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9" r:id="rId1"/>
  </p:sldMasterIdLst>
  <p:notesMasterIdLst>
    <p:notesMasterId r:id="rId22"/>
  </p:notesMasterIdLst>
  <p:sldIdLst>
    <p:sldId id="256" r:id="rId2"/>
    <p:sldId id="278" r:id="rId3"/>
    <p:sldId id="284" r:id="rId4"/>
    <p:sldId id="285" r:id="rId5"/>
    <p:sldId id="293" r:id="rId6"/>
    <p:sldId id="292" r:id="rId7"/>
    <p:sldId id="295" r:id="rId8"/>
    <p:sldId id="294" r:id="rId9"/>
    <p:sldId id="296" r:id="rId10"/>
    <p:sldId id="297" r:id="rId11"/>
    <p:sldId id="298" r:id="rId12"/>
    <p:sldId id="299" r:id="rId13"/>
    <p:sldId id="257" r:id="rId14"/>
    <p:sldId id="259" r:id="rId15"/>
    <p:sldId id="260" r:id="rId16"/>
    <p:sldId id="300" r:id="rId17"/>
    <p:sldId id="301" r:id="rId18"/>
    <p:sldId id="302" r:id="rId19"/>
    <p:sldId id="303" r:id="rId20"/>
    <p:sldId id="304" r:id="rId21"/>
  </p:sldIdLst>
  <p:sldSz cx="9144000" cy="6858000" type="screen4x3"/>
  <p:notesSz cx="6858000" cy="9144000"/>
  <p:defaultTextStyle>
    <a:defPPr>
      <a:defRPr lang="en-GB"/>
    </a:defPPr>
    <a:lvl1pPr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  <a:srgbClr val="FFCCFF"/>
    <a:srgbClr val="000000"/>
    <a:srgbClr val="4D4D4D"/>
    <a:srgbClr val="9FFFDF"/>
    <a:srgbClr val="FFFF66"/>
    <a:srgbClr val="FFFF00"/>
    <a:srgbClr val="33CC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7" autoAdjust="0"/>
    <p:restoredTop sz="94618" autoAdjust="0"/>
  </p:normalViewPr>
  <p:slideViewPr>
    <p:cSldViewPr>
      <p:cViewPr varScale="1">
        <p:scale>
          <a:sx n="101" d="100"/>
          <a:sy n="101" d="100"/>
        </p:scale>
        <p:origin x="294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355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DD6AB9E8-2654-4AD6-8DB6-F5014619B18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979524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ED04656-34EC-4C44-84FC-D654A31CF6E3}" type="slidenum">
              <a:rPr lang="en-GB" smtClean="0"/>
              <a:pPr/>
              <a:t>1</a:t>
            </a:fld>
            <a:endParaRPr lang="en-GB"/>
          </a:p>
        </p:txBody>
      </p:sp>
      <p:sp>
        <p:nvSpPr>
          <p:cNvPr id="245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GB"/>
              <a:t>Lect 4???</a:t>
            </a: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379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  <p:sp>
        <p:nvSpPr>
          <p:cNvPr id="3379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39F74DB-12B7-40B6-BE86-871BA7C80DAA}" type="slidenum">
              <a:rPr lang="en-GB" smtClean="0"/>
              <a:pPr/>
              <a:t>10</a:t>
            </a:fld>
            <a:endParaRPr lang="en-GB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481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  <p:sp>
        <p:nvSpPr>
          <p:cNvPr id="3482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11846D3-795A-43B1-9EE7-7FEEF70FC431}" type="slidenum">
              <a:rPr lang="en-GB" smtClean="0"/>
              <a:pPr/>
              <a:t>11</a:t>
            </a:fld>
            <a:endParaRPr lang="en-GB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584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GB"/>
              <a:t>LECTURE 3 (26 Jan 2009)</a:t>
            </a:r>
          </a:p>
        </p:txBody>
      </p:sp>
      <p:sp>
        <p:nvSpPr>
          <p:cNvPr id="3584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131F6CC-C6E5-47EA-9E91-84C0D7844D20}" type="slidenum">
              <a:rPr lang="en-GB" smtClean="0"/>
              <a:pPr/>
              <a:t>12</a:t>
            </a:fld>
            <a:endParaRPr lang="en-GB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686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  <p:sp>
        <p:nvSpPr>
          <p:cNvPr id="3686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9985F7A-D848-422E-A576-A418009AEBBD}" type="slidenum">
              <a:rPr lang="en-GB" smtClean="0"/>
              <a:pPr/>
              <a:t>13</a:t>
            </a:fld>
            <a:endParaRPr lang="en-GB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789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  <p:sp>
        <p:nvSpPr>
          <p:cNvPr id="3789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1A19423-F998-4796-85C7-2BBD1A7072AA}" type="slidenum">
              <a:rPr lang="en-GB" smtClean="0"/>
              <a:pPr/>
              <a:t>14</a:t>
            </a:fld>
            <a:endParaRPr lang="en-GB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891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  <p:sp>
        <p:nvSpPr>
          <p:cNvPr id="3891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6840A3B-A8FB-4C9D-B91E-2024CFFD5CC5}" type="slidenum">
              <a:rPr lang="en-GB" smtClean="0"/>
              <a:pPr/>
              <a:t>15</a:t>
            </a:fld>
            <a:endParaRPr lang="en-GB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993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  <p:sp>
        <p:nvSpPr>
          <p:cNvPr id="3994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88E84F5-1D91-45B9-AC98-D67AFBE3EC12}" type="slidenum">
              <a:rPr lang="en-GB" smtClean="0"/>
              <a:pPr/>
              <a:t>16</a:t>
            </a:fld>
            <a:endParaRPr lang="en-GB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096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  <p:sp>
        <p:nvSpPr>
          <p:cNvPr id="4096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8EAF3D4-0290-4B2A-8528-D6A7632EE3AB}" type="slidenum">
              <a:rPr lang="en-GB" smtClean="0"/>
              <a:pPr/>
              <a:t>17</a:t>
            </a:fld>
            <a:endParaRPr lang="en-GB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198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  <p:sp>
        <p:nvSpPr>
          <p:cNvPr id="4198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2E30604-700E-45D9-B15B-CF9890C254B4}" type="slidenum">
              <a:rPr lang="en-GB" smtClean="0"/>
              <a:pPr/>
              <a:t>18</a:t>
            </a:fld>
            <a:endParaRPr lang="en-GB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301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  <p:sp>
        <p:nvSpPr>
          <p:cNvPr id="4301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71A1FBB-2A67-4132-8081-B195ED384411}" type="slidenum">
              <a:rPr lang="en-GB" smtClean="0"/>
              <a:pPr/>
              <a:t>19</a:t>
            </a:fld>
            <a:endParaRPr lang="en-GB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560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  <p:sp>
        <p:nvSpPr>
          <p:cNvPr id="2560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3B99499-6EE7-4696-83CA-5CC601C017C3}" type="slidenum">
              <a:rPr lang="en-GB" smtClean="0"/>
              <a:pPr/>
              <a:t>2</a:t>
            </a:fld>
            <a:endParaRPr lang="en-GB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403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  <p:sp>
        <p:nvSpPr>
          <p:cNvPr id="4403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81EAA4E-EB7E-49D0-8B5E-A211791EA06F}" type="slidenum">
              <a:rPr lang="en-GB" smtClean="0"/>
              <a:pPr/>
              <a:t>20</a:t>
            </a:fld>
            <a:endParaRPr lang="en-GB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662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  <p:sp>
        <p:nvSpPr>
          <p:cNvPr id="2662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121A103-1383-4B1B-BD61-9F1910625BD9}" type="slidenum">
              <a:rPr lang="en-GB" smtClean="0"/>
              <a:pPr/>
              <a:t>3</a:t>
            </a:fld>
            <a:endParaRPr lang="en-GB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765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  <p:sp>
        <p:nvSpPr>
          <p:cNvPr id="2765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82AEFAD-A071-4EF0-8FCF-72B2CFD159DC}" type="slidenum">
              <a:rPr lang="en-GB" smtClean="0"/>
              <a:pPr/>
              <a:t>4</a:t>
            </a:fld>
            <a:endParaRPr lang="en-GB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867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  <p:sp>
        <p:nvSpPr>
          <p:cNvPr id="2867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B606723-359C-4AD9-8D30-F14A22E186E2}" type="slidenum">
              <a:rPr lang="en-GB" smtClean="0"/>
              <a:pPr/>
              <a:t>5</a:t>
            </a:fld>
            <a:endParaRPr lang="en-GB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969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  <p:sp>
        <p:nvSpPr>
          <p:cNvPr id="2970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68E9DEE-367C-449A-8E0B-CAB16E6858A1}" type="slidenum">
              <a:rPr lang="en-GB" smtClean="0"/>
              <a:pPr/>
              <a:t>6</a:t>
            </a:fld>
            <a:endParaRPr lang="en-GB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072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  <p:sp>
        <p:nvSpPr>
          <p:cNvPr id="3072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3A8481F-F2B0-41ED-B33B-F9C3067C1253}" type="slidenum">
              <a:rPr lang="en-GB" smtClean="0"/>
              <a:pPr/>
              <a:t>7</a:t>
            </a:fld>
            <a:endParaRPr lang="en-GB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E80B3F5-91D1-46C3-8C0C-3FB6023984AB}" type="slidenum">
              <a:rPr lang="en-GB" smtClean="0"/>
              <a:pPr/>
              <a:t>8</a:t>
            </a:fld>
            <a:endParaRPr lang="en-GB"/>
          </a:p>
        </p:txBody>
      </p:sp>
      <p:sp>
        <p:nvSpPr>
          <p:cNvPr id="317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277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  <p:sp>
        <p:nvSpPr>
          <p:cNvPr id="3277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00CAA7F-17EB-4AF2-8363-61DDCA69B1C3}" type="slidenum">
              <a:rPr lang="en-GB" smtClean="0"/>
              <a:pPr/>
              <a:t>9</a:t>
            </a:fld>
            <a:endParaRPr lang="en-GB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0" y="0"/>
              <a:ext cx="5760" cy="4320"/>
              <a:chOff x="0" y="0"/>
              <a:chExt cx="5760" cy="4320"/>
            </a:xfrm>
          </p:grpSpPr>
          <p:sp>
            <p:nvSpPr>
              <p:cNvPr id="15" name="Rectangle 4"/>
              <p:cNvSpPr>
                <a:spLocks noChangeArrowheads="1"/>
              </p:cNvSpPr>
              <p:nvPr/>
            </p:nvSpPr>
            <p:spPr bwMode="ltGray">
              <a:xfrm>
                <a:off x="2112" y="0"/>
                <a:ext cx="3648" cy="96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GB"/>
              </a:p>
            </p:txBody>
          </p:sp>
          <p:grpSp>
            <p:nvGrpSpPr>
              <p:cNvPr id="16" name="Group 5"/>
              <p:cNvGrpSpPr>
                <a:grpSpLocks/>
              </p:cNvGrpSpPr>
              <p:nvPr userDrawn="1"/>
            </p:nvGrpSpPr>
            <p:grpSpPr bwMode="auto">
              <a:xfrm>
                <a:off x="0" y="0"/>
                <a:ext cx="5760" cy="4320"/>
                <a:chOff x="0" y="0"/>
                <a:chExt cx="5760" cy="4320"/>
              </a:xfrm>
            </p:grpSpPr>
            <p:sp>
              <p:nvSpPr>
                <p:cNvPr id="18" name="Line 6"/>
                <p:cNvSpPr>
                  <a:spLocks noChangeShapeType="1"/>
                </p:cNvSpPr>
                <p:nvPr/>
              </p:nvSpPr>
              <p:spPr bwMode="white">
                <a:xfrm>
                  <a:off x="0" y="19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19" name="Line 7"/>
                <p:cNvSpPr>
                  <a:spLocks noChangeShapeType="1"/>
                </p:cNvSpPr>
                <p:nvPr/>
              </p:nvSpPr>
              <p:spPr bwMode="white">
                <a:xfrm>
                  <a:off x="0" y="38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20" name="Line 8"/>
                <p:cNvSpPr>
                  <a:spLocks noChangeShapeType="1"/>
                </p:cNvSpPr>
                <p:nvPr/>
              </p:nvSpPr>
              <p:spPr bwMode="white">
                <a:xfrm>
                  <a:off x="0" y="57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21" name="Line 9"/>
                <p:cNvSpPr>
                  <a:spLocks noChangeShapeType="1"/>
                </p:cNvSpPr>
                <p:nvPr/>
              </p:nvSpPr>
              <p:spPr bwMode="white">
                <a:xfrm>
                  <a:off x="0" y="76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22" name="Line 10"/>
                <p:cNvSpPr>
                  <a:spLocks noChangeShapeType="1"/>
                </p:cNvSpPr>
                <p:nvPr/>
              </p:nvSpPr>
              <p:spPr bwMode="white">
                <a:xfrm>
                  <a:off x="0" y="96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23" name="Line 11"/>
                <p:cNvSpPr>
                  <a:spLocks noChangeShapeType="1"/>
                </p:cNvSpPr>
                <p:nvPr/>
              </p:nvSpPr>
              <p:spPr bwMode="white">
                <a:xfrm>
                  <a:off x="0" y="115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24" name="Line 12"/>
                <p:cNvSpPr>
                  <a:spLocks noChangeShapeType="1"/>
                </p:cNvSpPr>
                <p:nvPr/>
              </p:nvSpPr>
              <p:spPr bwMode="white">
                <a:xfrm>
                  <a:off x="0" y="134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25" name="Line 13"/>
                <p:cNvSpPr>
                  <a:spLocks noChangeShapeType="1"/>
                </p:cNvSpPr>
                <p:nvPr/>
              </p:nvSpPr>
              <p:spPr bwMode="white">
                <a:xfrm>
                  <a:off x="0" y="153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26" name="Line 14"/>
                <p:cNvSpPr>
                  <a:spLocks noChangeShapeType="1"/>
                </p:cNvSpPr>
                <p:nvPr/>
              </p:nvSpPr>
              <p:spPr bwMode="white">
                <a:xfrm>
                  <a:off x="0" y="172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27" name="Line 15"/>
                <p:cNvSpPr>
                  <a:spLocks noChangeShapeType="1"/>
                </p:cNvSpPr>
                <p:nvPr/>
              </p:nvSpPr>
              <p:spPr bwMode="white">
                <a:xfrm>
                  <a:off x="0" y="192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28" name="Line 16"/>
                <p:cNvSpPr>
                  <a:spLocks noChangeShapeType="1"/>
                </p:cNvSpPr>
                <p:nvPr/>
              </p:nvSpPr>
              <p:spPr bwMode="white">
                <a:xfrm>
                  <a:off x="0" y="211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29" name="Line 17"/>
                <p:cNvSpPr>
                  <a:spLocks noChangeShapeType="1"/>
                </p:cNvSpPr>
                <p:nvPr/>
              </p:nvSpPr>
              <p:spPr bwMode="white">
                <a:xfrm>
                  <a:off x="0" y="230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30" name="Line 18"/>
                <p:cNvSpPr>
                  <a:spLocks noChangeShapeType="1"/>
                </p:cNvSpPr>
                <p:nvPr/>
              </p:nvSpPr>
              <p:spPr bwMode="white">
                <a:xfrm>
                  <a:off x="0" y="249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31" name="Line 19"/>
                <p:cNvSpPr>
                  <a:spLocks noChangeShapeType="1"/>
                </p:cNvSpPr>
                <p:nvPr/>
              </p:nvSpPr>
              <p:spPr bwMode="white">
                <a:xfrm>
                  <a:off x="0" y="268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32" name="Line 20"/>
                <p:cNvSpPr>
                  <a:spLocks noChangeShapeType="1"/>
                </p:cNvSpPr>
                <p:nvPr/>
              </p:nvSpPr>
              <p:spPr bwMode="white">
                <a:xfrm>
                  <a:off x="0" y="288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33" name="Line 21"/>
                <p:cNvSpPr>
                  <a:spLocks noChangeShapeType="1"/>
                </p:cNvSpPr>
                <p:nvPr/>
              </p:nvSpPr>
              <p:spPr bwMode="white">
                <a:xfrm>
                  <a:off x="0" y="307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34" name="Line 22"/>
                <p:cNvSpPr>
                  <a:spLocks noChangeShapeType="1"/>
                </p:cNvSpPr>
                <p:nvPr/>
              </p:nvSpPr>
              <p:spPr bwMode="white">
                <a:xfrm>
                  <a:off x="0" y="326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35" name="Line 23"/>
                <p:cNvSpPr>
                  <a:spLocks noChangeShapeType="1"/>
                </p:cNvSpPr>
                <p:nvPr/>
              </p:nvSpPr>
              <p:spPr bwMode="white">
                <a:xfrm>
                  <a:off x="0" y="345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36" name="Line 24"/>
                <p:cNvSpPr>
                  <a:spLocks noChangeShapeType="1"/>
                </p:cNvSpPr>
                <p:nvPr/>
              </p:nvSpPr>
              <p:spPr bwMode="white">
                <a:xfrm>
                  <a:off x="0" y="364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37" name="Line 25"/>
                <p:cNvSpPr>
                  <a:spLocks noChangeShapeType="1"/>
                </p:cNvSpPr>
                <p:nvPr/>
              </p:nvSpPr>
              <p:spPr bwMode="white">
                <a:xfrm>
                  <a:off x="0" y="384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38" name="Line 26"/>
                <p:cNvSpPr>
                  <a:spLocks noChangeShapeType="1"/>
                </p:cNvSpPr>
                <p:nvPr/>
              </p:nvSpPr>
              <p:spPr bwMode="white">
                <a:xfrm>
                  <a:off x="0" y="403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39" name="Line 27"/>
                <p:cNvSpPr>
                  <a:spLocks noChangeShapeType="1"/>
                </p:cNvSpPr>
                <p:nvPr/>
              </p:nvSpPr>
              <p:spPr bwMode="white">
                <a:xfrm>
                  <a:off x="0" y="422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40" name="Line 28"/>
                <p:cNvSpPr>
                  <a:spLocks noChangeShapeType="1"/>
                </p:cNvSpPr>
                <p:nvPr/>
              </p:nvSpPr>
              <p:spPr bwMode="white">
                <a:xfrm>
                  <a:off x="19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41" name="Line 29"/>
                <p:cNvSpPr>
                  <a:spLocks noChangeShapeType="1"/>
                </p:cNvSpPr>
                <p:nvPr/>
              </p:nvSpPr>
              <p:spPr bwMode="white">
                <a:xfrm>
                  <a:off x="38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42" name="Line 30"/>
                <p:cNvSpPr>
                  <a:spLocks noChangeShapeType="1"/>
                </p:cNvSpPr>
                <p:nvPr/>
              </p:nvSpPr>
              <p:spPr bwMode="white">
                <a:xfrm>
                  <a:off x="57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43" name="Line 31"/>
                <p:cNvSpPr>
                  <a:spLocks noChangeShapeType="1"/>
                </p:cNvSpPr>
                <p:nvPr/>
              </p:nvSpPr>
              <p:spPr bwMode="white">
                <a:xfrm>
                  <a:off x="76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44" name="Line 32"/>
                <p:cNvSpPr>
                  <a:spLocks noChangeShapeType="1"/>
                </p:cNvSpPr>
                <p:nvPr/>
              </p:nvSpPr>
              <p:spPr bwMode="white">
                <a:xfrm>
                  <a:off x="96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45" name="Line 33"/>
                <p:cNvSpPr>
                  <a:spLocks noChangeShapeType="1"/>
                </p:cNvSpPr>
                <p:nvPr/>
              </p:nvSpPr>
              <p:spPr bwMode="white">
                <a:xfrm>
                  <a:off x="115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46" name="Line 34"/>
                <p:cNvSpPr>
                  <a:spLocks noChangeShapeType="1"/>
                </p:cNvSpPr>
                <p:nvPr/>
              </p:nvSpPr>
              <p:spPr bwMode="white">
                <a:xfrm>
                  <a:off x="134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47" name="Line 35"/>
                <p:cNvSpPr>
                  <a:spLocks noChangeShapeType="1"/>
                </p:cNvSpPr>
                <p:nvPr/>
              </p:nvSpPr>
              <p:spPr bwMode="white">
                <a:xfrm>
                  <a:off x="153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48" name="Line 36"/>
                <p:cNvSpPr>
                  <a:spLocks noChangeShapeType="1"/>
                </p:cNvSpPr>
                <p:nvPr/>
              </p:nvSpPr>
              <p:spPr bwMode="white">
                <a:xfrm>
                  <a:off x="172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49" name="Line 37"/>
                <p:cNvSpPr>
                  <a:spLocks noChangeShapeType="1"/>
                </p:cNvSpPr>
                <p:nvPr/>
              </p:nvSpPr>
              <p:spPr bwMode="white">
                <a:xfrm>
                  <a:off x="192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0" name="Line 38"/>
                <p:cNvSpPr>
                  <a:spLocks noChangeShapeType="1"/>
                </p:cNvSpPr>
                <p:nvPr/>
              </p:nvSpPr>
              <p:spPr bwMode="white">
                <a:xfrm>
                  <a:off x="211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" name="Line 39"/>
                <p:cNvSpPr>
                  <a:spLocks noChangeShapeType="1"/>
                </p:cNvSpPr>
                <p:nvPr/>
              </p:nvSpPr>
              <p:spPr bwMode="white">
                <a:xfrm>
                  <a:off x="230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2" name="Line 40"/>
                <p:cNvSpPr>
                  <a:spLocks noChangeShapeType="1"/>
                </p:cNvSpPr>
                <p:nvPr/>
              </p:nvSpPr>
              <p:spPr bwMode="white">
                <a:xfrm>
                  <a:off x="249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3" name="Line 41"/>
                <p:cNvSpPr>
                  <a:spLocks noChangeShapeType="1"/>
                </p:cNvSpPr>
                <p:nvPr/>
              </p:nvSpPr>
              <p:spPr bwMode="white">
                <a:xfrm>
                  <a:off x="268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4" name="Line 42"/>
                <p:cNvSpPr>
                  <a:spLocks noChangeShapeType="1"/>
                </p:cNvSpPr>
                <p:nvPr/>
              </p:nvSpPr>
              <p:spPr bwMode="white">
                <a:xfrm>
                  <a:off x="288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5" name="Line 43"/>
                <p:cNvSpPr>
                  <a:spLocks noChangeShapeType="1"/>
                </p:cNvSpPr>
                <p:nvPr/>
              </p:nvSpPr>
              <p:spPr bwMode="white">
                <a:xfrm>
                  <a:off x="307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6" name="Line 44"/>
                <p:cNvSpPr>
                  <a:spLocks noChangeShapeType="1"/>
                </p:cNvSpPr>
                <p:nvPr/>
              </p:nvSpPr>
              <p:spPr bwMode="white">
                <a:xfrm>
                  <a:off x="326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7" name="Line 45"/>
                <p:cNvSpPr>
                  <a:spLocks noChangeShapeType="1"/>
                </p:cNvSpPr>
                <p:nvPr/>
              </p:nvSpPr>
              <p:spPr bwMode="white">
                <a:xfrm>
                  <a:off x="345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8" name="Line 46"/>
                <p:cNvSpPr>
                  <a:spLocks noChangeShapeType="1"/>
                </p:cNvSpPr>
                <p:nvPr/>
              </p:nvSpPr>
              <p:spPr bwMode="white">
                <a:xfrm>
                  <a:off x="364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9" name="Line 47"/>
                <p:cNvSpPr>
                  <a:spLocks noChangeShapeType="1"/>
                </p:cNvSpPr>
                <p:nvPr/>
              </p:nvSpPr>
              <p:spPr bwMode="white">
                <a:xfrm>
                  <a:off x="384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60" name="Line 48"/>
                <p:cNvSpPr>
                  <a:spLocks noChangeShapeType="1"/>
                </p:cNvSpPr>
                <p:nvPr/>
              </p:nvSpPr>
              <p:spPr bwMode="white">
                <a:xfrm>
                  <a:off x="403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61" name="Line 49"/>
                <p:cNvSpPr>
                  <a:spLocks noChangeShapeType="1"/>
                </p:cNvSpPr>
                <p:nvPr/>
              </p:nvSpPr>
              <p:spPr bwMode="white">
                <a:xfrm>
                  <a:off x="422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62" name="Line 50"/>
                <p:cNvSpPr>
                  <a:spLocks noChangeShapeType="1"/>
                </p:cNvSpPr>
                <p:nvPr/>
              </p:nvSpPr>
              <p:spPr bwMode="white">
                <a:xfrm>
                  <a:off x="441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63" name="Line 51"/>
                <p:cNvSpPr>
                  <a:spLocks noChangeShapeType="1"/>
                </p:cNvSpPr>
                <p:nvPr/>
              </p:nvSpPr>
              <p:spPr bwMode="white">
                <a:xfrm>
                  <a:off x="460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64" name="Line 52"/>
                <p:cNvSpPr>
                  <a:spLocks noChangeShapeType="1"/>
                </p:cNvSpPr>
                <p:nvPr/>
              </p:nvSpPr>
              <p:spPr bwMode="white">
                <a:xfrm>
                  <a:off x="480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65" name="Line 53"/>
                <p:cNvSpPr>
                  <a:spLocks noChangeShapeType="1"/>
                </p:cNvSpPr>
                <p:nvPr/>
              </p:nvSpPr>
              <p:spPr bwMode="white">
                <a:xfrm>
                  <a:off x="499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66" name="Line 54"/>
                <p:cNvSpPr>
                  <a:spLocks noChangeShapeType="1"/>
                </p:cNvSpPr>
                <p:nvPr/>
              </p:nvSpPr>
              <p:spPr bwMode="white">
                <a:xfrm>
                  <a:off x="518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67" name="Line 55"/>
                <p:cNvSpPr>
                  <a:spLocks noChangeShapeType="1"/>
                </p:cNvSpPr>
                <p:nvPr/>
              </p:nvSpPr>
              <p:spPr bwMode="white">
                <a:xfrm>
                  <a:off x="537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68" name="Line 56"/>
                <p:cNvSpPr>
                  <a:spLocks noChangeShapeType="1"/>
                </p:cNvSpPr>
                <p:nvPr/>
              </p:nvSpPr>
              <p:spPr bwMode="white">
                <a:xfrm>
                  <a:off x="556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</p:grpSp>
          <p:sp>
            <p:nvSpPr>
              <p:cNvPr id="17" name="Line 57"/>
              <p:cNvSpPr>
                <a:spLocks noChangeShapeType="1"/>
              </p:cNvSpPr>
              <p:nvPr/>
            </p:nvSpPr>
            <p:spPr bwMode="ltGray">
              <a:xfrm>
                <a:off x="5568" y="0"/>
                <a:ext cx="0" cy="1488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GB"/>
              </a:p>
            </p:txBody>
          </p:sp>
        </p:grpSp>
        <p:grpSp>
          <p:nvGrpSpPr>
            <p:cNvPr id="6" name="Group 58"/>
            <p:cNvGrpSpPr>
              <a:grpSpLocks/>
            </p:cNvGrpSpPr>
            <p:nvPr userDrawn="1"/>
          </p:nvGrpSpPr>
          <p:grpSpPr bwMode="auto">
            <a:xfrm>
              <a:off x="3" y="559"/>
              <a:ext cx="4192" cy="1796"/>
              <a:chOff x="3" y="559"/>
              <a:chExt cx="4192" cy="1796"/>
            </a:xfrm>
          </p:grpSpPr>
          <p:sp>
            <p:nvSpPr>
              <p:cNvPr id="11" name="Line 59"/>
              <p:cNvSpPr>
                <a:spLocks noChangeShapeType="1"/>
              </p:cNvSpPr>
              <p:nvPr/>
            </p:nvSpPr>
            <p:spPr bwMode="ltGray">
              <a:xfrm>
                <a:off x="506" y="559"/>
                <a:ext cx="0" cy="1796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12" name="Line 60"/>
              <p:cNvSpPr>
                <a:spLocks noChangeShapeType="1"/>
              </p:cNvSpPr>
              <p:nvPr/>
            </p:nvSpPr>
            <p:spPr bwMode="ltGray">
              <a:xfrm flipH="1" flipV="1">
                <a:off x="3" y="1924"/>
                <a:ext cx="3211" cy="1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13" name="Line 61"/>
              <p:cNvSpPr>
                <a:spLocks noChangeShapeType="1"/>
              </p:cNvSpPr>
              <p:nvPr/>
            </p:nvSpPr>
            <p:spPr bwMode="ltGray">
              <a:xfrm flipH="1" flipV="1">
                <a:off x="384" y="938"/>
                <a:ext cx="3811" cy="1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14" name="Arc 62"/>
              <p:cNvSpPr>
                <a:spLocks/>
              </p:cNvSpPr>
              <p:nvPr/>
            </p:nvSpPr>
            <p:spPr bwMode="ltGray">
              <a:xfrm rot="16200000" flipH="1">
                <a:off x="426" y="860"/>
                <a:ext cx="156" cy="157"/>
              </a:xfrm>
              <a:custGeom>
                <a:avLst/>
                <a:gdLst>
                  <a:gd name="G0" fmla="+- 21595 0 0"/>
                  <a:gd name="G1" fmla="+- 21600 0 0"/>
                  <a:gd name="G2" fmla="+- 21600 0 0"/>
                  <a:gd name="T0" fmla="*/ 21114 w 43195"/>
                  <a:gd name="T1" fmla="*/ 5 h 43200"/>
                  <a:gd name="T2" fmla="*/ 0 w 43195"/>
                  <a:gd name="T3" fmla="*/ 22056 h 43200"/>
                  <a:gd name="T4" fmla="*/ 21595 w 43195"/>
                  <a:gd name="T5" fmla="*/ 21600 h 43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3195" h="43200" fill="none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</a:path>
                  <a:path w="43195" h="43200" stroke="0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  <a:lnTo>
                      <a:pt x="21595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GB"/>
              </a:p>
            </p:txBody>
          </p:sp>
        </p:grpSp>
        <p:grpSp>
          <p:nvGrpSpPr>
            <p:cNvPr id="7" name="Group 63"/>
            <p:cNvGrpSpPr>
              <a:grpSpLocks/>
            </p:cNvGrpSpPr>
            <p:nvPr userDrawn="1"/>
          </p:nvGrpSpPr>
          <p:grpSpPr bwMode="auto">
            <a:xfrm>
              <a:off x="1480" y="1952"/>
              <a:ext cx="3808" cy="1812"/>
              <a:chOff x="1480" y="1952"/>
              <a:chExt cx="3808" cy="1812"/>
            </a:xfrm>
          </p:grpSpPr>
          <p:sp>
            <p:nvSpPr>
              <p:cNvPr id="8" name="Line 64"/>
              <p:cNvSpPr>
                <a:spLocks noChangeShapeType="1"/>
              </p:cNvSpPr>
              <p:nvPr/>
            </p:nvSpPr>
            <p:spPr bwMode="ltGray">
              <a:xfrm flipV="1">
                <a:off x="1480" y="3442"/>
                <a:ext cx="3808" cy="0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9" name="Line 65"/>
              <p:cNvSpPr>
                <a:spLocks noChangeShapeType="1"/>
              </p:cNvSpPr>
              <p:nvPr/>
            </p:nvSpPr>
            <p:spPr bwMode="ltGray">
              <a:xfrm flipH="1">
                <a:off x="5172" y="1952"/>
                <a:ext cx="0" cy="1812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10" name="Arc 66"/>
              <p:cNvSpPr>
                <a:spLocks/>
              </p:cNvSpPr>
              <p:nvPr/>
            </p:nvSpPr>
            <p:spPr bwMode="ltGray">
              <a:xfrm rot="5400000">
                <a:off x="5097" y="3347"/>
                <a:ext cx="156" cy="157"/>
              </a:xfrm>
              <a:custGeom>
                <a:avLst/>
                <a:gdLst>
                  <a:gd name="G0" fmla="+- 21595 0 0"/>
                  <a:gd name="G1" fmla="+- 21600 0 0"/>
                  <a:gd name="G2" fmla="+- 21600 0 0"/>
                  <a:gd name="T0" fmla="*/ 21114 w 43195"/>
                  <a:gd name="T1" fmla="*/ 5 h 43200"/>
                  <a:gd name="T2" fmla="*/ 0 w 43195"/>
                  <a:gd name="T3" fmla="*/ 22056 h 43200"/>
                  <a:gd name="T4" fmla="*/ 21595 w 43195"/>
                  <a:gd name="T5" fmla="*/ 21600 h 43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3195" h="43200" fill="none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</a:path>
                  <a:path w="43195" h="43200" stroke="0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  <a:lnTo>
                      <a:pt x="21595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GB"/>
              </a:p>
            </p:txBody>
          </p:sp>
        </p:grpSp>
      </p:grpSp>
      <p:sp>
        <p:nvSpPr>
          <p:cNvPr id="6211" name="Rectangle 67"/>
          <p:cNvSpPr>
            <a:spLocks noGrp="1" noChangeArrowheads="1"/>
          </p:cNvSpPr>
          <p:nvPr>
            <p:ph type="ctrTitle"/>
          </p:nvPr>
        </p:nvSpPr>
        <p:spPr>
          <a:xfrm>
            <a:off x="990600" y="17526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6212" name="Rectangle 68" descr="Rectangle: Click to edit Master text styles&#10;Second level&#10;Third level&#10;Fourth level&#10;Fifth level"/>
          <p:cNvSpPr>
            <a:spLocks noGrp="1" noChangeArrowheads="1"/>
          </p:cNvSpPr>
          <p:nvPr>
            <p:ph type="subTitle" idx="1"/>
          </p:nvPr>
        </p:nvSpPr>
        <p:spPr>
          <a:xfrm>
            <a:off x="990600" y="3309938"/>
            <a:ext cx="6400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69" name="Rectangle 69"/>
          <p:cNvSpPr>
            <a:spLocks noGrp="1" noChangeArrowheads="1"/>
          </p:cNvSpPr>
          <p:nvPr>
            <p:ph type="dt" sz="quarter" idx="10"/>
          </p:nvPr>
        </p:nvSpPr>
        <p:spPr>
          <a:xfrm>
            <a:off x="685800" y="6248400"/>
            <a:ext cx="1905000" cy="457200"/>
          </a:xfrm>
          <a:noFill/>
        </p:spPr>
        <p:txBody>
          <a:bodyPr/>
          <a:lstStyle>
            <a:lvl1pPr>
              <a:defRPr sz="1400"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0" name="Rectangle 70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1" name="Rectangle 71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94FE5A-D1C5-4B33-A6B4-CF85F3A6447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108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 2005</a:t>
            </a:r>
          </a:p>
        </p:txBody>
      </p:sp>
      <p:sp>
        <p:nvSpPr>
          <p:cNvPr id="5" name="Rectangle 109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109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53166D-36C0-4D9E-AF7F-5338D313AED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0350" y="304800"/>
            <a:ext cx="2000250" cy="5715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304800"/>
            <a:ext cx="5848350" cy="57150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108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 2005</a:t>
            </a:r>
          </a:p>
        </p:txBody>
      </p:sp>
      <p:sp>
        <p:nvSpPr>
          <p:cNvPr id="5" name="Rectangle 109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109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FEC913-5AB0-4403-ABCB-C023FFAA149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108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 2005</a:t>
            </a:r>
          </a:p>
        </p:txBody>
      </p:sp>
      <p:sp>
        <p:nvSpPr>
          <p:cNvPr id="5" name="Rectangle 109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109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EDD411-AA7B-45D5-987F-733EFDFAFAA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108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 2005</a:t>
            </a:r>
          </a:p>
        </p:txBody>
      </p:sp>
      <p:sp>
        <p:nvSpPr>
          <p:cNvPr id="5" name="Rectangle 109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109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8969B7-1C19-4B04-ADE3-29C5E40A6A2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9050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00600" y="19050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Rectangle 108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 2005</a:t>
            </a:r>
          </a:p>
        </p:txBody>
      </p:sp>
      <p:sp>
        <p:nvSpPr>
          <p:cNvPr id="6" name="Rectangle 109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109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10803A-3986-4122-A4DC-3C0AA7ADB52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Rectangle 108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 2005</a:t>
            </a:r>
          </a:p>
        </p:txBody>
      </p:sp>
      <p:sp>
        <p:nvSpPr>
          <p:cNvPr id="8" name="Rectangle 109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109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43627A-5A4A-4474-9CFC-B79B97AFCC4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Rectangle 108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 2005</a:t>
            </a:r>
          </a:p>
        </p:txBody>
      </p:sp>
      <p:sp>
        <p:nvSpPr>
          <p:cNvPr id="4" name="Rectangle 109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109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9FFF9B-321F-4B45-A5CE-BB01F3A1A4B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08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 2005</a:t>
            </a:r>
          </a:p>
        </p:txBody>
      </p:sp>
      <p:sp>
        <p:nvSpPr>
          <p:cNvPr id="3" name="Rectangle 109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109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764BC2-FC44-4814-9584-A299B741054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08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 2005</a:t>
            </a:r>
          </a:p>
        </p:txBody>
      </p:sp>
      <p:sp>
        <p:nvSpPr>
          <p:cNvPr id="6" name="Rectangle 109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109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E5B9C1-D24D-4F7E-A0FB-6270BD540CD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08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 2005</a:t>
            </a:r>
          </a:p>
        </p:txBody>
      </p:sp>
      <p:sp>
        <p:nvSpPr>
          <p:cNvPr id="6" name="Rectangle 109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109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44B487-F793-41CE-ABF5-6FD805575D2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1026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grpSp>
          <p:nvGrpSpPr>
            <p:cNvPr id="1032" name="Group 1027"/>
            <p:cNvGrpSpPr>
              <a:grpSpLocks/>
            </p:cNvGrpSpPr>
            <p:nvPr/>
          </p:nvGrpSpPr>
          <p:grpSpPr bwMode="auto">
            <a:xfrm>
              <a:off x="0" y="0"/>
              <a:ext cx="5760" cy="4320"/>
              <a:chOff x="0" y="0"/>
              <a:chExt cx="5760" cy="4320"/>
            </a:xfrm>
          </p:grpSpPr>
          <p:grpSp>
            <p:nvGrpSpPr>
              <p:cNvPr id="1039" name="Group 1028"/>
              <p:cNvGrpSpPr>
                <a:grpSpLocks/>
              </p:cNvGrpSpPr>
              <p:nvPr/>
            </p:nvGrpSpPr>
            <p:grpSpPr bwMode="auto">
              <a:xfrm>
                <a:off x="0" y="192"/>
                <a:ext cx="5760" cy="4032"/>
                <a:chOff x="0" y="192"/>
                <a:chExt cx="5760" cy="4032"/>
              </a:xfrm>
            </p:grpSpPr>
            <p:sp>
              <p:nvSpPr>
                <p:cNvPr id="5125" name="Line 1029"/>
                <p:cNvSpPr>
                  <a:spLocks noChangeShapeType="1"/>
                </p:cNvSpPr>
                <p:nvPr/>
              </p:nvSpPr>
              <p:spPr bwMode="white">
                <a:xfrm>
                  <a:off x="0" y="19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26" name="Line 1030"/>
                <p:cNvSpPr>
                  <a:spLocks noChangeShapeType="1"/>
                </p:cNvSpPr>
                <p:nvPr/>
              </p:nvSpPr>
              <p:spPr bwMode="white">
                <a:xfrm>
                  <a:off x="0" y="38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27" name="Line 1031"/>
                <p:cNvSpPr>
                  <a:spLocks noChangeShapeType="1"/>
                </p:cNvSpPr>
                <p:nvPr/>
              </p:nvSpPr>
              <p:spPr bwMode="white">
                <a:xfrm>
                  <a:off x="0" y="57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28" name="Line 1032"/>
                <p:cNvSpPr>
                  <a:spLocks noChangeShapeType="1"/>
                </p:cNvSpPr>
                <p:nvPr/>
              </p:nvSpPr>
              <p:spPr bwMode="white">
                <a:xfrm>
                  <a:off x="0" y="76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29" name="Line 1033"/>
                <p:cNvSpPr>
                  <a:spLocks noChangeShapeType="1"/>
                </p:cNvSpPr>
                <p:nvPr/>
              </p:nvSpPr>
              <p:spPr bwMode="white">
                <a:xfrm>
                  <a:off x="0" y="96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30" name="Line 1034"/>
                <p:cNvSpPr>
                  <a:spLocks noChangeShapeType="1"/>
                </p:cNvSpPr>
                <p:nvPr/>
              </p:nvSpPr>
              <p:spPr bwMode="white">
                <a:xfrm>
                  <a:off x="0" y="115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31" name="Line 1035"/>
                <p:cNvSpPr>
                  <a:spLocks noChangeShapeType="1"/>
                </p:cNvSpPr>
                <p:nvPr/>
              </p:nvSpPr>
              <p:spPr bwMode="white">
                <a:xfrm>
                  <a:off x="0" y="134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32" name="Line 1036"/>
                <p:cNvSpPr>
                  <a:spLocks noChangeShapeType="1"/>
                </p:cNvSpPr>
                <p:nvPr/>
              </p:nvSpPr>
              <p:spPr bwMode="white">
                <a:xfrm>
                  <a:off x="0" y="153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33" name="Line 1037"/>
                <p:cNvSpPr>
                  <a:spLocks noChangeShapeType="1"/>
                </p:cNvSpPr>
                <p:nvPr/>
              </p:nvSpPr>
              <p:spPr bwMode="white">
                <a:xfrm>
                  <a:off x="0" y="172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34" name="Line 1038"/>
                <p:cNvSpPr>
                  <a:spLocks noChangeShapeType="1"/>
                </p:cNvSpPr>
                <p:nvPr/>
              </p:nvSpPr>
              <p:spPr bwMode="white">
                <a:xfrm>
                  <a:off x="0" y="192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35" name="Line 1039"/>
                <p:cNvSpPr>
                  <a:spLocks noChangeShapeType="1"/>
                </p:cNvSpPr>
                <p:nvPr/>
              </p:nvSpPr>
              <p:spPr bwMode="white">
                <a:xfrm>
                  <a:off x="0" y="211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36" name="Line 1040"/>
                <p:cNvSpPr>
                  <a:spLocks noChangeShapeType="1"/>
                </p:cNvSpPr>
                <p:nvPr/>
              </p:nvSpPr>
              <p:spPr bwMode="white">
                <a:xfrm>
                  <a:off x="0" y="230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37" name="Line 1041"/>
                <p:cNvSpPr>
                  <a:spLocks noChangeShapeType="1"/>
                </p:cNvSpPr>
                <p:nvPr/>
              </p:nvSpPr>
              <p:spPr bwMode="white">
                <a:xfrm>
                  <a:off x="0" y="249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38" name="Line 1042"/>
                <p:cNvSpPr>
                  <a:spLocks noChangeShapeType="1"/>
                </p:cNvSpPr>
                <p:nvPr/>
              </p:nvSpPr>
              <p:spPr bwMode="white">
                <a:xfrm>
                  <a:off x="0" y="268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39" name="Line 1043"/>
                <p:cNvSpPr>
                  <a:spLocks noChangeShapeType="1"/>
                </p:cNvSpPr>
                <p:nvPr/>
              </p:nvSpPr>
              <p:spPr bwMode="white">
                <a:xfrm>
                  <a:off x="0" y="288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40" name="Line 1044"/>
                <p:cNvSpPr>
                  <a:spLocks noChangeShapeType="1"/>
                </p:cNvSpPr>
                <p:nvPr/>
              </p:nvSpPr>
              <p:spPr bwMode="white">
                <a:xfrm>
                  <a:off x="0" y="307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41" name="Line 1045"/>
                <p:cNvSpPr>
                  <a:spLocks noChangeShapeType="1"/>
                </p:cNvSpPr>
                <p:nvPr/>
              </p:nvSpPr>
              <p:spPr bwMode="white">
                <a:xfrm>
                  <a:off x="0" y="326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42" name="Line 1046"/>
                <p:cNvSpPr>
                  <a:spLocks noChangeShapeType="1"/>
                </p:cNvSpPr>
                <p:nvPr/>
              </p:nvSpPr>
              <p:spPr bwMode="white">
                <a:xfrm>
                  <a:off x="0" y="345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43" name="Line 1047"/>
                <p:cNvSpPr>
                  <a:spLocks noChangeShapeType="1"/>
                </p:cNvSpPr>
                <p:nvPr/>
              </p:nvSpPr>
              <p:spPr bwMode="white">
                <a:xfrm>
                  <a:off x="0" y="364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44" name="Line 1048"/>
                <p:cNvSpPr>
                  <a:spLocks noChangeShapeType="1"/>
                </p:cNvSpPr>
                <p:nvPr/>
              </p:nvSpPr>
              <p:spPr bwMode="white">
                <a:xfrm>
                  <a:off x="0" y="384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45" name="Line 1049"/>
                <p:cNvSpPr>
                  <a:spLocks noChangeShapeType="1"/>
                </p:cNvSpPr>
                <p:nvPr/>
              </p:nvSpPr>
              <p:spPr bwMode="white">
                <a:xfrm>
                  <a:off x="0" y="403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46" name="Line 1050"/>
                <p:cNvSpPr>
                  <a:spLocks noChangeShapeType="1"/>
                </p:cNvSpPr>
                <p:nvPr/>
              </p:nvSpPr>
              <p:spPr bwMode="white">
                <a:xfrm>
                  <a:off x="0" y="422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</p:grpSp>
          <p:grpSp>
            <p:nvGrpSpPr>
              <p:cNvPr id="1040" name="Group 1051"/>
              <p:cNvGrpSpPr>
                <a:grpSpLocks/>
              </p:cNvGrpSpPr>
              <p:nvPr/>
            </p:nvGrpSpPr>
            <p:grpSpPr bwMode="auto">
              <a:xfrm>
                <a:off x="192" y="0"/>
                <a:ext cx="5376" cy="4320"/>
                <a:chOff x="192" y="0"/>
                <a:chExt cx="5376" cy="4320"/>
              </a:xfrm>
            </p:grpSpPr>
            <p:sp>
              <p:nvSpPr>
                <p:cNvPr id="5148" name="Line 1052"/>
                <p:cNvSpPr>
                  <a:spLocks noChangeShapeType="1"/>
                </p:cNvSpPr>
                <p:nvPr/>
              </p:nvSpPr>
              <p:spPr bwMode="white">
                <a:xfrm>
                  <a:off x="19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49" name="Line 1053"/>
                <p:cNvSpPr>
                  <a:spLocks noChangeShapeType="1"/>
                </p:cNvSpPr>
                <p:nvPr/>
              </p:nvSpPr>
              <p:spPr bwMode="white">
                <a:xfrm>
                  <a:off x="38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50" name="Line 1054"/>
                <p:cNvSpPr>
                  <a:spLocks noChangeShapeType="1"/>
                </p:cNvSpPr>
                <p:nvPr/>
              </p:nvSpPr>
              <p:spPr bwMode="white">
                <a:xfrm>
                  <a:off x="57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51" name="Line 1055"/>
                <p:cNvSpPr>
                  <a:spLocks noChangeShapeType="1"/>
                </p:cNvSpPr>
                <p:nvPr/>
              </p:nvSpPr>
              <p:spPr bwMode="white">
                <a:xfrm>
                  <a:off x="76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52" name="Line 1056"/>
                <p:cNvSpPr>
                  <a:spLocks noChangeShapeType="1"/>
                </p:cNvSpPr>
                <p:nvPr/>
              </p:nvSpPr>
              <p:spPr bwMode="white">
                <a:xfrm>
                  <a:off x="96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53" name="Line 1057"/>
                <p:cNvSpPr>
                  <a:spLocks noChangeShapeType="1"/>
                </p:cNvSpPr>
                <p:nvPr/>
              </p:nvSpPr>
              <p:spPr bwMode="white">
                <a:xfrm>
                  <a:off x="115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54" name="Line 1058"/>
                <p:cNvSpPr>
                  <a:spLocks noChangeShapeType="1"/>
                </p:cNvSpPr>
                <p:nvPr/>
              </p:nvSpPr>
              <p:spPr bwMode="white">
                <a:xfrm>
                  <a:off x="134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55" name="Line 1059"/>
                <p:cNvSpPr>
                  <a:spLocks noChangeShapeType="1"/>
                </p:cNvSpPr>
                <p:nvPr/>
              </p:nvSpPr>
              <p:spPr bwMode="white">
                <a:xfrm>
                  <a:off x="153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56" name="Line 1060"/>
                <p:cNvSpPr>
                  <a:spLocks noChangeShapeType="1"/>
                </p:cNvSpPr>
                <p:nvPr/>
              </p:nvSpPr>
              <p:spPr bwMode="white">
                <a:xfrm>
                  <a:off x="172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57" name="Line 1061"/>
                <p:cNvSpPr>
                  <a:spLocks noChangeShapeType="1"/>
                </p:cNvSpPr>
                <p:nvPr/>
              </p:nvSpPr>
              <p:spPr bwMode="white">
                <a:xfrm>
                  <a:off x="192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58" name="Line 1062"/>
                <p:cNvSpPr>
                  <a:spLocks noChangeShapeType="1"/>
                </p:cNvSpPr>
                <p:nvPr/>
              </p:nvSpPr>
              <p:spPr bwMode="white">
                <a:xfrm>
                  <a:off x="211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59" name="Line 1063"/>
                <p:cNvSpPr>
                  <a:spLocks noChangeShapeType="1"/>
                </p:cNvSpPr>
                <p:nvPr/>
              </p:nvSpPr>
              <p:spPr bwMode="white">
                <a:xfrm>
                  <a:off x="230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60" name="Line 1064"/>
                <p:cNvSpPr>
                  <a:spLocks noChangeShapeType="1"/>
                </p:cNvSpPr>
                <p:nvPr/>
              </p:nvSpPr>
              <p:spPr bwMode="white">
                <a:xfrm>
                  <a:off x="249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61" name="Line 1065"/>
                <p:cNvSpPr>
                  <a:spLocks noChangeShapeType="1"/>
                </p:cNvSpPr>
                <p:nvPr/>
              </p:nvSpPr>
              <p:spPr bwMode="white">
                <a:xfrm>
                  <a:off x="268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62" name="Line 1066"/>
                <p:cNvSpPr>
                  <a:spLocks noChangeShapeType="1"/>
                </p:cNvSpPr>
                <p:nvPr/>
              </p:nvSpPr>
              <p:spPr bwMode="white">
                <a:xfrm>
                  <a:off x="288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63" name="Line 1067"/>
                <p:cNvSpPr>
                  <a:spLocks noChangeShapeType="1"/>
                </p:cNvSpPr>
                <p:nvPr/>
              </p:nvSpPr>
              <p:spPr bwMode="white">
                <a:xfrm>
                  <a:off x="307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64" name="Line 1068"/>
                <p:cNvSpPr>
                  <a:spLocks noChangeShapeType="1"/>
                </p:cNvSpPr>
                <p:nvPr/>
              </p:nvSpPr>
              <p:spPr bwMode="white">
                <a:xfrm>
                  <a:off x="326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65" name="Line 1069"/>
                <p:cNvSpPr>
                  <a:spLocks noChangeShapeType="1"/>
                </p:cNvSpPr>
                <p:nvPr/>
              </p:nvSpPr>
              <p:spPr bwMode="white">
                <a:xfrm>
                  <a:off x="345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66" name="Line 1070"/>
                <p:cNvSpPr>
                  <a:spLocks noChangeShapeType="1"/>
                </p:cNvSpPr>
                <p:nvPr/>
              </p:nvSpPr>
              <p:spPr bwMode="white">
                <a:xfrm>
                  <a:off x="364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67" name="Line 1071"/>
                <p:cNvSpPr>
                  <a:spLocks noChangeShapeType="1"/>
                </p:cNvSpPr>
                <p:nvPr/>
              </p:nvSpPr>
              <p:spPr bwMode="white">
                <a:xfrm>
                  <a:off x="384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68" name="Line 1072"/>
                <p:cNvSpPr>
                  <a:spLocks noChangeShapeType="1"/>
                </p:cNvSpPr>
                <p:nvPr/>
              </p:nvSpPr>
              <p:spPr bwMode="white">
                <a:xfrm>
                  <a:off x="403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69" name="Line 1073"/>
                <p:cNvSpPr>
                  <a:spLocks noChangeShapeType="1"/>
                </p:cNvSpPr>
                <p:nvPr/>
              </p:nvSpPr>
              <p:spPr bwMode="white">
                <a:xfrm>
                  <a:off x="422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70" name="Line 1074"/>
                <p:cNvSpPr>
                  <a:spLocks noChangeShapeType="1"/>
                </p:cNvSpPr>
                <p:nvPr/>
              </p:nvSpPr>
              <p:spPr bwMode="white">
                <a:xfrm>
                  <a:off x="441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71" name="Line 1075"/>
                <p:cNvSpPr>
                  <a:spLocks noChangeShapeType="1"/>
                </p:cNvSpPr>
                <p:nvPr/>
              </p:nvSpPr>
              <p:spPr bwMode="white">
                <a:xfrm>
                  <a:off x="460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72" name="Line 1076"/>
                <p:cNvSpPr>
                  <a:spLocks noChangeShapeType="1"/>
                </p:cNvSpPr>
                <p:nvPr/>
              </p:nvSpPr>
              <p:spPr bwMode="white">
                <a:xfrm>
                  <a:off x="480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73" name="Line 1077"/>
                <p:cNvSpPr>
                  <a:spLocks noChangeShapeType="1"/>
                </p:cNvSpPr>
                <p:nvPr/>
              </p:nvSpPr>
              <p:spPr bwMode="white">
                <a:xfrm>
                  <a:off x="499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74" name="Line 1078"/>
                <p:cNvSpPr>
                  <a:spLocks noChangeShapeType="1"/>
                </p:cNvSpPr>
                <p:nvPr/>
              </p:nvSpPr>
              <p:spPr bwMode="white">
                <a:xfrm>
                  <a:off x="518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75" name="Line 1079"/>
                <p:cNvSpPr>
                  <a:spLocks noChangeShapeType="1"/>
                </p:cNvSpPr>
                <p:nvPr/>
              </p:nvSpPr>
              <p:spPr bwMode="white">
                <a:xfrm>
                  <a:off x="537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76" name="Line 1080"/>
                <p:cNvSpPr>
                  <a:spLocks noChangeShapeType="1"/>
                </p:cNvSpPr>
                <p:nvPr/>
              </p:nvSpPr>
              <p:spPr bwMode="white">
                <a:xfrm>
                  <a:off x="556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</p:grpSp>
        </p:grpSp>
        <p:sp>
          <p:nvSpPr>
            <p:cNvPr id="5177" name="Rectangle 1081" descr="60%"/>
            <p:cNvSpPr>
              <a:spLocks noChangeArrowheads="1"/>
            </p:cNvSpPr>
            <p:nvPr/>
          </p:nvSpPr>
          <p:spPr bwMode="ltGray">
            <a:xfrm>
              <a:off x="2112" y="0"/>
              <a:ext cx="3648" cy="96"/>
            </a:xfrm>
            <a:prstGeom prst="rect">
              <a:avLst/>
            </a:prstGeom>
            <a:pattFill prst="pct60">
              <a:fgClr>
                <a:schemeClr val="folHlink"/>
              </a:fgClr>
              <a:bgClr>
                <a:schemeClr val="bg1"/>
              </a:bgClr>
            </a:patt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5178" name="Line 1082"/>
            <p:cNvSpPr>
              <a:spLocks noChangeShapeType="1"/>
            </p:cNvSpPr>
            <p:nvPr/>
          </p:nvSpPr>
          <p:spPr bwMode="ltGray">
            <a:xfrm>
              <a:off x="5568" y="0"/>
              <a:ext cx="0" cy="1488"/>
            </a:xfrm>
            <a:prstGeom prst="line">
              <a:avLst/>
            </a:prstGeom>
            <a:noFill/>
            <a:ln w="9525">
              <a:solidFill>
                <a:schemeClr val="hlink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grpSp>
          <p:nvGrpSpPr>
            <p:cNvPr id="1035" name="Group 1083"/>
            <p:cNvGrpSpPr>
              <a:grpSpLocks/>
            </p:cNvGrpSpPr>
            <p:nvPr/>
          </p:nvGrpSpPr>
          <p:grpSpPr bwMode="auto">
            <a:xfrm>
              <a:off x="261" y="892"/>
              <a:ext cx="1124" cy="1464"/>
              <a:chOff x="96" y="916"/>
              <a:chExt cx="2208" cy="2876"/>
            </a:xfrm>
          </p:grpSpPr>
          <p:sp>
            <p:nvSpPr>
              <p:cNvPr id="5180" name="Line 1084"/>
              <p:cNvSpPr>
                <a:spLocks noChangeShapeType="1"/>
              </p:cNvSpPr>
              <p:nvPr/>
            </p:nvSpPr>
            <p:spPr bwMode="ltGray">
              <a:xfrm flipH="1">
                <a:off x="96" y="1038"/>
                <a:ext cx="2208" cy="0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5181" name="Line 1085"/>
              <p:cNvSpPr>
                <a:spLocks noChangeShapeType="1"/>
              </p:cNvSpPr>
              <p:nvPr/>
            </p:nvSpPr>
            <p:spPr bwMode="ltGray">
              <a:xfrm>
                <a:off x="336" y="920"/>
                <a:ext cx="0" cy="2872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5182" name="Arc 1086"/>
              <p:cNvSpPr>
                <a:spLocks/>
              </p:cNvSpPr>
              <p:nvPr/>
            </p:nvSpPr>
            <p:spPr bwMode="ltGray">
              <a:xfrm flipH="1">
                <a:off x="218" y="916"/>
                <a:ext cx="238" cy="240"/>
              </a:xfrm>
              <a:custGeom>
                <a:avLst/>
                <a:gdLst>
                  <a:gd name="G0" fmla="+- 21595 0 0"/>
                  <a:gd name="G1" fmla="+- 21600 0 0"/>
                  <a:gd name="G2" fmla="+- 21600 0 0"/>
                  <a:gd name="T0" fmla="*/ 21114 w 43195"/>
                  <a:gd name="T1" fmla="*/ 5 h 43200"/>
                  <a:gd name="T2" fmla="*/ 0 w 43195"/>
                  <a:gd name="T3" fmla="*/ 22056 h 43200"/>
                  <a:gd name="T4" fmla="*/ 21595 w 43195"/>
                  <a:gd name="T5" fmla="*/ 21600 h 43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3195" h="43200" fill="none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</a:path>
                  <a:path w="43195" h="43200" stroke="0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  <a:lnTo>
                      <a:pt x="21595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GB"/>
              </a:p>
            </p:txBody>
          </p:sp>
        </p:grpSp>
      </p:grpSp>
      <p:sp>
        <p:nvSpPr>
          <p:cNvPr id="1027" name="Rectangle 1087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3048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title style</a:t>
            </a:r>
          </a:p>
        </p:txBody>
      </p:sp>
      <p:sp>
        <p:nvSpPr>
          <p:cNvPr id="1028" name="Rectangle 1088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19050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185" name="Rectangle 108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477000"/>
            <a:ext cx="1600200" cy="228600"/>
          </a:xfrm>
          <a:prstGeom prst="rect">
            <a:avLst/>
          </a:prstGeom>
          <a:solidFill>
            <a:schemeClr val="folHlink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Times New Roman" pitchFamily="18" charset="0"/>
                <a:cs typeface="Tahoma" pitchFamily="34" charset="0"/>
              </a:defRPr>
            </a:lvl1pPr>
          </a:lstStyle>
          <a:p>
            <a:pPr>
              <a:defRPr/>
            </a:pPr>
            <a:r>
              <a:rPr lang="en-GB"/>
              <a:t> 2005</a:t>
            </a:r>
          </a:p>
        </p:txBody>
      </p:sp>
      <p:sp>
        <p:nvSpPr>
          <p:cNvPr id="5186" name="Rectangle 109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187" name="Rectangle 109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0E3C963C-740A-4693-AE76-294A8D629CF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2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110000"/>
        <a:buFont typeface="Wingdings" pitchFamily="2" charset="2"/>
        <a:buBlip>
          <a:blip r:embed="rId13"/>
        </a:buBlip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0000"/>
        <a:buFont typeface="Wingdings" pitchFamily="2" charset="2"/>
        <a:buChar char="n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95000"/>
        <a:buFont typeface="Wingdings" pitchFamily="2" charset="2"/>
        <a:buChar char="w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11188" y="1700213"/>
            <a:ext cx="7772400" cy="1143000"/>
          </a:xfrm>
          <a:solidFill>
            <a:schemeClr val="folHlink"/>
          </a:solidFill>
        </p:spPr>
        <p:txBody>
          <a:bodyPr/>
          <a:lstStyle/>
          <a:p>
            <a:pPr algn="ctr" eaLnBrk="1" hangingPunct="1"/>
            <a:r>
              <a:rPr lang="en-GB" dirty="0"/>
              <a:t>Software Development</a:t>
            </a:r>
          </a:p>
        </p:txBody>
      </p:sp>
      <p:sp>
        <p:nvSpPr>
          <p:cNvPr id="3075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subTitle" idx="1"/>
          </p:nvPr>
        </p:nvSpPr>
        <p:spPr>
          <a:xfrm>
            <a:off x="990600" y="3309938"/>
            <a:ext cx="6400800" cy="1414462"/>
          </a:xfrm>
        </p:spPr>
        <p:txBody>
          <a:bodyPr/>
          <a:lstStyle/>
          <a:p>
            <a:pPr algn="ctr" eaLnBrk="1" hangingPunct="1">
              <a:buClrTx/>
              <a:buSzTx/>
              <a:buFontTx/>
              <a:buNone/>
            </a:pPr>
            <a:r>
              <a:rPr lang="en-GB" dirty="0"/>
              <a:t>COMP220/COMP285</a:t>
            </a:r>
          </a:p>
          <a:p>
            <a:pPr algn="ctr" eaLnBrk="1" hangingPunct="1">
              <a:buClrTx/>
              <a:buSzTx/>
              <a:buFontTx/>
              <a:buNone/>
            </a:pPr>
            <a:r>
              <a:rPr lang="en-GB" dirty="0" err="1"/>
              <a:t>Seb</a:t>
            </a:r>
            <a:r>
              <a:rPr lang="en-GB" dirty="0"/>
              <a:t> </a:t>
            </a:r>
            <a:r>
              <a:rPr lang="en-GB" dirty="0" err="1"/>
              <a:t>Coope</a:t>
            </a:r>
            <a:endParaRPr kumimoji="1" lang="en-GB" dirty="0"/>
          </a:p>
          <a:p>
            <a:pPr algn="ctr" eaLnBrk="1" hangingPunct="1">
              <a:lnSpc>
                <a:spcPct val="80000"/>
              </a:lnSpc>
              <a:buClrTx/>
              <a:buSzTx/>
              <a:buFontTx/>
              <a:buNone/>
            </a:pPr>
            <a:r>
              <a:rPr kumimoji="1" lang="en-GB" sz="4400" b="1" dirty="0">
                <a:solidFill>
                  <a:schemeClr val="tx2"/>
                </a:solidFill>
              </a:rPr>
              <a:t>Introducing Ant</a:t>
            </a:r>
            <a:r>
              <a:rPr kumimoji="1" lang="en-GB" sz="4000" b="1" dirty="0">
                <a:solidFill>
                  <a:schemeClr val="tx2"/>
                </a:solidFill>
              </a:rPr>
              <a:t> </a:t>
            </a:r>
            <a:endParaRPr lang="en-GB" dirty="0"/>
          </a:p>
        </p:txBody>
      </p:sp>
      <p:sp>
        <p:nvSpPr>
          <p:cNvPr id="3076" name="Text Box 1030"/>
          <p:cNvSpPr txBox="1">
            <a:spLocks noChangeArrowheads="1"/>
          </p:cNvSpPr>
          <p:nvPr/>
        </p:nvSpPr>
        <p:spPr bwMode="auto">
          <a:xfrm>
            <a:off x="755650" y="6308725"/>
            <a:ext cx="765492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en-GB" sz="1200">
                <a:latin typeface="Times New Roman" pitchFamily="18" charset="0"/>
              </a:rPr>
              <a:t>These slides are mainly based on “Java Development with Ant” - E. Hatcher &amp; S.Loughran. Manning Publications, 2003 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C0314C9-F12A-4B41-BC99-059F70048F89}" type="slidenum">
              <a:rPr lang="en-GB" smtClean="0"/>
              <a:pPr/>
              <a:t>10</a:t>
            </a:fld>
            <a:endParaRPr lang="en-GB"/>
          </a:p>
        </p:txBody>
      </p:sp>
      <p:sp>
        <p:nvSpPr>
          <p:cNvPr id="12291" name="Rectangle 2"/>
          <p:cNvSpPr>
            <a:spLocks noGrp="1" noChangeArrowheads="1"/>
          </p:cNvSpPr>
          <p:nvPr>
            <p:ph type="title"/>
          </p:nvPr>
        </p:nvSpPr>
        <p:spPr>
          <a:xfrm>
            <a:off x="611188" y="404813"/>
            <a:ext cx="7772400" cy="782637"/>
          </a:xfrm>
          <a:solidFill>
            <a:schemeClr val="folHlink"/>
          </a:solidFill>
        </p:spPr>
        <p:txBody>
          <a:bodyPr/>
          <a:lstStyle/>
          <a:p>
            <a:pPr algn="ctr" eaLnBrk="1" hangingPunct="1"/>
            <a:r>
              <a:rPr lang="en-GB" dirty="0"/>
              <a:t>The </a:t>
            </a:r>
            <a:r>
              <a:rPr lang="en-GB" b="1" dirty="0"/>
              <a:t>Core Concepts</a:t>
            </a:r>
            <a:r>
              <a:rPr lang="en-GB" dirty="0"/>
              <a:t> of </a:t>
            </a:r>
            <a:r>
              <a:rPr lang="en-GB" b="1" dirty="0"/>
              <a:t>Ant</a:t>
            </a:r>
          </a:p>
        </p:txBody>
      </p:sp>
      <p:sp>
        <p:nvSpPr>
          <p:cNvPr id="12292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684213" y="1484313"/>
            <a:ext cx="8135937" cy="4895850"/>
          </a:xfrm>
        </p:spPr>
        <p:txBody>
          <a:bodyPr/>
          <a:lstStyle/>
          <a:p>
            <a:pPr eaLnBrk="1" hangingPunct="1">
              <a:spcAft>
                <a:spcPts val="600"/>
              </a:spcAft>
              <a:buFontTx/>
              <a:buChar char="•"/>
            </a:pPr>
            <a:r>
              <a:rPr lang="en-GB" sz="2800" dirty="0"/>
              <a:t>Each </a:t>
            </a:r>
            <a:r>
              <a:rPr lang="en-GB" sz="2800" b="1" dirty="0"/>
              <a:t>Ant</a:t>
            </a:r>
            <a:r>
              <a:rPr lang="en-GB" sz="2800" dirty="0"/>
              <a:t> </a:t>
            </a:r>
            <a:r>
              <a:rPr lang="en-GB" sz="2800" b="1" i="1" dirty="0"/>
              <a:t>project</a:t>
            </a:r>
            <a:r>
              <a:rPr lang="en-GB" sz="2800" dirty="0"/>
              <a:t>  contains multiple </a:t>
            </a:r>
            <a:r>
              <a:rPr lang="en-GB" sz="2800" b="1" i="1" dirty="0"/>
              <a:t>targets</a:t>
            </a:r>
            <a:r>
              <a:rPr lang="en-GB" sz="2800" i="1" dirty="0"/>
              <a:t>  to </a:t>
            </a:r>
            <a:r>
              <a:rPr lang="en-GB" sz="2800" dirty="0"/>
              <a:t>represent </a:t>
            </a:r>
            <a:r>
              <a:rPr lang="en-GB" sz="2800" b="1" i="1" dirty="0"/>
              <a:t>stages</a:t>
            </a:r>
            <a:r>
              <a:rPr lang="en-GB" sz="2800" dirty="0"/>
              <a:t> in the build process:</a:t>
            </a:r>
          </a:p>
          <a:p>
            <a:pPr lvl="1" eaLnBrk="1" hangingPunct="1">
              <a:spcAft>
                <a:spcPts val="600"/>
              </a:spcAft>
              <a:buFontTx/>
              <a:buChar char="-"/>
            </a:pPr>
            <a:r>
              <a:rPr lang="en-GB" sz="2400" i="1" dirty="0"/>
              <a:t>compiling</a:t>
            </a:r>
            <a:r>
              <a:rPr lang="en-GB" sz="2400" dirty="0"/>
              <a:t>  source,</a:t>
            </a:r>
          </a:p>
          <a:p>
            <a:pPr lvl="1" eaLnBrk="1" hangingPunct="1">
              <a:spcAft>
                <a:spcPts val="600"/>
              </a:spcAft>
              <a:buFontTx/>
              <a:buChar char="-"/>
            </a:pPr>
            <a:r>
              <a:rPr lang="en-GB" sz="2400" i="1" dirty="0"/>
              <a:t>testing</a:t>
            </a:r>
            <a:r>
              <a:rPr lang="en-GB" sz="2400" dirty="0"/>
              <a:t>,</a:t>
            </a:r>
          </a:p>
          <a:p>
            <a:pPr lvl="1" eaLnBrk="1" hangingPunct="1">
              <a:spcAft>
                <a:spcPts val="600"/>
              </a:spcAft>
              <a:buFontTx/>
              <a:buChar char="-"/>
            </a:pPr>
            <a:r>
              <a:rPr lang="en-GB" sz="2400" i="1" dirty="0"/>
              <a:t>deploying</a:t>
            </a:r>
            <a:r>
              <a:rPr lang="en-GB" sz="2400" dirty="0"/>
              <a:t>  redistributable file to a remote server, </a:t>
            </a:r>
          </a:p>
          <a:p>
            <a:pPr lvl="1" eaLnBrk="1" hangingPunct="1">
              <a:spcAft>
                <a:spcPts val="600"/>
              </a:spcAft>
              <a:buFontTx/>
              <a:buChar char="-"/>
            </a:pPr>
            <a:r>
              <a:rPr lang="en-GB" sz="2400" dirty="0"/>
              <a:t>etc.</a:t>
            </a:r>
          </a:p>
          <a:p>
            <a:pPr eaLnBrk="1" hangingPunct="1">
              <a:spcAft>
                <a:spcPts val="600"/>
              </a:spcAft>
              <a:buFontTx/>
              <a:buChar char="•"/>
            </a:pPr>
            <a:r>
              <a:rPr lang="en-GB" sz="2800" dirty="0"/>
              <a:t>Targets can have </a:t>
            </a:r>
            <a:r>
              <a:rPr lang="en-GB" sz="2800" b="1" i="1" dirty="0"/>
              <a:t>dependencies</a:t>
            </a:r>
            <a:r>
              <a:rPr lang="en-GB" sz="2800" dirty="0"/>
              <a:t>  on other targets:</a:t>
            </a:r>
          </a:p>
          <a:p>
            <a:pPr lvl="1" eaLnBrk="1" hangingPunct="1">
              <a:spcAft>
                <a:spcPts val="600"/>
              </a:spcAft>
              <a:buFontTx/>
              <a:buChar char="-"/>
            </a:pPr>
            <a:r>
              <a:rPr lang="en-GB" sz="2400" dirty="0"/>
              <a:t>e.g. redistributables are built, only </a:t>
            </a:r>
            <a:r>
              <a:rPr lang="en-GB" sz="2400" i="1" u="sng" dirty="0"/>
              <a:t>after</a:t>
            </a:r>
            <a:r>
              <a:rPr lang="en-GB" sz="2400" dirty="0"/>
              <a:t>  sources get compiled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DAEF043-1B6F-45AA-922E-CE5AE47F5005}" type="slidenum">
              <a:rPr lang="en-GB" smtClean="0"/>
              <a:pPr/>
              <a:t>11</a:t>
            </a:fld>
            <a:endParaRPr lang="en-GB"/>
          </a:p>
        </p:txBody>
      </p:sp>
      <p:sp>
        <p:nvSpPr>
          <p:cNvPr id="13315" name="Rectangle 2"/>
          <p:cNvSpPr>
            <a:spLocks noGrp="1" noChangeArrowheads="1"/>
          </p:cNvSpPr>
          <p:nvPr>
            <p:ph type="title"/>
          </p:nvPr>
        </p:nvSpPr>
        <p:spPr>
          <a:xfrm>
            <a:off x="611188" y="333375"/>
            <a:ext cx="7772400" cy="827088"/>
          </a:xfrm>
          <a:solidFill>
            <a:schemeClr val="folHlink"/>
          </a:solidFill>
        </p:spPr>
        <p:txBody>
          <a:bodyPr/>
          <a:lstStyle/>
          <a:p>
            <a:pPr algn="ctr" eaLnBrk="1" hangingPunct="1"/>
            <a:r>
              <a:rPr lang="en-GB" dirty="0"/>
              <a:t>The </a:t>
            </a:r>
            <a:r>
              <a:rPr lang="en-GB" b="1" dirty="0"/>
              <a:t>Core Concepts</a:t>
            </a:r>
            <a:r>
              <a:rPr lang="en-GB" dirty="0"/>
              <a:t> of </a:t>
            </a:r>
            <a:r>
              <a:rPr lang="en-GB" b="1" dirty="0"/>
              <a:t>Ant</a:t>
            </a:r>
          </a:p>
        </p:txBody>
      </p:sp>
      <p:sp>
        <p:nvSpPr>
          <p:cNvPr id="13316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642938" y="1500174"/>
            <a:ext cx="8245475" cy="5143522"/>
          </a:xfrm>
        </p:spPr>
        <p:txBody>
          <a:bodyPr/>
          <a:lstStyle/>
          <a:p>
            <a:pPr eaLnBrk="1" hangingPunct="1">
              <a:spcAft>
                <a:spcPts val="600"/>
              </a:spcAft>
              <a:buFontTx/>
              <a:buChar char="•"/>
            </a:pPr>
            <a:r>
              <a:rPr lang="en-GB" i="1" dirty="0"/>
              <a:t>Targets</a:t>
            </a:r>
            <a:r>
              <a:rPr lang="en-GB" dirty="0"/>
              <a:t>  contain </a:t>
            </a:r>
            <a:r>
              <a:rPr lang="en-GB" b="1" i="1" dirty="0"/>
              <a:t>tasks</a:t>
            </a:r>
            <a:r>
              <a:rPr lang="en-GB" i="1" dirty="0"/>
              <a:t>  </a:t>
            </a:r>
            <a:r>
              <a:rPr lang="en-GB" dirty="0"/>
              <a:t>doing actual work</a:t>
            </a:r>
          </a:p>
          <a:p>
            <a:pPr eaLnBrk="1" hangingPunct="1">
              <a:spcAft>
                <a:spcPts val="600"/>
              </a:spcAft>
              <a:buFontTx/>
              <a:buChar char="•"/>
            </a:pPr>
            <a:r>
              <a:rPr lang="en-GB" b="1" dirty="0"/>
              <a:t>Ant </a:t>
            </a:r>
            <a:r>
              <a:rPr lang="en-GB" dirty="0"/>
              <a:t>has various predefined tasks such as </a:t>
            </a:r>
            <a:r>
              <a:rPr lang="en-GB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&lt;</a:t>
            </a:r>
            <a:r>
              <a:rPr lang="en-GB" b="1" dirty="0" err="1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javac</a:t>
            </a:r>
            <a:r>
              <a:rPr lang="en-GB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&gt;</a:t>
            </a:r>
            <a:r>
              <a:rPr lang="en-GB" dirty="0"/>
              <a:t>, </a:t>
            </a:r>
            <a:r>
              <a:rPr lang="en-GB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&lt;copy&gt;</a:t>
            </a:r>
            <a:r>
              <a:rPr lang="en-GB" dirty="0"/>
              <a:t> and many others</a:t>
            </a:r>
            <a:endParaRPr lang="en-GB" b="1" dirty="0"/>
          </a:p>
          <a:p>
            <a:pPr eaLnBrk="1" hangingPunct="1">
              <a:spcAft>
                <a:spcPts val="600"/>
              </a:spcAft>
              <a:buFontTx/>
              <a:buChar char="•"/>
            </a:pPr>
            <a:r>
              <a:rPr lang="en-GB" i="1" dirty="0"/>
              <a:t>New tasks</a:t>
            </a:r>
            <a:r>
              <a:rPr lang="en-GB" dirty="0"/>
              <a:t>  can easily be added to </a:t>
            </a:r>
            <a:r>
              <a:rPr lang="en-GB" b="1" dirty="0"/>
              <a:t>Ant</a:t>
            </a:r>
            <a:r>
              <a:rPr lang="en-GB" dirty="0"/>
              <a:t> as new Java classes</a:t>
            </a:r>
          </a:p>
          <a:p>
            <a:pPr lvl="1" eaLnBrk="1" hangingPunct="1">
              <a:spcAft>
                <a:spcPts val="600"/>
              </a:spcAft>
              <a:buFontTx/>
              <a:buNone/>
            </a:pPr>
            <a:r>
              <a:rPr lang="en-GB" dirty="0"/>
              <a:t>- because </a:t>
            </a:r>
            <a:r>
              <a:rPr lang="en-GB" b="1" dirty="0"/>
              <a:t>Ant</a:t>
            </a:r>
            <a:r>
              <a:rPr lang="en-GB" dirty="0"/>
              <a:t> itself is implemented in </a:t>
            </a:r>
            <a:r>
              <a:rPr lang="en-GB" b="1" dirty="0"/>
              <a:t>Java</a:t>
            </a:r>
            <a:endParaRPr lang="en-GB" dirty="0"/>
          </a:p>
          <a:p>
            <a:pPr eaLnBrk="1" hangingPunct="1">
              <a:spcAft>
                <a:spcPts val="600"/>
              </a:spcAft>
              <a:buFontTx/>
              <a:buChar char="•"/>
            </a:pPr>
            <a:r>
              <a:rPr lang="en-GB" dirty="0"/>
              <a:t>It may be that somebody have already written a specific task you need; </a:t>
            </a:r>
          </a:p>
          <a:p>
            <a:pPr lvl="1" eaLnBrk="1" hangingPunct="1">
              <a:spcAft>
                <a:spcPts val="600"/>
              </a:spcAft>
              <a:buFontTx/>
              <a:buNone/>
            </a:pPr>
            <a:r>
              <a:rPr lang="en-GB" dirty="0"/>
              <a:t>- so </a:t>
            </a:r>
            <a:r>
              <a:rPr lang="en-GB" i="1" dirty="0"/>
              <a:t>you can use it</a:t>
            </a:r>
            <a:r>
              <a:rPr lang="en-GB" dirty="0"/>
              <a:t>  (or vice versa)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1F37818A-A7F2-41ED-A13C-46BBC566BA19}" type="slidenum">
              <a:rPr lang="en-GB" smtClean="0"/>
              <a:pPr/>
              <a:t>12</a:t>
            </a:fld>
            <a:endParaRPr lang="en-GB"/>
          </a:p>
        </p:txBody>
      </p:sp>
      <p:sp>
        <p:nvSpPr>
          <p:cNvPr id="14339" name="Rectangle 2"/>
          <p:cNvSpPr>
            <a:spLocks noGrp="1" noChangeArrowheads="1"/>
          </p:cNvSpPr>
          <p:nvPr>
            <p:ph type="title"/>
          </p:nvPr>
        </p:nvSpPr>
        <p:spPr>
          <a:xfrm>
            <a:off x="611188" y="142852"/>
            <a:ext cx="7772400" cy="782638"/>
          </a:xfrm>
          <a:solidFill>
            <a:schemeClr val="folHlink"/>
          </a:solidFill>
        </p:spPr>
        <p:txBody>
          <a:bodyPr/>
          <a:lstStyle/>
          <a:p>
            <a:pPr algn="ctr" eaLnBrk="1" hangingPunct="1"/>
            <a:r>
              <a:rPr lang="en-GB" sz="4000"/>
              <a:t>An example project</a:t>
            </a:r>
          </a:p>
        </p:txBody>
      </p:sp>
      <p:sp>
        <p:nvSpPr>
          <p:cNvPr id="14340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827088" y="1142984"/>
            <a:ext cx="7772400" cy="5286412"/>
          </a:xfrm>
        </p:spPr>
        <p:txBody>
          <a:bodyPr/>
          <a:lstStyle/>
          <a:p>
            <a:pPr eaLnBrk="1" hangingPunct="1">
              <a:lnSpc>
                <a:spcPct val="90000"/>
              </a:lnSpc>
              <a:spcAft>
                <a:spcPts val="1200"/>
              </a:spcAft>
              <a:buFontTx/>
              <a:buChar char="•"/>
            </a:pPr>
            <a:r>
              <a:rPr lang="en-GB" sz="2800" dirty="0"/>
              <a:t>The </a:t>
            </a:r>
            <a:r>
              <a:rPr lang="en-GB" sz="2800" b="1" dirty="0"/>
              <a:t>next slide</a:t>
            </a:r>
            <a:r>
              <a:rPr lang="en-GB" sz="2800" dirty="0"/>
              <a:t> shows the </a:t>
            </a:r>
            <a:r>
              <a:rPr lang="en-GB" sz="2800" i="1" dirty="0">
                <a:solidFill>
                  <a:srgbClr val="FF0000"/>
                </a:solidFill>
              </a:rPr>
              <a:t>conceptual view</a:t>
            </a:r>
            <a:r>
              <a:rPr lang="en-GB" sz="2800" dirty="0">
                <a:solidFill>
                  <a:srgbClr val="FF0000"/>
                </a:solidFill>
              </a:rPr>
              <a:t>  </a:t>
            </a:r>
            <a:r>
              <a:rPr lang="en-GB" sz="2800" dirty="0"/>
              <a:t>of an </a:t>
            </a:r>
            <a:r>
              <a:rPr lang="en-GB" sz="2800" b="1" dirty="0"/>
              <a:t>Ant</a:t>
            </a:r>
            <a:r>
              <a:rPr lang="en-GB" sz="2800" dirty="0"/>
              <a:t> </a:t>
            </a:r>
            <a:r>
              <a:rPr lang="en-GB" sz="2800" b="1" i="1" dirty="0"/>
              <a:t>build file</a:t>
            </a:r>
            <a:r>
              <a:rPr lang="en-GB" sz="2800" dirty="0"/>
              <a:t>  </a:t>
            </a:r>
            <a:r>
              <a:rPr lang="en-GB" sz="2800" b="1" dirty="0">
                <a:solidFill>
                  <a:srgbClr val="000000"/>
                </a:solidFill>
                <a:latin typeface="Courier New" pitchFamily="49" charset="0"/>
              </a:rPr>
              <a:t>build.xml</a:t>
            </a:r>
            <a:r>
              <a:rPr lang="en-GB" sz="2800" dirty="0"/>
              <a:t> </a:t>
            </a:r>
          </a:p>
          <a:p>
            <a:pPr lvl="1" eaLnBrk="1" hangingPunct="1">
              <a:lnSpc>
                <a:spcPct val="90000"/>
              </a:lnSpc>
              <a:spcAft>
                <a:spcPts val="1200"/>
              </a:spcAft>
              <a:buFontTx/>
              <a:buNone/>
            </a:pPr>
            <a:r>
              <a:rPr lang="en-GB" sz="2400" dirty="0"/>
              <a:t>- as a </a:t>
            </a:r>
            <a:r>
              <a:rPr lang="en-GB" sz="2400" b="1" i="1" dirty="0"/>
              <a:t>graph of targets</a:t>
            </a:r>
            <a:r>
              <a:rPr lang="en-GB" sz="2400" i="1" dirty="0"/>
              <a:t>,</a:t>
            </a:r>
            <a:r>
              <a:rPr lang="en-GB" sz="2400" dirty="0"/>
              <a:t> </a:t>
            </a:r>
          </a:p>
          <a:p>
            <a:pPr lvl="1" eaLnBrk="1" hangingPunct="1">
              <a:lnSpc>
                <a:spcPct val="90000"/>
              </a:lnSpc>
              <a:spcAft>
                <a:spcPts val="1200"/>
              </a:spcAft>
              <a:buFontTx/>
              <a:buNone/>
            </a:pPr>
            <a:r>
              <a:rPr lang="en-GB" sz="2400" dirty="0"/>
              <a:t>- each target containing the </a:t>
            </a:r>
            <a:r>
              <a:rPr lang="en-GB" sz="2400" b="1" i="1" dirty="0"/>
              <a:t>tasks</a:t>
            </a:r>
            <a:r>
              <a:rPr lang="en-GB" sz="2400" i="1" dirty="0"/>
              <a:t>.</a:t>
            </a:r>
          </a:p>
          <a:p>
            <a:pPr eaLnBrk="1" hangingPunct="1">
              <a:lnSpc>
                <a:spcPct val="90000"/>
              </a:lnSpc>
              <a:spcAft>
                <a:spcPts val="1200"/>
              </a:spcAft>
              <a:buFontTx/>
              <a:buChar char="•"/>
            </a:pPr>
            <a:r>
              <a:rPr lang="en-GB" sz="2800" dirty="0"/>
              <a:t>The </a:t>
            </a:r>
            <a:r>
              <a:rPr lang="en-GB" sz="2800" b="1" dirty="0"/>
              <a:t>Ant</a:t>
            </a:r>
            <a:r>
              <a:rPr lang="en-GB" sz="2800" dirty="0"/>
              <a:t> run time </a:t>
            </a:r>
            <a:r>
              <a:rPr lang="en-GB" sz="2800" i="1" dirty="0"/>
              <a:t>determines which targets need to be executed</a:t>
            </a:r>
            <a:r>
              <a:rPr lang="en-GB" sz="2800" dirty="0"/>
              <a:t>, and </a:t>
            </a:r>
          </a:p>
          <a:p>
            <a:pPr eaLnBrk="1" hangingPunct="1">
              <a:lnSpc>
                <a:spcPct val="90000"/>
              </a:lnSpc>
              <a:spcAft>
                <a:spcPts val="1200"/>
              </a:spcAft>
              <a:buFontTx/>
              <a:buChar char="•"/>
            </a:pPr>
            <a:r>
              <a:rPr lang="en-GB" sz="2800" dirty="0"/>
              <a:t>chooses an </a:t>
            </a:r>
            <a:r>
              <a:rPr lang="en-GB" sz="2800" i="1" dirty="0"/>
              <a:t>order</a:t>
            </a:r>
            <a:r>
              <a:rPr lang="en-GB" sz="2800" dirty="0"/>
              <a:t>  of the execution that guarantees a target is executed after all those targets it </a:t>
            </a:r>
            <a:r>
              <a:rPr lang="en-GB" sz="2800" i="1" dirty="0"/>
              <a:t>depends</a:t>
            </a:r>
            <a:r>
              <a:rPr lang="en-GB" sz="2800" dirty="0"/>
              <a:t>  on.</a:t>
            </a:r>
          </a:p>
          <a:p>
            <a:pPr eaLnBrk="1" hangingPunct="1">
              <a:lnSpc>
                <a:spcPct val="90000"/>
              </a:lnSpc>
              <a:spcAft>
                <a:spcPts val="1200"/>
              </a:spcAft>
              <a:buFontTx/>
              <a:buChar char="•"/>
            </a:pPr>
            <a:r>
              <a:rPr lang="en-GB" sz="2800" dirty="0"/>
              <a:t>If a task somehow </a:t>
            </a:r>
            <a:r>
              <a:rPr lang="en-GB" sz="2800" i="1" dirty="0"/>
              <a:t>fails</a:t>
            </a:r>
            <a:r>
              <a:rPr lang="en-GB" sz="2800" dirty="0"/>
              <a:t>,  the whole build halts as </a:t>
            </a:r>
            <a:r>
              <a:rPr lang="en-GB" sz="2800" i="1" dirty="0"/>
              <a:t>unsuccessful</a:t>
            </a:r>
            <a:r>
              <a:rPr lang="en-GB" sz="2800" dirty="0"/>
              <a:t>. 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BE0E0247-3638-4A79-8FB7-D60B41BB2F96}" type="slidenum">
              <a:rPr lang="en-GB" smtClean="0"/>
              <a:pPr/>
              <a:t>13</a:t>
            </a:fld>
            <a:endParaRPr lang="en-GB"/>
          </a:p>
        </p:txBody>
      </p:sp>
      <p:sp>
        <p:nvSpPr>
          <p:cNvPr id="15363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142852"/>
            <a:ext cx="7772400" cy="609600"/>
          </a:xfrm>
          <a:solidFill>
            <a:schemeClr val="folHlink"/>
          </a:solidFill>
        </p:spPr>
        <p:txBody>
          <a:bodyPr/>
          <a:lstStyle/>
          <a:p>
            <a:pPr algn="ctr" eaLnBrk="1" hangingPunct="1"/>
            <a:r>
              <a:rPr lang="en-US" sz="2800">
                <a:latin typeface="Arial" pitchFamily="34" charset="0"/>
              </a:rPr>
              <a:t>OurProject</a:t>
            </a:r>
            <a:r>
              <a:rPr lang="en-US" sz="2400">
                <a:solidFill>
                  <a:schemeClr val="tx1"/>
                </a:solidFill>
                <a:latin typeface="Arial" pitchFamily="34" charset="0"/>
              </a:rPr>
              <a:t> : Project</a:t>
            </a:r>
            <a:endParaRPr lang="en-GB" sz="2400">
              <a:solidFill>
                <a:schemeClr val="tx1"/>
              </a:solidFill>
              <a:latin typeface="Arial" pitchFamily="34" charset="0"/>
            </a:endParaRPr>
          </a:p>
        </p:txBody>
      </p:sp>
      <p:grpSp>
        <p:nvGrpSpPr>
          <p:cNvPr id="15364" name="Group 5"/>
          <p:cNvGrpSpPr>
            <a:grpSpLocks/>
          </p:cNvGrpSpPr>
          <p:nvPr/>
        </p:nvGrpSpPr>
        <p:grpSpPr bwMode="auto">
          <a:xfrm>
            <a:off x="1371600" y="1143000"/>
            <a:ext cx="6705600" cy="5486400"/>
            <a:chOff x="864" y="665"/>
            <a:chExt cx="4224" cy="3456"/>
          </a:xfrm>
        </p:grpSpPr>
        <p:grpSp>
          <p:nvGrpSpPr>
            <p:cNvPr id="15365" name="Group 6"/>
            <p:cNvGrpSpPr>
              <a:grpSpLocks/>
            </p:cNvGrpSpPr>
            <p:nvPr/>
          </p:nvGrpSpPr>
          <p:grpSpPr bwMode="auto">
            <a:xfrm>
              <a:off x="3648" y="2057"/>
              <a:ext cx="1440" cy="672"/>
              <a:chOff x="3312" y="2112"/>
              <a:chExt cx="1440" cy="672"/>
            </a:xfrm>
          </p:grpSpPr>
          <p:sp>
            <p:nvSpPr>
              <p:cNvPr id="15383" name="Text Box 7"/>
              <p:cNvSpPr txBox="1">
                <a:spLocks noChangeArrowheads="1"/>
              </p:cNvSpPr>
              <p:nvPr/>
            </p:nvSpPr>
            <p:spPr bwMode="auto">
              <a:xfrm>
                <a:off x="3312" y="2112"/>
                <a:ext cx="1440" cy="672"/>
              </a:xfrm>
              <a:prstGeom prst="rect">
                <a:avLst/>
              </a:prstGeom>
              <a:solidFill>
                <a:srgbClr val="FFFFFF"/>
              </a:solidFill>
              <a:ln w="2857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eaLnBrk="0" hangingPunct="0"/>
                <a:r>
                  <a:rPr lang="en-US">
                    <a:latin typeface="Arial" pitchFamily="34" charset="0"/>
                  </a:rPr>
                  <a:t>doc:Target</a:t>
                </a:r>
              </a:p>
              <a:p>
                <a:pPr eaLnBrk="0" hangingPunct="0"/>
                <a:endParaRPr lang="en-US">
                  <a:latin typeface="Arial" pitchFamily="34" charset="0"/>
                </a:endParaRPr>
              </a:p>
              <a:p>
                <a:pPr eaLnBrk="0" hangingPunct="0"/>
                <a:endParaRPr lang="en-US" sz="1200">
                  <a:latin typeface="Times New Roman" pitchFamily="18" charset="0"/>
                </a:endParaRPr>
              </a:p>
              <a:p>
                <a:pPr eaLnBrk="0" hangingPunct="0"/>
                <a:endParaRPr lang="en-US" sz="1200">
                  <a:latin typeface="Times New Roman" pitchFamily="18" charset="0"/>
                </a:endParaRPr>
              </a:p>
              <a:p>
                <a:pPr eaLnBrk="0" hangingPunct="0"/>
                <a:endParaRPr lang="en-US" sz="1200">
                  <a:latin typeface="Times New Roman" pitchFamily="18" charset="0"/>
                </a:endParaRPr>
              </a:p>
              <a:p>
                <a:pPr eaLnBrk="0" hangingPunct="0"/>
                <a:endParaRPr lang="en-US" sz="1200">
                  <a:latin typeface="Times New Roman" pitchFamily="18" charset="0"/>
                </a:endParaRPr>
              </a:p>
              <a:p>
                <a:pPr eaLnBrk="0" hangingPunct="0"/>
                <a:endParaRPr lang="en-US" sz="1200">
                  <a:latin typeface="Times New Roman" pitchFamily="18" charset="0"/>
                </a:endParaRPr>
              </a:p>
            </p:txBody>
          </p:sp>
          <p:sp>
            <p:nvSpPr>
              <p:cNvPr id="15384" name="AutoShape 8"/>
              <p:cNvSpPr>
                <a:spLocks noChangeArrowheads="1"/>
              </p:cNvSpPr>
              <p:nvPr/>
            </p:nvSpPr>
            <p:spPr bwMode="auto">
              <a:xfrm>
                <a:off x="3360" y="2400"/>
                <a:ext cx="1344" cy="247"/>
              </a:xfrm>
              <a:prstGeom prst="roundRect">
                <a:avLst>
                  <a:gd name="adj" fmla="val 16667"/>
                </a:avLst>
              </a:prstGeom>
              <a:solidFill>
                <a:srgbClr val="CC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eaLnBrk="0" hangingPunct="0"/>
                <a:r>
                  <a:rPr lang="en-US" sz="2000" b="1">
                    <a:latin typeface="Arial" pitchFamily="34" charset="0"/>
                  </a:rPr>
                  <a:t>&lt;javadoc&gt;:Task</a:t>
                </a:r>
              </a:p>
            </p:txBody>
          </p:sp>
        </p:grpSp>
        <p:sp>
          <p:nvSpPr>
            <p:cNvPr id="15366" name="Text Box 9"/>
            <p:cNvSpPr txBox="1">
              <a:spLocks noChangeArrowheads="1"/>
            </p:cNvSpPr>
            <p:nvPr/>
          </p:nvSpPr>
          <p:spPr bwMode="auto">
            <a:xfrm>
              <a:off x="1728" y="665"/>
              <a:ext cx="2280" cy="1008"/>
            </a:xfrm>
            <a:prstGeom prst="rect">
              <a:avLst/>
            </a:prstGeom>
            <a:solidFill>
              <a:srgbClr val="FFFFFF"/>
            </a:solidFill>
            <a:ln w="2857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r>
                <a:rPr lang="en-US">
                  <a:latin typeface="Arial" pitchFamily="34" charset="0"/>
                </a:rPr>
                <a:t>init:Target</a:t>
              </a:r>
            </a:p>
            <a:p>
              <a:pPr eaLnBrk="0" hangingPunct="0"/>
              <a:endParaRPr lang="en-US" sz="1200">
                <a:latin typeface="Times New Roman" pitchFamily="18" charset="0"/>
              </a:endParaRPr>
            </a:p>
            <a:p>
              <a:pPr eaLnBrk="0" hangingPunct="0"/>
              <a:endParaRPr lang="en-US" sz="1200">
                <a:latin typeface="Times New Roman" pitchFamily="18" charset="0"/>
              </a:endParaRPr>
            </a:p>
            <a:p>
              <a:pPr eaLnBrk="0" hangingPunct="0"/>
              <a:endParaRPr lang="en-US" sz="1200">
                <a:latin typeface="Times New Roman" pitchFamily="18" charset="0"/>
              </a:endParaRPr>
            </a:p>
            <a:p>
              <a:pPr eaLnBrk="0" hangingPunct="0"/>
              <a:endParaRPr lang="en-US" sz="1200">
                <a:latin typeface="Times New Roman" pitchFamily="18" charset="0"/>
              </a:endParaRPr>
            </a:p>
            <a:p>
              <a:pPr eaLnBrk="0" hangingPunct="0"/>
              <a:endParaRPr lang="en-US" sz="1200">
                <a:latin typeface="Times New Roman" pitchFamily="18" charset="0"/>
              </a:endParaRPr>
            </a:p>
            <a:p>
              <a:pPr eaLnBrk="0" hangingPunct="0"/>
              <a:endParaRPr lang="en-US" sz="1200">
                <a:latin typeface="Times New Roman" pitchFamily="18" charset="0"/>
              </a:endParaRPr>
            </a:p>
          </p:txBody>
        </p:sp>
        <p:sp>
          <p:nvSpPr>
            <p:cNvPr id="15367" name="AutoShape 10"/>
            <p:cNvSpPr>
              <a:spLocks noChangeArrowheads="1"/>
            </p:cNvSpPr>
            <p:nvPr/>
          </p:nvSpPr>
          <p:spPr bwMode="auto">
            <a:xfrm>
              <a:off x="2064" y="1296"/>
              <a:ext cx="1680" cy="233"/>
            </a:xfrm>
            <a:prstGeom prst="roundRect">
              <a:avLst>
                <a:gd name="adj" fmla="val 16667"/>
              </a:avLst>
            </a:prstGeom>
            <a:solidFill>
              <a:srgbClr val="CC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eaLnBrk="0" hangingPunct="0"/>
              <a:r>
                <a:rPr lang="en-US" sz="2000" b="1">
                  <a:latin typeface="Arial" pitchFamily="34" charset="0"/>
                </a:rPr>
                <a:t>&lt;mkdir&gt;:Task</a:t>
              </a:r>
            </a:p>
          </p:txBody>
        </p:sp>
        <p:sp>
          <p:nvSpPr>
            <p:cNvPr id="15368" name="AutoShape 11"/>
            <p:cNvSpPr>
              <a:spLocks noChangeArrowheads="1"/>
            </p:cNvSpPr>
            <p:nvPr/>
          </p:nvSpPr>
          <p:spPr bwMode="auto">
            <a:xfrm>
              <a:off x="2064" y="1008"/>
              <a:ext cx="1680" cy="233"/>
            </a:xfrm>
            <a:prstGeom prst="roundRect">
              <a:avLst>
                <a:gd name="adj" fmla="val 16667"/>
              </a:avLst>
            </a:prstGeom>
            <a:solidFill>
              <a:srgbClr val="CC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eaLnBrk="0" hangingPunct="0"/>
              <a:r>
                <a:rPr lang="en-US" sz="2000" b="1">
                  <a:latin typeface="Arial" pitchFamily="34" charset="0"/>
                </a:rPr>
                <a:t>&lt;mkdir&gt;:Task</a:t>
              </a:r>
            </a:p>
          </p:txBody>
        </p:sp>
        <p:grpSp>
          <p:nvGrpSpPr>
            <p:cNvPr id="15369" name="Group 12"/>
            <p:cNvGrpSpPr>
              <a:grpSpLocks/>
            </p:cNvGrpSpPr>
            <p:nvPr/>
          </p:nvGrpSpPr>
          <p:grpSpPr bwMode="auto">
            <a:xfrm>
              <a:off x="864" y="2057"/>
              <a:ext cx="1440" cy="672"/>
              <a:chOff x="1104" y="2112"/>
              <a:chExt cx="1440" cy="672"/>
            </a:xfrm>
          </p:grpSpPr>
          <p:sp>
            <p:nvSpPr>
              <p:cNvPr id="15381" name="Text Box 13"/>
              <p:cNvSpPr txBox="1">
                <a:spLocks noChangeArrowheads="1"/>
              </p:cNvSpPr>
              <p:nvPr/>
            </p:nvSpPr>
            <p:spPr bwMode="auto">
              <a:xfrm>
                <a:off x="1104" y="2112"/>
                <a:ext cx="1440" cy="672"/>
              </a:xfrm>
              <a:prstGeom prst="rect">
                <a:avLst/>
              </a:prstGeom>
              <a:solidFill>
                <a:srgbClr val="FFFFFF"/>
              </a:solidFill>
              <a:ln w="2857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eaLnBrk="0" hangingPunct="0"/>
                <a:r>
                  <a:rPr lang="en-US">
                    <a:latin typeface="Arial" pitchFamily="34" charset="0"/>
                  </a:rPr>
                  <a:t>compile:Target</a:t>
                </a:r>
              </a:p>
              <a:p>
                <a:pPr eaLnBrk="0" hangingPunct="0"/>
                <a:endParaRPr lang="en-US">
                  <a:latin typeface="Arial" pitchFamily="34" charset="0"/>
                </a:endParaRPr>
              </a:p>
              <a:p>
                <a:pPr eaLnBrk="0" hangingPunct="0"/>
                <a:endParaRPr lang="en-US" sz="1200">
                  <a:latin typeface="Times New Roman" pitchFamily="18" charset="0"/>
                </a:endParaRPr>
              </a:p>
              <a:p>
                <a:pPr eaLnBrk="0" hangingPunct="0"/>
                <a:endParaRPr lang="en-US" sz="1200">
                  <a:latin typeface="Times New Roman" pitchFamily="18" charset="0"/>
                </a:endParaRPr>
              </a:p>
              <a:p>
                <a:pPr eaLnBrk="0" hangingPunct="0"/>
                <a:endParaRPr lang="en-US" sz="1200">
                  <a:latin typeface="Times New Roman" pitchFamily="18" charset="0"/>
                </a:endParaRPr>
              </a:p>
              <a:p>
                <a:pPr eaLnBrk="0" hangingPunct="0"/>
                <a:endParaRPr lang="en-US" sz="1200">
                  <a:latin typeface="Times New Roman" pitchFamily="18" charset="0"/>
                </a:endParaRPr>
              </a:p>
            </p:txBody>
          </p:sp>
          <p:sp>
            <p:nvSpPr>
              <p:cNvPr id="15382" name="AutoShape 14"/>
              <p:cNvSpPr>
                <a:spLocks noChangeArrowheads="1"/>
              </p:cNvSpPr>
              <p:nvPr/>
            </p:nvSpPr>
            <p:spPr bwMode="auto">
              <a:xfrm>
                <a:off x="1152" y="2400"/>
                <a:ext cx="1344" cy="247"/>
              </a:xfrm>
              <a:prstGeom prst="roundRect">
                <a:avLst>
                  <a:gd name="adj" fmla="val 16667"/>
                </a:avLst>
              </a:prstGeom>
              <a:solidFill>
                <a:srgbClr val="CC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eaLnBrk="0" hangingPunct="0"/>
                <a:r>
                  <a:rPr lang="en-US" sz="2000" b="1">
                    <a:latin typeface="Arial" pitchFamily="34" charset="0"/>
                  </a:rPr>
                  <a:t>&lt;javac&gt;:Task</a:t>
                </a:r>
              </a:p>
            </p:txBody>
          </p:sp>
        </p:grpSp>
        <p:sp>
          <p:nvSpPr>
            <p:cNvPr id="15370" name="Text Box 15"/>
            <p:cNvSpPr txBox="1">
              <a:spLocks noChangeArrowheads="1"/>
            </p:cNvSpPr>
            <p:nvPr/>
          </p:nvSpPr>
          <p:spPr bwMode="auto">
            <a:xfrm>
              <a:off x="1824" y="3113"/>
              <a:ext cx="2280" cy="1008"/>
            </a:xfrm>
            <a:prstGeom prst="rect">
              <a:avLst/>
            </a:prstGeom>
            <a:solidFill>
              <a:srgbClr val="FFFFFF"/>
            </a:solidFill>
            <a:ln w="2857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r>
                <a:rPr lang="en-US">
                  <a:latin typeface="Arial" pitchFamily="34" charset="0"/>
                </a:rPr>
                <a:t>deploy:Target</a:t>
              </a:r>
            </a:p>
            <a:p>
              <a:pPr eaLnBrk="0" hangingPunct="0"/>
              <a:endParaRPr lang="en-US" sz="1200">
                <a:latin typeface="Times New Roman" pitchFamily="18" charset="0"/>
              </a:endParaRPr>
            </a:p>
            <a:p>
              <a:pPr eaLnBrk="0" hangingPunct="0"/>
              <a:endParaRPr lang="en-US" sz="1200">
                <a:latin typeface="Times New Roman" pitchFamily="18" charset="0"/>
              </a:endParaRPr>
            </a:p>
            <a:p>
              <a:pPr eaLnBrk="0" hangingPunct="0"/>
              <a:endParaRPr lang="en-US" sz="1200">
                <a:latin typeface="Times New Roman" pitchFamily="18" charset="0"/>
              </a:endParaRPr>
            </a:p>
            <a:p>
              <a:pPr eaLnBrk="0" hangingPunct="0"/>
              <a:endParaRPr lang="en-US" sz="1200">
                <a:latin typeface="Times New Roman" pitchFamily="18" charset="0"/>
              </a:endParaRPr>
            </a:p>
            <a:p>
              <a:pPr eaLnBrk="0" hangingPunct="0"/>
              <a:endParaRPr lang="en-US" sz="1200">
                <a:latin typeface="Times New Roman" pitchFamily="18" charset="0"/>
              </a:endParaRPr>
            </a:p>
            <a:p>
              <a:pPr eaLnBrk="0" hangingPunct="0"/>
              <a:endParaRPr lang="en-US" sz="1200">
                <a:latin typeface="Times New Roman" pitchFamily="18" charset="0"/>
              </a:endParaRPr>
            </a:p>
          </p:txBody>
        </p:sp>
        <p:sp>
          <p:nvSpPr>
            <p:cNvPr id="15371" name="AutoShape 16"/>
            <p:cNvSpPr>
              <a:spLocks noChangeArrowheads="1"/>
            </p:cNvSpPr>
            <p:nvPr/>
          </p:nvSpPr>
          <p:spPr bwMode="auto">
            <a:xfrm>
              <a:off x="2208" y="3751"/>
              <a:ext cx="1584" cy="233"/>
            </a:xfrm>
            <a:prstGeom prst="roundRect">
              <a:avLst>
                <a:gd name="adj" fmla="val 16667"/>
              </a:avLst>
            </a:prstGeom>
            <a:solidFill>
              <a:srgbClr val="CC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eaLnBrk="0" hangingPunct="0"/>
              <a:r>
                <a:rPr lang="en-US" sz="2000" b="1">
                  <a:latin typeface="Arial" pitchFamily="34" charset="0"/>
                </a:rPr>
                <a:t>&lt;ftp&gt;:Task</a:t>
              </a:r>
            </a:p>
          </p:txBody>
        </p:sp>
        <p:sp>
          <p:nvSpPr>
            <p:cNvPr id="15372" name="AutoShape 17"/>
            <p:cNvSpPr>
              <a:spLocks noChangeArrowheads="1"/>
            </p:cNvSpPr>
            <p:nvPr/>
          </p:nvSpPr>
          <p:spPr bwMode="auto">
            <a:xfrm>
              <a:off x="2208" y="3456"/>
              <a:ext cx="1584" cy="233"/>
            </a:xfrm>
            <a:prstGeom prst="roundRect">
              <a:avLst>
                <a:gd name="adj" fmla="val 16667"/>
              </a:avLst>
            </a:prstGeom>
            <a:solidFill>
              <a:srgbClr val="CC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eaLnBrk="0" hangingPunct="0"/>
              <a:r>
                <a:rPr lang="en-US" sz="2000" b="1">
                  <a:latin typeface="Arial" pitchFamily="34" charset="0"/>
                </a:rPr>
                <a:t>&lt;jar&gt;:Task</a:t>
              </a:r>
            </a:p>
          </p:txBody>
        </p:sp>
        <p:sp>
          <p:nvSpPr>
            <p:cNvPr id="15373" name="Line 18"/>
            <p:cNvSpPr>
              <a:spLocks noChangeShapeType="1"/>
            </p:cNvSpPr>
            <p:nvPr/>
          </p:nvSpPr>
          <p:spPr bwMode="auto">
            <a:xfrm>
              <a:off x="1584" y="2729"/>
              <a:ext cx="0" cy="19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5374" name="Line 19"/>
            <p:cNvSpPr>
              <a:spLocks noChangeShapeType="1"/>
            </p:cNvSpPr>
            <p:nvPr/>
          </p:nvSpPr>
          <p:spPr bwMode="auto">
            <a:xfrm>
              <a:off x="2976" y="2921"/>
              <a:ext cx="0" cy="19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5375" name="Line 20"/>
            <p:cNvSpPr>
              <a:spLocks noChangeShapeType="1"/>
            </p:cNvSpPr>
            <p:nvPr/>
          </p:nvSpPr>
          <p:spPr bwMode="auto">
            <a:xfrm>
              <a:off x="1584" y="2921"/>
              <a:ext cx="274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5376" name="Line 21"/>
            <p:cNvSpPr>
              <a:spLocks noChangeShapeType="1"/>
            </p:cNvSpPr>
            <p:nvPr/>
          </p:nvSpPr>
          <p:spPr bwMode="auto">
            <a:xfrm>
              <a:off x="4320" y="2729"/>
              <a:ext cx="0" cy="19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5377" name="Line 22"/>
            <p:cNvSpPr>
              <a:spLocks noChangeShapeType="1"/>
            </p:cNvSpPr>
            <p:nvPr/>
          </p:nvSpPr>
          <p:spPr bwMode="auto">
            <a:xfrm>
              <a:off x="2976" y="1673"/>
              <a:ext cx="0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5378" name="Line 23"/>
            <p:cNvSpPr>
              <a:spLocks noChangeShapeType="1"/>
            </p:cNvSpPr>
            <p:nvPr/>
          </p:nvSpPr>
          <p:spPr bwMode="auto">
            <a:xfrm>
              <a:off x="1584" y="1865"/>
              <a:ext cx="0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5379" name="Line 24"/>
            <p:cNvSpPr>
              <a:spLocks noChangeShapeType="1"/>
            </p:cNvSpPr>
            <p:nvPr/>
          </p:nvSpPr>
          <p:spPr bwMode="auto">
            <a:xfrm>
              <a:off x="4320" y="1865"/>
              <a:ext cx="0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5380" name="Line 25"/>
            <p:cNvSpPr>
              <a:spLocks noChangeShapeType="1"/>
            </p:cNvSpPr>
            <p:nvPr/>
          </p:nvSpPr>
          <p:spPr bwMode="auto">
            <a:xfrm>
              <a:off x="1584" y="1865"/>
              <a:ext cx="274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</p:grpSp>
      <p:sp>
        <p:nvSpPr>
          <p:cNvPr id="25" name="Comment 18"/>
          <p:cNvSpPr>
            <a:spLocks noChangeArrowheads="1"/>
          </p:cNvSpPr>
          <p:nvPr/>
        </p:nvSpPr>
        <p:spPr bwMode="auto">
          <a:xfrm>
            <a:off x="6611813" y="764704"/>
            <a:ext cx="2352675" cy="923330"/>
          </a:xfrm>
          <a:prstGeom prst="rect">
            <a:avLst/>
          </a:prstGeom>
          <a:solidFill>
            <a:srgbClr val="FCFF91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 wrap="square">
            <a:spAutoFit/>
          </a:bodyPr>
          <a:lstStyle/>
          <a:p>
            <a:pPr algn="l">
              <a:spcBef>
                <a:spcPct val="50000"/>
              </a:spcBef>
              <a:defRPr/>
            </a:pPr>
            <a:r>
              <a:rPr lang="en-GB" sz="1800" b="1" dirty="0">
                <a:solidFill>
                  <a:srgbClr val="000000"/>
                </a:solidFill>
                <a:latin typeface="Arial" charset="0"/>
              </a:rPr>
              <a:t>Arrows show dependencies  between targets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35FC79D1-06D6-4193-BDEE-A539E103DDA3}" type="slidenum">
              <a:rPr lang="en-GB" smtClean="0"/>
              <a:pPr/>
              <a:t>14</a:t>
            </a:fld>
            <a:endParaRPr lang="en-GB"/>
          </a:p>
        </p:txBody>
      </p:sp>
      <p:sp>
        <p:nvSpPr>
          <p:cNvPr id="16387" name="Rectangle 5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611188" y="428625"/>
            <a:ext cx="7772400" cy="6308725"/>
          </a:xfrm>
          <a:noFill/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n-GB" sz="1800" b="1">
                <a:latin typeface="Courier New" pitchFamily="49" charset="0"/>
              </a:rPr>
              <a:t>&lt;?xml version="1.0" ?&gt;</a:t>
            </a:r>
          </a:p>
          <a:p>
            <a:pPr eaLnBrk="1" hangingPunct="1">
              <a:buFont typeface="Wingdings" pitchFamily="2" charset="2"/>
              <a:buNone/>
            </a:pPr>
            <a:r>
              <a:rPr lang="en-GB" sz="1800" b="1">
                <a:latin typeface="Courier New" pitchFamily="49" charset="0"/>
              </a:rPr>
              <a:t>&lt;project name="OurProject" </a:t>
            </a:r>
            <a:r>
              <a:rPr lang="en-GB" sz="1800" b="1" i="1">
                <a:solidFill>
                  <a:srgbClr val="FF0000"/>
                </a:solidFill>
                <a:latin typeface="Courier New" pitchFamily="49" charset="0"/>
              </a:rPr>
              <a:t>default</a:t>
            </a:r>
            <a:r>
              <a:rPr lang="en-GB" sz="1800" b="1">
                <a:latin typeface="Courier New" pitchFamily="49" charset="0"/>
              </a:rPr>
              <a:t>="deploy"&gt;</a:t>
            </a:r>
          </a:p>
          <a:p>
            <a:pPr eaLnBrk="1" hangingPunct="1">
              <a:buFont typeface="Wingdings" pitchFamily="2" charset="2"/>
              <a:buNone/>
            </a:pPr>
            <a:endParaRPr lang="en-GB" sz="1800" b="1">
              <a:latin typeface="Courier New" pitchFamily="49" charset="0"/>
            </a:endParaRPr>
          </a:p>
          <a:p>
            <a:pPr eaLnBrk="1" hangingPunct="1">
              <a:buFont typeface="Wingdings" pitchFamily="2" charset="2"/>
              <a:buNone/>
            </a:pPr>
            <a:r>
              <a:rPr lang="en-GB" sz="1800" b="1">
                <a:latin typeface="Courier New" pitchFamily="49" charset="0"/>
              </a:rPr>
              <a:t>  &lt;target name="init"&gt;</a:t>
            </a:r>
          </a:p>
          <a:p>
            <a:pPr eaLnBrk="1" hangingPunct="1">
              <a:buFont typeface="Wingdings" pitchFamily="2" charset="2"/>
              <a:buNone/>
            </a:pPr>
            <a:r>
              <a:rPr lang="en-GB" sz="1800" b="1">
                <a:latin typeface="Courier New" pitchFamily="49" charset="0"/>
              </a:rPr>
              <a:t>    &lt;mkdir dir="build/classes" /&gt;</a:t>
            </a:r>
          </a:p>
          <a:p>
            <a:pPr eaLnBrk="1" hangingPunct="1">
              <a:buFont typeface="Wingdings" pitchFamily="2" charset="2"/>
              <a:buNone/>
            </a:pPr>
            <a:r>
              <a:rPr lang="en-GB" sz="1800" b="1">
                <a:latin typeface="Courier New" pitchFamily="49" charset="0"/>
              </a:rPr>
              <a:t>    &lt;mkdir dir="dist" /&gt;</a:t>
            </a:r>
          </a:p>
          <a:p>
            <a:pPr eaLnBrk="1" hangingPunct="1">
              <a:buFont typeface="Wingdings" pitchFamily="2" charset="2"/>
              <a:buNone/>
            </a:pPr>
            <a:r>
              <a:rPr lang="en-GB" sz="1800" b="1">
                <a:latin typeface="Courier New" pitchFamily="49" charset="0"/>
              </a:rPr>
              <a:t>  &lt;/target&gt;</a:t>
            </a:r>
          </a:p>
          <a:p>
            <a:pPr eaLnBrk="1" hangingPunct="1"/>
            <a:endParaRPr lang="en-GB" sz="1800" b="1">
              <a:latin typeface="Courier New" pitchFamily="49" charset="0"/>
            </a:endParaRPr>
          </a:p>
          <a:p>
            <a:pPr eaLnBrk="1" hangingPunct="1">
              <a:buFont typeface="Wingdings" pitchFamily="2" charset="2"/>
              <a:buNone/>
            </a:pPr>
            <a:r>
              <a:rPr lang="en-GB" sz="1800" b="1">
                <a:latin typeface="Courier New" pitchFamily="49" charset="0"/>
              </a:rPr>
              <a:t>  &lt;target name="compile" </a:t>
            </a:r>
            <a:r>
              <a:rPr lang="en-GB" sz="1800" b="1" i="1">
                <a:solidFill>
                  <a:srgbClr val="FF0000"/>
                </a:solidFill>
                <a:latin typeface="Courier New" pitchFamily="49" charset="0"/>
              </a:rPr>
              <a:t>depends</a:t>
            </a:r>
            <a:r>
              <a:rPr lang="en-GB" sz="1800" b="1">
                <a:latin typeface="Courier New" pitchFamily="49" charset="0"/>
              </a:rPr>
              <a:t>="init" &gt;</a:t>
            </a:r>
          </a:p>
          <a:p>
            <a:pPr eaLnBrk="1" hangingPunct="1">
              <a:buFont typeface="Wingdings" pitchFamily="2" charset="2"/>
              <a:buNone/>
            </a:pPr>
            <a:r>
              <a:rPr lang="en-GB" sz="1800" b="1">
                <a:latin typeface="Courier New" pitchFamily="49" charset="0"/>
              </a:rPr>
              <a:t>    &lt;javac srcdir="src"</a:t>
            </a:r>
          </a:p>
          <a:p>
            <a:pPr eaLnBrk="1" hangingPunct="1">
              <a:buFont typeface="Wingdings" pitchFamily="2" charset="2"/>
              <a:buNone/>
            </a:pPr>
            <a:r>
              <a:rPr lang="en-GB" sz="1800" b="1">
                <a:latin typeface="Courier New" pitchFamily="49" charset="0"/>
              </a:rPr>
              <a:t>           destdir="build/classes"</a:t>
            </a:r>
          </a:p>
          <a:p>
            <a:pPr eaLnBrk="1" hangingPunct="1">
              <a:buFont typeface="Wingdings" pitchFamily="2" charset="2"/>
              <a:buNone/>
            </a:pPr>
            <a:r>
              <a:rPr lang="en-GB" sz="1800" b="1">
                <a:latin typeface="Courier New" pitchFamily="49" charset="0"/>
              </a:rPr>
              <a:t>           includeAntRuntime="no"/&gt;</a:t>
            </a:r>
          </a:p>
          <a:p>
            <a:pPr eaLnBrk="1" hangingPunct="1">
              <a:buFont typeface="Wingdings" pitchFamily="2" charset="2"/>
              <a:buNone/>
            </a:pPr>
            <a:r>
              <a:rPr lang="en-GB" sz="1800" b="1">
                <a:latin typeface="Courier New" pitchFamily="49" charset="0"/>
              </a:rPr>
              <a:t>  &lt;/target&gt;</a:t>
            </a:r>
          </a:p>
          <a:p>
            <a:pPr eaLnBrk="1" hangingPunct="1"/>
            <a:endParaRPr lang="en-GB" sz="1800" b="1">
              <a:latin typeface="Courier New" pitchFamily="49" charset="0"/>
            </a:endParaRPr>
          </a:p>
          <a:p>
            <a:pPr eaLnBrk="1" hangingPunct="1">
              <a:buFont typeface="Wingdings" pitchFamily="2" charset="2"/>
              <a:buNone/>
            </a:pPr>
            <a:r>
              <a:rPr lang="en-GB" sz="1800" b="1">
                <a:latin typeface="Courier New" pitchFamily="49" charset="0"/>
              </a:rPr>
              <a:t>  &lt;target name="doc" </a:t>
            </a:r>
            <a:r>
              <a:rPr lang="en-GB" sz="1800" b="1" i="1">
                <a:solidFill>
                  <a:srgbClr val="FF0000"/>
                </a:solidFill>
                <a:latin typeface="Courier New" pitchFamily="49" charset="0"/>
              </a:rPr>
              <a:t>depends</a:t>
            </a:r>
            <a:r>
              <a:rPr lang="en-GB" sz="1800" b="1">
                <a:latin typeface="Courier New" pitchFamily="49" charset="0"/>
              </a:rPr>
              <a:t>="init" &gt;</a:t>
            </a:r>
          </a:p>
          <a:p>
            <a:pPr eaLnBrk="1" hangingPunct="1">
              <a:buFont typeface="Wingdings" pitchFamily="2" charset="2"/>
              <a:buNone/>
            </a:pPr>
            <a:r>
              <a:rPr lang="en-GB" sz="1800" b="1">
                <a:latin typeface="Courier New" pitchFamily="49" charset="0"/>
              </a:rPr>
              <a:t>	  &lt;javadoc destdir="build/classes"</a:t>
            </a:r>
          </a:p>
          <a:p>
            <a:pPr eaLnBrk="1" hangingPunct="1">
              <a:buFont typeface="Wingdings" pitchFamily="2" charset="2"/>
              <a:buNone/>
            </a:pPr>
            <a:r>
              <a:rPr lang="en-GB" sz="1800" b="1">
                <a:latin typeface="Courier New" pitchFamily="49" charset="0"/>
              </a:rPr>
              <a:t>             sourcepath="src"</a:t>
            </a:r>
          </a:p>
          <a:p>
            <a:pPr eaLnBrk="1" hangingPunct="1">
              <a:buFont typeface="Wingdings" pitchFamily="2" charset="2"/>
              <a:buNone/>
            </a:pPr>
            <a:r>
              <a:rPr lang="en-GB" sz="1800" b="1">
                <a:latin typeface="Courier New" pitchFamily="49" charset="0"/>
              </a:rPr>
              <a:t>             packagenames="org.*" /&gt;</a:t>
            </a:r>
          </a:p>
          <a:p>
            <a:pPr eaLnBrk="1" hangingPunct="1">
              <a:buFont typeface="Wingdings" pitchFamily="2" charset="2"/>
              <a:buNone/>
            </a:pPr>
            <a:r>
              <a:rPr lang="en-GB" sz="1800" b="1">
                <a:latin typeface="Courier New" pitchFamily="49" charset="0"/>
              </a:rPr>
              <a:t>  &lt;/target&gt;					</a:t>
            </a:r>
            <a:endParaRPr lang="en-GB" sz="1800"/>
          </a:p>
        </p:txBody>
      </p:sp>
      <p:sp>
        <p:nvSpPr>
          <p:cNvPr id="16388" name="Text Box 6"/>
          <p:cNvSpPr txBox="1">
            <a:spLocks noChangeArrowheads="1"/>
          </p:cNvSpPr>
          <p:nvPr/>
        </p:nvSpPr>
        <p:spPr bwMode="auto">
          <a:xfrm>
            <a:off x="611188" y="0"/>
            <a:ext cx="26511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GB">
                <a:solidFill>
                  <a:srgbClr val="000000"/>
                </a:solidFill>
              </a:rPr>
              <a:t>File</a:t>
            </a:r>
            <a:r>
              <a:rPr lang="en-GB" b="1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en-GB" b="1">
                <a:solidFill>
                  <a:srgbClr val="FF0000"/>
                </a:solidFill>
                <a:latin typeface="Courier New" pitchFamily="49" charset="0"/>
              </a:rPr>
              <a:t>build.xml</a:t>
            </a:r>
            <a:r>
              <a:rPr lang="en-GB" b="1">
                <a:latin typeface="Courier New" pitchFamily="49" charset="0"/>
              </a:rPr>
              <a:t>:</a:t>
            </a:r>
          </a:p>
        </p:txBody>
      </p:sp>
      <p:sp>
        <p:nvSpPr>
          <p:cNvPr id="16389" name="TextBox 5"/>
          <p:cNvSpPr txBox="1">
            <a:spLocks noChangeArrowheads="1"/>
          </p:cNvSpPr>
          <p:nvPr/>
        </p:nvSpPr>
        <p:spPr bwMode="auto">
          <a:xfrm>
            <a:off x="6500813" y="6181725"/>
            <a:ext cx="1719262" cy="461963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GB">
                <a:solidFill>
                  <a:srgbClr val="000000"/>
                </a:solidFill>
              </a:rPr>
              <a:t>(continues)</a:t>
            </a:r>
            <a:endParaRPr lang="en-GB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C9DFD8CD-46C1-4AE7-9D34-79370D3CB611}" type="slidenum">
              <a:rPr lang="en-GB" smtClean="0"/>
              <a:pPr/>
              <a:t>15</a:t>
            </a:fld>
            <a:endParaRPr lang="en-GB"/>
          </a:p>
        </p:txBody>
      </p:sp>
      <p:sp>
        <p:nvSpPr>
          <p:cNvPr id="17411" name="Rectangle 2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685800" y="304800"/>
            <a:ext cx="7772400" cy="3505200"/>
          </a:xfrm>
          <a:noFill/>
        </p:spPr>
        <p:txBody>
          <a:bodyPr/>
          <a:lstStyle/>
          <a:p>
            <a:pPr marL="533400" indent="-53340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GB" sz="2000" b="1">
                <a:latin typeface="Courier New" pitchFamily="49" charset="0"/>
              </a:rPr>
              <a:t>  &lt;target name="deploy" </a:t>
            </a:r>
            <a:r>
              <a:rPr lang="en-GB" sz="2000" b="1" i="1">
                <a:solidFill>
                  <a:srgbClr val="FF0000"/>
                </a:solidFill>
                <a:latin typeface="Courier New" pitchFamily="49" charset="0"/>
              </a:rPr>
              <a:t>depends</a:t>
            </a:r>
            <a:r>
              <a:rPr lang="en-GB" sz="2000" b="1">
                <a:latin typeface="Courier New" pitchFamily="49" charset="0"/>
              </a:rPr>
              <a:t>="compile,doc" &gt;</a:t>
            </a:r>
          </a:p>
          <a:p>
            <a:pPr marL="533400" indent="-53340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GB" sz="2000" b="1">
                <a:latin typeface="Courier New" pitchFamily="49" charset="0"/>
              </a:rPr>
              <a:t>    &lt;jar destfile="dist/project.jar"</a:t>
            </a:r>
          </a:p>
          <a:p>
            <a:pPr marL="533400" indent="-53340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GB" sz="2000" b="1">
                <a:latin typeface="Courier New" pitchFamily="49" charset="0"/>
              </a:rPr>
              <a:t>         basedir="build/classes"/&gt;</a:t>
            </a:r>
          </a:p>
          <a:p>
            <a:pPr marL="533400" indent="-53340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GB" sz="2000" b="1">
                <a:latin typeface="Courier New" pitchFamily="49" charset="0"/>
              </a:rPr>
              <a:t>    &lt;ftp server="${</a:t>
            </a:r>
            <a:r>
              <a:rPr lang="en-GB" sz="2000" b="1" i="1">
                <a:solidFill>
                  <a:srgbClr val="FF0000"/>
                </a:solidFill>
                <a:latin typeface="Courier New" pitchFamily="49" charset="0"/>
              </a:rPr>
              <a:t>server.name</a:t>
            </a:r>
            <a:r>
              <a:rPr lang="en-GB" sz="2000" b="1">
                <a:latin typeface="Courier New" pitchFamily="49" charset="0"/>
              </a:rPr>
              <a:t>}"</a:t>
            </a:r>
          </a:p>
          <a:p>
            <a:pPr marL="533400" indent="-53340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GB" sz="2000" b="1">
                <a:latin typeface="Courier New" pitchFamily="49" charset="0"/>
              </a:rPr>
              <a:t>         userid="${</a:t>
            </a:r>
            <a:r>
              <a:rPr lang="en-GB" sz="2000" b="1" i="1">
                <a:solidFill>
                  <a:srgbClr val="FF0000"/>
                </a:solidFill>
                <a:latin typeface="Courier New" pitchFamily="49" charset="0"/>
              </a:rPr>
              <a:t>ftp.username</a:t>
            </a:r>
            <a:r>
              <a:rPr lang="en-GB" sz="2000" b="1">
                <a:latin typeface="Courier New" pitchFamily="49" charset="0"/>
              </a:rPr>
              <a:t>}"</a:t>
            </a:r>
          </a:p>
          <a:p>
            <a:pPr marL="533400" indent="-53340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GB" sz="2000" b="1">
                <a:latin typeface="Courier New" pitchFamily="49" charset="0"/>
              </a:rPr>
              <a:t>         password="${</a:t>
            </a:r>
            <a:r>
              <a:rPr lang="en-GB" sz="2000" b="1" i="1">
                <a:solidFill>
                  <a:srgbClr val="FF0000"/>
                </a:solidFill>
                <a:latin typeface="Courier New" pitchFamily="49" charset="0"/>
              </a:rPr>
              <a:t>ftp.password</a:t>
            </a:r>
            <a:r>
              <a:rPr lang="en-GB" sz="2000" b="1">
                <a:latin typeface="Courier New" pitchFamily="49" charset="0"/>
              </a:rPr>
              <a:t>}"&gt;</a:t>
            </a:r>
          </a:p>
          <a:p>
            <a:pPr marL="533400" indent="-53340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GB" sz="2000" b="1">
                <a:latin typeface="Courier New" pitchFamily="49" charset="0"/>
              </a:rPr>
              <a:t>      &lt;fileset dir="dist"/&gt;</a:t>
            </a:r>
          </a:p>
          <a:p>
            <a:pPr marL="533400" indent="-53340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GB" sz="2000" b="1">
                <a:latin typeface="Courier New" pitchFamily="49" charset="0"/>
              </a:rPr>
              <a:t>    &lt;/ftp&gt;</a:t>
            </a:r>
          </a:p>
          <a:p>
            <a:pPr marL="533400" indent="-53340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GB" sz="2000" b="1">
                <a:latin typeface="Courier New" pitchFamily="49" charset="0"/>
              </a:rPr>
              <a:t>  &lt;/target&gt;</a:t>
            </a:r>
          </a:p>
          <a:p>
            <a:pPr marL="533400" indent="-53340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GB" sz="2000" b="1">
                <a:latin typeface="Courier New" pitchFamily="49" charset="0"/>
              </a:rPr>
              <a:t>&lt;/project&gt;</a:t>
            </a:r>
            <a:endParaRPr lang="en-GB" sz="1800" b="1">
              <a:solidFill>
                <a:srgbClr val="660066"/>
              </a:solidFill>
            </a:endParaRPr>
          </a:p>
        </p:txBody>
      </p:sp>
      <p:sp>
        <p:nvSpPr>
          <p:cNvPr id="17412" name="Text Box 5"/>
          <p:cNvSpPr txBox="1">
            <a:spLocks noChangeArrowheads="1"/>
          </p:cNvSpPr>
          <p:nvPr/>
        </p:nvSpPr>
        <p:spPr bwMode="auto">
          <a:xfrm>
            <a:off x="684213" y="3860800"/>
            <a:ext cx="7775575" cy="2677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en-GB" dirty="0"/>
              <a:t>Compare yourself the values of </a:t>
            </a:r>
            <a:r>
              <a:rPr lang="en-GB" b="1" i="1" dirty="0">
                <a:solidFill>
                  <a:srgbClr val="FF0000"/>
                </a:solidFill>
                <a:latin typeface="Courier New" pitchFamily="49" charset="0"/>
              </a:rPr>
              <a:t>depends</a:t>
            </a:r>
            <a:r>
              <a:rPr lang="en-GB" dirty="0"/>
              <a:t> attribute with the structure of the above graph.</a:t>
            </a:r>
          </a:p>
          <a:p>
            <a:pPr algn="l"/>
            <a:endParaRPr lang="en-GB" dirty="0"/>
          </a:p>
          <a:p>
            <a:pPr algn="l"/>
            <a:endParaRPr lang="en-GB" dirty="0"/>
          </a:p>
          <a:p>
            <a:pPr algn="l"/>
            <a:r>
              <a:rPr lang="en-GB" dirty="0"/>
              <a:t>Let us look at the output of our build to get some impression on the whole process. </a:t>
            </a:r>
          </a:p>
          <a:p>
            <a:pPr algn="l"/>
            <a:endParaRPr lang="en-GB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EC25EF9-94E9-467F-9C80-3046E563860F}" type="slidenum">
              <a:rPr lang="en-GB" smtClean="0"/>
              <a:pPr/>
              <a:t>16</a:t>
            </a:fld>
            <a:endParaRPr lang="en-GB"/>
          </a:p>
        </p:txBody>
      </p:sp>
      <p:sp>
        <p:nvSpPr>
          <p:cNvPr id="18435" name="Text Box 4"/>
          <p:cNvSpPr txBox="1">
            <a:spLocks noChangeArrowheads="1"/>
          </p:cNvSpPr>
          <p:nvPr/>
        </p:nvSpPr>
        <p:spPr bwMode="auto">
          <a:xfrm>
            <a:off x="0" y="120650"/>
            <a:ext cx="9144000" cy="6611938"/>
          </a:xfrm>
          <a:prstGeom prst="rect">
            <a:avLst/>
          </a:prstGeom>
          <a:solidFill>
            <a:srgbClr val="4D4D4D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lnSpc>
                <a:spcPct val="90000"/>
              </a:lnSpc>
              <a:spcBef>
                <a:spcPct val="20000"/>
              </a:spcBef>
              <a:buFont typeface="Wingdings" pitchFamily="2" charset="2"/>
              <a:buNone/>
            </a:pPr>
            <a:r>
              <a:rPr lang="en-GB" sz="1700" b="1" dirty="0">
                <a:solidFill>
                  <a:schemeClr val="bg1"/>
                </a:solidFill>
                <a:latin typeface="Courier New" pitchFamily="49" charset="0"/>
              </a:rPr>
              <a:t>C:\OurProject&gt;</a:t>
            </a:r>
            <a:r>
              <a:rPr lang="en-GB" sz="1700" b="1" dirty="0">
                <a:solidFill>
                  <a:srgbClr val="FFCCFF"/>
                </a:solidFill>
                <a:latin typeface="Courier New" pitchFamily="49" charset="0"/>
              </a:rPr>
              <a:t>ant</a:t>
            </a:r>
            <a:r>
              <a:rPr lang="en-GB" sz="1700" b="1" dirty="0">
                <a:solidFill>
                  <a:schemeClr val="bg1"/>
                </a:solidFill>
                <a:latin typeface="Courier New" pitchFamily="49" charset="0"/>
              </a:rPr>
              <a:t> –</a:t>
            </a:r>
            <a:r>
              <a:rPr lang="en-GB" sz="1700" b="1" dirty="0" err="1">
                <a:solidFill>
                  <a:schemeClr val="bg1"/>
                </a:solidFill>
                <a:latin typeface="Courier New" pitchFamily="49" charset="0"/>
              </a:rPr>
              <a:t>propertyfile</a:t>
            </a:r>
            <a:r>
              <a:rPr lang="en-GB" sz="1700" b="1" dirty="0">
                <a:solidFill>
                  <a:schemeClr val="bg1"/>
                </a:solidFill>
                <a:latin typeface="Courier New" pitchFamily="49" charset="0"/>
              </a:rPr>
              <a:t> </a:t>
            </a:r>
            <a:r>
              <a:rPr lang="en-GB" sz="1700" b="1" dirty="0" err="1">
                <a:solidFill>
                  <a:schemeClr val="bg1"/>
                </a:solidFill>
                <a:latin typeface="Courier New" pitchFamily="49" charset="0"/>
              </a:rPr>
              <a:t>ftp.properties</a:t>
            </a:r>
            <a:r>
              <a:rPr lang="en-GB" sz="1700" b="1" dirty="0">
                <a:solidFill>
                  <a:schemeClr val="bg1"/>
                </a:solidFill>
                <a:latin typeface="Courier New" pitchFamily="49" charset="0"/>
              </a:rPr>
              <a:t> </a:t>
            </a:r>
          </a:p>
          <a:p>
            <a:pPr algn="l">
              <a:lnSpc>
                <a:spcPct val="90000"/>
              </a:lnSpc>
              <a:spcBef>
                <a:spcPct val="20000"/>
              </a:spcBef>
              <a:buFont typeface="Wingdings" pitchFamily="2" charset="2"/>
              <a:buNone/>
            </a:pPr>
            <a:r>
              <a:rPr lang="en-GB" sz="1700" b="1" dirty="0" err="1">
                <a:solidFill>
                  <a:schemeClr val="bg1"/>
                </a:solidFill>
                <a:latin typeface="Courier New" pitchFamily="49" charset="0"/>
              </a:rPr>
              <a:t>Buildfile</a:t>
            </a:r>
            <a:r>
              <a:rPr lang="en-GB" sz="1700" b="1" dirty="0">
                <a:solidFill>
                  <a:schemeClr val="bg1"/>
                </a:solidFill>
                <a:latin typeface="Courier New" pitchFamily="49" charset="0"/>
              </a:rPr>
              <a:t>: C:\OurProject\</a:t>
            </a:r>
            <a:r>
              <a:rPr lang="en-GB" sz="1700" b="1" dirty="0">
                <a:solidFill>
                  <a:srgbClr val="FFCCFF"/>
                </a:solidFill>
                <a:latin typeface="Courier New" pitchFamily="49" charset="0"/>
              </a:rPr>
              <a:t>build.xml</a:t>
            </a:r>
          </a:p>
          <a:p>
            <a:pPr algn="l">
              <a:lnSpc>
                <a:spcPct val="90000"/>
              </a:lnSpc>
              <a:spcBef>
                <a:spcPct val="20000"/>
              </a:spcBef>
              <a:buFont typeface="Wingdings" pitchFamily="2" charset="2"/>
              <a:buNone/>
            </a:pPr>
            <a:endParaRPr lang="en-GB" sz="1700" b="1" dirty="0">
              <a:solidFill>
                <a:schemeClr val="bg1"/>
              </a:solidFill>
              <a:latin typeface="Courier New" pitchFamily="49" charset="0"/>
            </a:endParaRPr>
          </a:p>
          <a:p>
            <a:pPr algn="l">
              <a:lnSpc>
                <a:spcPct val="90000"/>
              </a:lnSpc>
              <a:spcBef>
                <a:spcPct val="20000"/>
              </a:spcBef>
              <a:buFont typeface="Wingdings" pitchFamily="2" charset="2"/>
              <a:buNone/>
            </a:pPr>
            <a:r>
              <a:rPr lang="en-GB" sz="1700" b="1" dirty="0">
                <a:solidFill>
                  <a:srgbClr val="FFCCFF"/>
                </a:solidFill>
                <a:latin typeface="Courier New" pitchFamily="49" charset="0"/>
              </a:rPr>
              <a:t>init</a:t>
            </a:r>
            <a:r>
              <a:rPr lang="en-GB" sz="1700" b="1" dirty="0">
                <a:solidFill>
                  <a:schemeClr val="bg1"/>
                </a:solidFill>
                <a:latin typeface="Courier New" pitchFamily="49" charset="0"/>
              </a:rPr>
              <a:t>:</a:t>
            </a:r>
          </a:p>
          <a:p>
            <a:pPr algn="l">
              <a:lnSpc>
                <a:spcPct val="90000"/>
              </a:lnSpc>
              <a:spcBef>
                <a:spcPct val="20000"/>
              </a:spcBef>
              <a:buFont typeface="Wingdings" pitchFamily="2" charset="2"/>
              <a:buNone/>
            </a:pPr>
            <a:r>
              <a:rPr lang="en-GB" sz="1700" b="1" dirty="0">
                <a:solidFill>
                  <a:schemeClr val="bg1"/>
                </a:solidFill>
                <a:latin typeface="Courier New" pitchFamily="49" charset="0"/>
              </a:rPr>
              <a:t>    [</a:t>
            </a:r>
            <a:r>
              <a:rPr lang="en-GB" sz="1700" b="1" dirty="0" err="1">
                <a:solidFill>
                  <a:schemeClr val="bg1"/>
                </a:solidFill>
                <a:latin typeface="Courier New" pitchFamily="49" charset="0"/>
              </a:rPr>
              <a:t>mkdir</a:t>
            </a:r>
            <a:r>
              <a:rPr lang="en-GB" sz="1700" b="1" dirty="0">
                <a:solidFill>
                  <a:schemeClr val="bg1"/>
                </a:solidFill>
                <a:latin typeface="Courier New" pitchFamily="49" charset="0"/>
              </a:rPr>
              <a:t>] Created dir: C:\OurProject\build\classes</a:t>
            </a:r>
          </a:p>
          <a:p>
            <a:pPr algn="l">
              <a:lnSpc>
                <a:spcPct val="90000"/>
              </a:lnSpc>
              <a:spcBef>
                <a:spcPct val="20000"/>
              </a:spcBef>
              <a:buFont typeface="Wingdings" pitchFamily="2" charset="2"/>
              <a:buNone/>
            </a:pPr>
            <a:r>
              <a:rPr lang="en-GB" sz="1700" b="1" dirty="0">
                <a:latin typeface="Courier New" pitchFamily="49" charset="0"/>
              </a:rPr>
              <a:t>    </a:t>
            </a:r>
            <a:r>
              <a:rPr lang="en-GB" sz="1700" b="1" dirty="0">
                <a:solidFill>
                  <a:schemeClr val="bg1"/>
                </a:solidFill>
                <a:latin typeface="Courier New" pitchFamily="49" charset="0"/>
              </a:rPr>
              <a:t>[</a:t>
            </a:r>
            <a:r>
              <a:rPr lang="en-GB" sz="1700" b="1" dirty="0" err="1">
                <a:solidFill>
                  <a:schemeClr val="bg1"/>
                </a:solidFill>
                <a:latin typeface="Courier New" pitchFamily="49" charset="0"/>
              </a:rPr>
              <a:t>mkdir</a:t>
            </a:r>
            <a:r>
              <a:rPr lang="en-GB" sz="1700" b="1" dirty="0">
                <a:solidFill>
                  <a:schemeClr val="bg1"/>
                </a:solidFill>
                <a:latin typeface="Courier New" pitchFamily="49" charset="0"/>
              </a:rPr>
              <a:t>] Created dir: C:\OurProject\dist</a:t>
            </a:r>
          </a:p>
          <a:p>
            <a:pPr algn="l">
              <a:lnSpc>
                <a:spcPct val="90000"/>
              </a:lnSpc>
              <a:spcBef>
                <a:spcPct val="20000"/>
              </a:spcBef>
              <a:buFont typeface="Wingdings" pitchFamily="2" charset="2"/>
              <a:buNone/>
            </a:pPr>
            <a:endParaRPr lang="en-GB" sz="1700" b="1" dirty="0">
              <a:solidFill>
                <a:schemeClr val="bg1"/>
              </a:solidFill>
              <a:latin typeface="Courier New" pitchFamily="49" charset="0"/>
            </a:endParaRPr>
          </a:p>
          <a:p>
            <a:pPr algn="l">
              <a:lnSpc>
                <a:spcPct val="90000"/>
              </a:lnSpc>
              <a:spcBef>
                <a:spcPct val="20000"/>
              </a:spcBef>
              <a:buFont typeface="Wingdings" pitchFamily="2" charset="2"/>
              <a:buNone/>
            </a:pPr>
            <a:r>
              <a:rPr lang="en-GB" sz="1700" b="1" dirty="0">
                <a:solidFill>
                  <a:srgbClr val="FFCCFF"/>
                </a:solidFill>
                <a:latin typeface="Courier New" pitchFamily="49" charset="0"/>
              </a:rPr>
              <a:t>compile</a:t>
            </a:r>
            <a:r>
              <a:rPr lang="en-GB" sz="1700" b="1" dirty="0">
                <a:solidFill>
                  <a:schemeClr val="bg1"/>
                </a:solidFill>
                <a:latin typeface="Courier New" pitchFamily="49" charset="0"/>
              </a:rPr>
              <a:t>: </a:t>
            </a:r>
          </a:p>
          <a:p>
            <a:pPr algn="l">
              <a:lnSpc>
                <a:spcPct val="90000"/>
              </a:lnSpc>
              <a:spcBef>
                <a:spcPct val="20000"/>
              </a:spcBef>
              <a:buFont typeface="Wingdings" pitchFamily="2" charset="2"/>
              <a:buNone/>
            </a:pPr>
            <a:r>
              <a:rPr lang="en-GB" sz="1700" b="1" dirty="0">
                <a:solidFill>
                  <a:schemeClr val="bg1"/>
                </a:solidFill>
                <a:latin typeface="Courier New" pitchFamily="49" charset="0"/>
              </a:rPr>
              <a:t>    [</a:t>
            </a:r>
            <a:r>
              <a:rPr lang="en-GB" sz="1700" b="1" dirty="0" err="1">
                <a:solidFill>
                  <a:schemeClr val="bg1"/>
                </a:solidFill>
                <a:latin typeface="Courier New" pitchFamily="49" charset="0"/>
              </a:rPr>
              <a:t>javac</a:t>
            </a:r>
            <a:r>
              <a:rPr lang="en-GB" sz="1700" b="1" dirty="0">
                <a:solidFill>
                  <a:schemeClr val="bg1"/>
                </a:solidFill>
                <a:latin typeface="Courier New" pitchFamily="49" charset="0"/>
              </a:rPr>
              <a:t>] Compiling 1 source file to C:\OurProject\build\classes</a:t>
            </a:r>
          </a:p>
          <a:p>
            <a:pPr algn="l">
              <a:lnSpc>
                <a:spcPct val="90000"/>
              </a:lnSpc>
              <a:spcBef>
                <a:spcPct val="20000"/>
              </a:spcBef>
              <a:buFont typeface="Wingdings" pitchFamily="2" charset="2"/>
              <a:buNone/>
            </a:pPr>
            <a:endParaRPr lang="en-GB" sz="1700" b="1" dirty="0">
              <a:solidFill>
                <a:schemeClr val="bg1"/>
              </a:solidFill>
              <a:latin typeface="Courier New" pitchFamily="49" charset="0"/>
            </a:endParaRPr>
          </a:p>
          <a:p>
            <a:pPr algn="l">
              <a:lnSpc>
                <a:spcPct val="90000"/>
              </a:lnSpc>
              <a:spcBef>
                <a:spcPct val="20000"/>
              </a:spcBef>
              <a:buFont typeface="Wingdings" pitchFamily="2" charset="2"/>
              <a:buNone/>
            </a:pPr>
            <a:r>
              <a:rPr lang="en-GB" sz="1700" b="1" dirty="0">
                <a:solidFill>
                  <a:srgbClr val="FFCCFF"/>
                </a:solidFill>
                <a:latin typeface="Courier New" pitchFamily="49" charset="0"/>
              </a:rPr>
              <a:t>doc</a:t>
            </a:r>
            <a:r>
              <a:rPr lang="en-GB" sz="1700" b="1" dirty="0">
                <a:solidFill>
                  <a:schemeClr val="bg1"/>
                </a:solidFill>
                <a:latin typeface="Courier New" pitchFamily="49" charset="0"/>
              </a:rPr>
              <a:t>: </a:t>
            </a:r>
          </a:p>
          <a:p>
            <a:pPr algn="l">
              <a:lnSpc>
                <a:spcPct val="90000"/>
              </a:lnSpc>
              <a:spcBef>
                <a:spcPct val="20000"/>
              </a:spcBef>
              <a:buFont typeface="Wingdings" pitchFamily="2" charset="2"/>
              <a:buNone/>
            </a:pPr>
            <a:r>
              <a:rPr lang="en-GB" sz="1700" b="1" dirty="0">
                <a:solidFill>
                  <a:schemeClr val="bg1"/>
                </a:solidFill>
                <a:latin typeface="Courier New" pitchFamily="49" charset="0"/>
              </a:rPr>
              <a:t>    [</a:t>
            </a:r>
            <a:r>
              <a:rPr lang="en-GB" sz="1700" b="1" dirty="0" err="1">
                <a:solidFill>
                  <a:schemeClr val="bg1"/>
                </a:solidFill>
                <a:latin typeface="Courier New" pitchFamily="49" charset="0"/>
              </a:rPr>
              <a:t>javadoc</a:t>
            </a:r>
            <a:r>
              <a:rPr lang="en-GB" sz="1700" b="1" dirty="0">
                <a:solidFill>
                  <a:schemeClr val="bg1"/>
                </a:solidFill>
                <a:latin typeface="Courier New" pitchFamily="49" charset="0"/>
              </a:rPr>
              <a:t>] Generating </a:t>
            </a:r>
            <a:r>
              <a:rPr lang="en-GB" sz="1700" b="1" dirty="0" err="1">
                <a:solidFill>
                  <a:schemeClr val="bg1"/>
                </a:solidFill>
                <a:latin typeface="Courier New" pitchFamily="49" charset="0"/>
              </a:rPr>
              <a:t>Javadoc</a:t>
            </a:r>
            <a:r>
              <a:rPr lang="en-GB" sz="1700" b="1" dirty="0">
                <a:solidFill>
                  <a:schemeClr val="bg1"/>
                </a:solidFill>
                <a:latin typeface="Courier New" pitchFamily="49" charset="0"/>
              </a:rPr>
              <a:t> </a:t>
            </a:r>
          </a:p>
          <a:p>
            <a:pPr algn="l">
              <a:lnSpc>
                <a:spcPct val="90000"/>
              </a:lnSpc>
              <a:spcBef>
                <a:spcPct val="20000"/>
              </a:spcBef>
              <a:buFont typeface="Wingdings" pitchFamily="2" charset="2"/>
              <a:buNone/>
            </a:pPr>
            <a:r>
              <a:rPr lang="en-GB" sz="1700" b="1" dirty="0">
                <a:solidFill>
                  <a:schemeClr val="bg1"/>
                </a:solidFill>
                <a:latin typeface="Courier New" pitchFamily="49" charset="0"/>
              </a:rPr>
              <a:t>    ... </a:t>
            </a:r>
          </a:p>
          <a:p>
            <a:pPr algn="l">
              <a:lnSpc>
                <a:spcPct val="90000"/>
              </a:lnSpc>
              <a:spcBef>
                <a:spcPct val="20000"/>
              </a:spcBef>
              <a:buFont typeface="Wingdings" pitchFamily="2" charset="2"/>
              <a:buNone/>
            </a:pPr>
            <a:r>
              <a:rPr lang="en-GB" sz="1700" b="1" dirty="0">
                <a:solidFill>
                  <a:srgbClr val="FFCCFF"/>
                </a:solidFill>
                <a:latin typeface="Courier New" pitchFamily="49" charset="0"/>
              </a:rPr>
              <a:t>deploy</a:t>
            </a:r>
            <a:r>
              <a:rPr lang="en-GB" sz="1700" b="1" dirty="0">
                <a:solidFill>
                  <a:schemeClr val="bg1"/>
                </a:solidFill>
                <a:latin typeface="Courier New" pitchFamily="49" charset="0"/>
              </a:rPr>
              <a:t>: </a:t>
            </a:r>
          </a:p>
          <a:p>
            <a:pPr algn="l">
              <a:lnSpc>
                <a:spcPct val="90000"/>
              </a:lnSpc>
              <a:spcBef>
                <a:spcPct val="20000"/>
              </a:spcBef>
              <a:buFont typeface="Wingdings" pitchFamily="2" charset="2"/>
              <a:buNone/>
            </a:pPr>
            <a:r>
              <a:rPr lang="en-GB" sz="1700" b="1" dirty="0">
                <a:solidFill>
                  <a:schemeClr val="bg1"/>
                </a:solidFill>
                <a:latin typeface="Courier New" pitchFamily="49" charset="0"/>
              </a:rPr>
              <a:t>    [jar] Building jar: C:\OurProject\dist\project.jar</a:t>
            </a:r>
          </a:p>
          <a:p>
            <a:pPr algn="l">
              <a:lnSpc>
                <a:spcPct val="90000"/>
              </a:lnSpc>
              <a:spcBef>
                <a:spcPct val="20000"/>
              </a:spcBef>
              <a:buFont typeface="Wingdings" pitchFamily="2" charset="2"/>
              <a:buNone/>
            </a:pPr>
            <a:r>
              <a:rPr lang="en-GB" sz="1700" b="1" dirty="0">
                <a:solidFill>
                  <a:schemeClr val="bg1"/>
                </a:solidFill>
                <a:latin typeface="Courier New" pitchFamily="49" charset="0"/>
              </a:rPr>
              <a:t>    [ftp] sending files</a:t>
            </a:r>
          </a:p>
          <a:p>
            <a:pPr algn="l">
              <a:lnSpc>
                <a:spcPct val="90000"/>
              </a:lnSpc>
              <a:spcBef>
                <a:spcPct val="20000"/>
              </a:spcBef>
              <a:buFont typeface="Wingdings" pitchFamily="2" charset="2"/>
              <a:buNone/>
            </a:pPr>
            <a:r>
              <a:rPr lang="en-GB" sz="1700" b="1" dirty="0">
                <a:solidFill>
                  <a:schemeClr val="bg1"/>
                </a:solidFill>
                <a:latin typeface="Courier New" pitchFamily="49" charset="0"/>
              </a:rPr>
              <a:t>    [ftp] 1 file sent</a:t>
            </a:r>
          </a:p>
          <a:p>
            <a:pPr algn="l">
              <a:lnSpc>
                <a:spcPct val="90000"/>
              </a:lnSpc>
              <a:spcBef>
                <a:spcPct val="20000"/>
              </a:spcBef>
              <a:buFont typeface="Wingdings" pitchFamily="2" charset="2"/>
              <a:buNone/>
            </a:pPr>
            <a:endParaRPr lang="en-GB" sz="1700" b="1" dirty="0">
              <a:solidFill>
                <a:schemeClr val="bg1"/>
              </a:solidFill>
              <a:latin typeface="Courier New" pitchFamily="49" charset="0"/>
            </a:endParaRPr>
          </a:p>
          <a:p>
            <a:pPr algn="l">
              <a:lnSpc>
                <a:spcPct val="90000"/>
              </a:lnSpc>
              <a:spcBef>
                <a:spcPct val="20000"/>
              </a:spcBef>
              <a:buFont typeface="Wingdings" pitchFamily="2" charset="2"/>
              <a:buNone/>
            </a:pPr>
            <a:r>
              <a:rPr lang="en-GB" sz="1700" b="1" dirty="0">
                <a:solidFill>
                  <a:schemeClr val="bg1"/>
                </a:solidFill>
                <a:latin typeface="Courier New" pitchFamily="49" charset="0"/>
              </a:rPr>
              <a:t>BUILD SUCCESSFUL</a:t>
            </a:r>
          </a:p>
          <a:p>
            <a:pPr algn="l">
              <a:lnSpc>
                <a:spcPct val="90000"/>
              </a:lnSpc>
              <a:spcBef>
                <a:spcPct val="20000"/>
              </a:spcBef>
              <a:buFont typeface="Wingdings" pitchFamily="2" charset="2"/>
              <a:buNone/>
            </a:pPr>
            <a:r>
              <a:rPr lang="en-GB" sz="1700" b="1" dirty="0">
                <a:solidFill>
                  <a:schemeClr val="bg1"/>
                </a:solidFill>
                <a:latin typeface="Courier New" pitchFamily="49" charset="0"/>
              </a:rPr>
              <a:t>Total time: 5 seconds</a:t>
            </a:r>
          </a:p>
          <a:p>
            <a:pPr algn="l">
              <a:lnSpc>
                <a:spcPct val="90000"/>
              </a:lnSpc>
              <a:spcBef>
                <a:spcPct val="20000"/>
              </a:spcBef>
              <a:buFont typeface="Wingdings" pitchFamily="2" charset="2"/>
              <a:buNone/>
            </a:pPr>
            <a:endParaRPr lang="en-GB" sz="1700" b="1" dirty="0">
              <a:solidFill>
                <a:schemeClr val="bg1"/>
              </a:solidFill>
              <a:latin typeface="Courier New" pitchFamily="49" charset="0"/>
            </a:endParaRPr>
          </a:p>
          <a:p>
            <a:pPr algn="l">
              <a:lnSpc>
                <a:spcPct val="90000"/>
              </a:lnSpc>
              <a:spcBef>
                <a:spcPct val="20000"/>
              </a:spcBef>
              <a:buFont typeface="Wingdings" pitchFamily="2" charset="2"/>
              <a:buNone/>
            </a:pPr>
            <a:endParaRPr lang="en-GB" sz="1700" b="1" dirty="0">
              <a:solidFill>
                <a:schemeClr val="bg1"/>
              </a:solidFill>
              <a:latin typeface="Courier New" pitchFamily="49" charset="0"/>
            </a:endParaRPr>
          </a:p>
          <a:p>
            <a:pPr algn="l">
              <a:lnSpc>
                <a:spcPct val="90000"/>
              </a:lnSpc>
              <a:spcBef>
                <a:spcPct val="20000"/>
              </a:spcBef>
              <a:buFont typeface="Wingdings" pitchFamily="2" charset="2"/>
              <a:buNone/>
            </a:pPr>
            <a:endParaRPr lang="en-GB" sz="1700" b="1" dirty="0">
              <a:solidFill>
                <a:schemeClr val="bg1"/>
              </a:solidFill>
              <a:latin typeface="Courier New" pitchFamily="49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27F05E90-8659-4020-BD81-4E479B71678C}" type="slidenum">
              <a:rPr lang="en-GB" smtClean="0"/>
              <a:pPr/>
              <a:t>17</a:t>
            </a:fld>
            <a:endParaRPr lang="en-GB"/>
          </a:p>
        </p:txBody>
      </p:sp>
      <p:sp>
        <p:nvSpPr>
          <p:cNvPr id="19459" name="Text Box 4"/>
          <p:cNvSpPr txBox="1">
            <a:spLocks noChangeArrowheads="1"/>
          </p:cNvSpPr>
          <p:nvPr/>
        </p:nvSpPr>
        <p:spPr bwMode="auto">
          <a:xfrm>
            <a:off x="755650" y="1617663"/>
            <a:ext cx="7777163" cy="4602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lnSpc>
                <a:spcPct val="75000"/>
              </a:lnSpc>
              <a:spcBef>
                <a:spcPct val="20000"/>
              </a:spcBef>
              <a:buFont typeface="Wingdings" pitchFamily="2" charset="2"/>
              <a:buNone/>
            </a:pPr>
            <a:r>
              <a:rPr lang="en-GB"/>
              <a:t>Note, that the command</a:t>
            </a:r>
            <a:r>
              <a:rPr lang="en-GB">
                <a:latin typeface="Courier New" pitchFamily="49" charset="0"/>
              </a:rPr>
              <a:t> </a:t>
            </a:r>
          </a:p>
          <a:p>
            <a:pPr algn="l">
              <a:lnSpc>
                <a:spcPct val="75000"/>
              </a:lnSpc>
              <a:spcBef>
                <a:spcPct val="20000"/>
              </a:spcBef>
              <a:buFont typeface="Wingdings" pitchFamily="2" charset="2"/>
              <a:buNone/>
            </a:pPr>
            <a:endParaRPr lang="en-GB">
              <a:latin typeface="Courier New" pitchFamily="49" charset="0"/>
            </a:endParaRPr>
          </a:p>
          <a:p>
            <a:pPr algn="l">
              <a:lnSpc>
                <a:spcPct val="75000"/>
              </a:lnSpc>
              <a:spcBef>
                <a:spcPct val="20000"/>
              </a:spcBef>
              <a:buFont typeface="Wingdings" pitchFamily="2" charset="2"/>
              <a:buNone/>
            </a:pPr>
            <a:r>
              <a:rPr lang="en-GB" b="1">
                <a:solidFill>
                  <a:srgbClr val="000000"/>
                </a:solidFill>
                <a:latin typeface="Courier New" pitchFamily="49" charset="0"/>
              </a:rPr>
              <a:t>&gt;ant</a:t>
            </a:r>
          </a:p>
          <a:p>
            <a:pPr algn="l">
              <a:lnSpc>
                <a:spcPct val="75000"/>
              </a:lnSpc>
              <a:spcBef>
                <a:spcPct val="20000"/>
              </a:spcBef>
              <a:buFont typeface="Wingdings" pitchFamily="2" charset="2"/>
              <a:buNone/>
            </a:pPr>
            <a:endParaRPr lang="en-GB">
              <a:latin typeface="Courier New" pitchFamily="49" charset="0"/>
            </a:endParaRPr>
          </a:p>
          <a:p>
            <a:pPr algn="l">
              <a:lnSpc>
                <a:spcPct val="75000"/>
              </a:lnSpc>
              <a:spcBef>
                <a:spcPct val="20000"/>
              </a:spcBef>
              <a:buFont typeface="Wingdings" pitchFamily="2" charset="2"/>
              <a:buNone/>
            </a:pPr>
            <a:r>
              <a:rPr lang="en-GB"/>
              <a:t>invokes </a:t>
            </a:r>
            <a:r>
              <a:rPr lang="en-GB" i="1">
                <a:solidFill>
                  <a:srgbClr val="FF0000"/>
                </a:solidFill>
              </a:rPr>
              <a:t>by default</a:t>
            </a:r>
            <a:r>
              <a:rPr lang="en-GB" i="1"/>
              <a:t> </a:t>
            </a:r>
            <a:r>
              <a:rPr lang="en-GB"/>
              <a:t>  the file named as</a:t>
            </a:r>
            <a:r>
              <a:rPr lang="en-GB">
                <a:latin typeface="Courier New" pitchFamily="49" charset="0"/>
              </a:rPr>
              <a:t> </a:t>
            </a:r>
            <a:r>
              <a:rPr lang="en-GB" b="1">
                <a:solidFill>
                  <a:srgbClr val="000000"/>
                </a:solidFill>
                <a:latin typeface="Courier New" pitchFamily="49" charset="0"/>
              </a:rPr>
              <a:t>build.xml</a:t>
            </a:r>
            <a:r>
              <a:rPr lang="en-GB">
                <a:latin typeface="Courier New" pitchFamily="49" charset="0"/>
              </a:rPr>
              <a:t>. </a:t>
            </a:r>
          </a:p>
          <a:p>
            <a:pPr algn="l">
              <a:lnSpc>
                <a:spcPct val="75000"/>
              </a:lnSpc>
              <a:spcBef>
                <a:spcPct val="20000"/>
              </a:spcBef>
              <a:buFont typeface="Wingdings" pitchFamily="2" charset="2"/>
              <a:buNone/>
            </a:pPr>
            <a:endParaRPr lang="en-GB">
              <a:latin typeface="Courier New" pitchFamily="49" charset="0"/>
            </a:endParaRPr>
          </a:p>
          <a:p>
            <a:pPr algn="l">
              <a:lnSpc>
                <a:spcPct val="75000"/>
              </a:lnSpc>
              <a:spcBef>
                <a:spcPct val="20000"/>
              </a:spcBef>
              <a:buFont typeface="Wingdings" pitchFamily="2" charset="2"/>
              <a:buNone/>
            </a:pPr>
            <a:r>
              <a:rPr lang="en-GB"/>
              <a:t>The command we used above </a:t>
            </a:r>
          </a:p>
          <a:p>
            <a:pPr algn="l">
              <a:lnSpc>
                <a:spcPct val="75000"/>
              </a:lnSpc>
              <a:spcBef>
                <a:spcPct val="20000"/>
              </a:spcBef>
              <a:buFont typeface="Wingdings" pitchFamily="2" charset="2"/>
              <a:buNone/>
            </a:pPr>
            <a:endParaRPr lang="en-GB"/>
          </a:p>
          <a:p>
            <a:pPr algn="l">
              <a:lnSpc>
                <a:spcPct val="75000"/>
              </a:lnSpc>
              <a:spcBef>
                <a:spcPct val="20000"/>
              </a:spcBef>
              <a:buFont typeface="Wingdings" pitchFamily="2" charset="2"/>
              <a:buNone/>
            </a:pPr>
            <a:r>
              <a:rPr lang="en-GB" b="1">
                <a:solidFill>
                  <a:srgbClr val="000000"/>
                </a:solidFill>
                <a:latin typeface="Courier New" pitchFamily="49" charset="0"/>
              </a:rPr>
              <a:t>&gt;ant –propertyfile ftp.properties</a:t>
            </a:r>
          </a:p>
          <a:p>
            <a:pPr algn="l">
              <a:lnSpc>
                <a:spcPct val="75000"/>
              </a:lnSpc>
              <a:spcBef>
                <a:spcPct val="20000"/>
              </a:spcBef>
              <a:buFont typeface="Wingdings" pitchFamily="2" charset="2"/>
              <a:buNone/>
            </a:pPr>
            <a:endParaRPr lang="en-GB" b="1">
              <a:latin typeface="Courier New" pitchFamily="49" charset="0"/>
            </a:endParaRPr>
          </a:p>
          <a:p>
            <a:pPr algn="l">
              <a:lnSpc>
                <a:spcPct val="75000"/>
              </a:lnSpc>
              <a:spcBef>
                <a:spcPct val="20000"/>
              </a:spcBef>
              <a:buFont typeface="Wingdings" pitchFamily="2" charset="2"/>
              <a:buNone/>
            </a:pPr>
            <a:r>
              <a:rPr lang="en-GB"/>
              <a:t>invokes additionally </a:t>
            </a:r>
            <a:r>
              <a:rPr lang="en-GB" i="1"/>
              <a:t>property file</a:t>
            </a:r>
            <a:r>
              <a:rPr lang="en-GB"/>
              <a:t> </a:t>
            </a:r>
          </a:p>
          <a:p>
            <a:pPr algn="l">
              <a:lnSpc>
                <a:spcPct val="75000"/>
              </a:lnSpc>
              <a:spcBef>
                <a:spcPct val="20000"/>
              </a:spcBef>
              <a:buFont typeface="Wingdings" pitchFamily="2" charset="2"/>
              <a:buNone/>
            </a:pPr>
            <a:endParaRPr lang="en-GB"/>
          </a:p>
          <a:p>
            <a:pPr algn="l">
              <a:lnSpc>
                <a:spcPct val="75000"/>
              </a:lnSpc>
              <a:spcBef>
                <a:spcPct val="20000"/>
              </a:spcBef>
              <a:buFont typeface="Wingdings" pitchFamily="2" charset="2"/>
              <a:buNone/>
            </a:pPr>
            <a:r>
              <a:rPr lang="en-GB" b="1">
                <a:solidFill>
                  <a:srgbClr val="000000"/>
                </a:solidFill>
                <a:latin typeface="Courier New" pitchFamily="49" charset="0"/>
              </a:rPr>
              <a:t>ftp.properties</a:t>
            </a:r>
          </a:p>
        </p:txBody>
      </p:sp>
      <p:sp>
        <p:nvSpPr>
          <p:cNvPr id="19460" name="Rectangle 5"/>
          <p:cNvSpPr>
            <a:spLocks noGrp="1" noChangeArrowheads="1"/>
          </p:cNvSpPr>
          <p:nvPr>
            <p:ph type="title"/>
          </p:nvPr>
        </p:nvSpPr>
        <p:spPr>
          <a:xfrm>
            <a:off x="611188" y="333375"/>
            <a:ext cx="7772400" cy="782638"/>
          </a:xfrm>
          <a:solidFill>
            <a:schemeClr val="folHlink"/>
          </a:solidFill>
        </p:spPr>
        <p:txBody>
          <a:bodyPr/>
          <a:lstStyle/>
          <a:p>
            <a:pPr algn="ctr" eaLnBrk="1" hangingPunct="1"/>
            <a:r>
              <a:rPr lang="en-GB"/>
              <a:t>An example project (cont.)</a:t>
            </a:r>
          </a:p>
        </p:txBody>
      </p:sp>
      <p:sp>
        <p:nvSpPr>
          <p:cNvPr id="19461" name="Rectangle 7"/>
          <p:cNvSpPr>
            <a:spLocks noChangeArrowheads="1"/>
          </p:cNvSpPr>
          <p:nvPr/>
        </p:nvSpPr>
        <p:spPr bwMode="auto">
          <a:xfrm>
            <a:off x="611188" y="333375"/>
            <a:ext cx="7772400" cy="782638"/>
          </a:xfrm>
          <a:prstGeom prst="rect">
            <a:avLst/>
          </a:prstGeom>
          <a:solidFill>
            <a:schemeClr val="folHlink"/>
          </a:solidFill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r>
              <a:rPr lang="en-GB" sz="4000">
                <a:solidFill>
                  <a:schemeClr val="tx2"/>
                </a:solidFill>
              </a:rPr>
              <a:t>An example project (cont.)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D3E3D4B-0E66-4D70-9472-319095D08D7E}" type="slidenum">
              <a:rPr lang="en-GB" smtClean="0"/>
              <a:pPr/>
              <a:t>18</a:t>
            </a:fld>
            <a:endParaRPr lang="en-GB"/>
          </a:p>
        </p:txBody>
      </p:sp>
      <p:sp>
        <p:nvSpPr>
          <p:cNvPr id="20483" name="Text Box 2"/>
          <p:cNvSpPr txBox="1">
            <a:spLocks noChangeArrowheads="1"/>
          </p:cNvSpPr>
          <p:nvPr/>
        </p:nvSpPr>
        <p:spPr bwMode="auto">
          <a:xfrm>
            <a:off x="611560" y="1124744"/>
            <a:ext cx="7991475" cy="877888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lnSpc>
                <a:spcPct val="90000"/>
              </a:lnSpc>
              <a:spcBef>
                <a:spcPct val="20000"/>
              </a:spcBef>
              <a:buFont typeface="Wingdings" pitchFamily="2" charset="2"/>
              <a:buNone/>
            </a:pPr>
            <a:r>
              <a:rPr lang="en-GB" sz="2800" b="1" dirty="0" err="1">
                <a:solidFill>
                  <a:srgbClr val="000000"/>
                </a:solidFill>
                <a:latin typeface="Courier New" pitchFamily="49" charset="0"/>
              </a:rPr>
              <a:t>ftp.properties</a:t>
            </a:r>
            <a:r>
              <a:rPr lang="en-GB" sz="2000" b="1" dirty="0">
                <a:solidFill>
                  <a:srgbClr val="660066"/>
                </a:solidFill>
                <a:latin typeface="Courier New" pitchFamily="49" charset="0"/>
              </a:rPr>
              <a:t> </a:t>
            </a:r>
            <a:r>
              <a:rPr lang="en-GB" dirty="0"/>
              <a:t>file contains three properties</a:t>
            </a:r>
            <a:r>
              <a:rPr lang="en-GB" dirty="0">
                <a:solidFill>
                  <a:srgbClr val="660066"/>
                </a:solidFill>
              </a:rPr>
              <a:t> </a:t>
            </a:r>
          </a:p>
          <a:p>
            <a:pPr algn="l">
              <a:lnSpc>
                <a:spcPct val="90000"/>
              </a:lnSpc>
              <a:spcBef>
                <a:spcPct val="20000"/>
              </a:spcBef>
              <a:buFont typeface="Wingdings" pitchFamily="2" charset="2"/>
              <a:buNone/>
            </a:pPr>
            <a:r>
              <a:rPr lang="en-GB" dirty="0">
                <a:solidFill>
                  <a:srgbClr val="660066"/>
                </a:solidFill>
              </a:rPr>
              <a:t>(parameters)</a:t>
            </a:r>
          </a:p>
        </p:txBody>
      </p:sp>
      <p:sp>
        <p:nvSpPr>
          <p:cNvPr id="20484" name="Rectangle 3"/>
          <p:cNvSpPr>
            <a:spLocks noGrp="1" noChangeArrowheads="1"/>
          </p:cNvSpPr>
          <p:nvPr>
            <p:ph type="title"/>
          </p:nvPr>
        </p:nvSpPr>
        <p:spPr>
          <a:xfrm>
            <a:off x="611188" y="116632"/>
            <a:ext cx="7772400" cy="782638"/>
          </a:xfrm>
          <a:solidFill>
            <a:schemeClr val="folHlink"/>
          </a:solidFill>
        </p:spPr>
        <p:txBody>
          <a:bodyPr/>
          <a:lstStyle/>
          <a:p>
            <a:pPr algn="ctr" eaLnBrk="1" hangingPunct="1"/>
            <a:r>
              <a:rPr lang="en-GB"/>
              <a:t>An example project (cont.)</a:t>
            </a:r>
          </a:p>
        </p:txBody>
      </p:sp>
      <p:sp>
        <p:nvSpPr>
          <p:cNvPr id="20486" name="Text Box 5"/>
          <p:cNvSpPr txBox="1">
            <a:spLocks noChangeArrowheads="1"/>
          </p:cNvSpPr>
          <p:nvPr/>
        </p:nvSpPr>
        <p:spPr bwMode="auto">
          <a:xfrm>
            <a:off x="611188" y="2060848"/>
            <a:ext cx="7775575" cy="1006475"/>
          </a:xfrm>
          <a:prstGeom prst="rect">
            <a:avLst/>
          </a:prstGeom>
          <a:solidFill>
            <a:srgbClr val="9FFFDF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en-GB" sz="2000" b="1" dirty="0">
                <a:solidFill>
                  <a:srgbClr val="FF0000"/>
                </a:solidFill>
                <a:latin typeface="Courier New" pitchFamily="49" charset="0"/>
              </a:rPr>
              <a:t>server.name</a:t>
            </a: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</a:rPr>
              <a:t>=ftp.texas.austin.building7.eblox.org</a:t>
            </a:r>
            <a:endParaRPr lang="en-GB" sz="2000" b="1" dirty="0">
              <a:solidFill>
                <a:srgbClr val="FF0000"/>
              </a:solidFill>
              <a:latin typeface="Courier New" pitchFamily="49" charset="0"/>
            </a:endParaRPr>
          </a:p>
          <a:p>
            <a:pPr algn="l"/>
            <a:r>
              <a:rPr lang="en-GB" sz="2000" b="1" dirty="0" err="1">
                <a:solidFill>
                  <a:srgbClr val="FF0000"/>
                </a:solidFill>
                <a:latin typeface="Courier New" pitchFamily="49" charset="0"/>
              </a:rPr>
              <a:t>ftp.username</a:t>
            </a: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</a:rPr>
              <a:t>=</a:t>
            </a:r>
            <a:r>
              <a:rPr lang="en-GB" sz="2000" b="1" dirty="0" err="1">
                <a:solidFill>
                  <a:srgbClr val="000000"/>
                </a:solidFill>
                <a:latin typeface="Courier New" pitchFamily="49" charset="0"/>
              </a:rPr>
              <a:t>kingJon</a:t>
            </a:r>
            <a:endParaRPr lang="en-GB" sz="2000" b="1" dirty="0">
              <a:solidFill>
                <a:srgbClr val="000000"/>
              </a:solidFill>
              <a:latin typeface="Courier New" pitchFamily="49" charset="0"/>
            </a:endParaRPr>
          </a:p>
          <a:p>
            <a:pPr algn="l"/>
            <a:r>
              <a:rPr lang="en-GB" sz="2000" b="1" dirty="0" err="1">
                <a:solidFill>
                  <a:srgbClr val="FF0000"/>
                </a:solidFill>
                <a:latin typeface="Courier New" pitchFamily="49" charset="0"/>
              </a:rPr>
              <a:t>ftp.password</a:t>
            </a: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</a:rPr>
              <a:t>=password</a:t>
            </a:r>
          </a:p>
        </p:txBody>
      </p:sp>
      <p:sp>
        <p:nvSpPr>
          <p:cNvPr id="20487" name="Text Box 6"/>
          <p:cNvSpPr txBox="1">
            <a:spLocks noChangeArrowheads="1"/>
          </p:cNvSpPr>
          <p:nvPr/>
        </p:nvSpPr>
        <p:spPr bwMode="auto">
          <a:xfrm>
            <a:off x="611188" y="3068960"/>
            <a:ext cx="8064500" cy="3477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defRPr/>
            </a:pPr>
            <a:r>
              <a:rPr lang="en-GB" sz="2000" dirty="0"/>
              <a:t>The </a:t>
            </a:r>
            <a:r>
              <a:rPr lang="en-GB" sz="2000" i="1" dirty="0"/>
              <a:t>property handling mechanism</a:t>
            </a:r>
            <a:r>
              <a:rPr lang="en-GB" sz="2000" dirty="0"/>
              <a:t>  allows </a:t>
            </a:r>
            <a:r>
              <a:rPr lang="en-GB" sz="2000" i="1" dirty="0"/>
              <a:t>parameterisation</a:t>
            </a:r>
            <a:r>
              <a:rPr lang="en-GB" sz="2000" dirty="0"/>
              <a:t>  and </a:t>
            </a:r>
            <a:r>
              <a:rPr lang="en-GB" sz="2000" i="1" dirty="0"/>
              <a:t>reusability</a:t>
            </a:r>
            <a:r>
              <a:rPr lang="en-GB" sz="2000" dirty="0"/>
              <a:t>  of our build file. </a:t>
            </a:r>
          </a:p>
          <a:p>
            <a:pPr algn="l">
              <a:defRPr/>
            </a:pPr>
            <a:endParaRPr lang="en-GB" sz="2000" dirty="0"/>
          </a:p>
          <a:p>
            <a:pPr algn="l">
              <a:defRPr/>
            </a:pPr>
            <a:r>
              <a:rPr lang="en-GB" sz="2000" dirty="0"/>
              <a:t>On the other hand, using as above the </a:t>
            </a:r>
            <a:r>
              <a:rPr lang="en-GB" sz="2000" b="1" i="1" dirty="0"/>
              <a:t>command-line</a:t>
            </a:r>
            <a:r>
              <a:rPr lang="en-GB" sz="2000" b="1" dirty="0"/>
              <a:t> </a:t>
            </a:r>
            <a:r>
              <a:rPr lang="en-GB" sz="2000" b="1" i="1" dirty="0"/>
              <a:t>option</a:t>
            </a:r>
            <a:r>
              <a:rPr lang="en-GB" sz="2000" dirty="0"/>
              <a:t> </a:t>
            </a:r>
          </a:p>
          <a:p>
            <a:pPr algn="l">
              <a:defRPr/>
            </a:pPr>
            <a:endParaRPr lang="en-GB" sz="2000" dirty="0"/>
          </a:p>
          <a:p>
            <a:pPr>
              <a:defRPr/>
            </a:pP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</a:rPr>
              <a:t>-</a:t>
            </a:r>
            <a:r>
              <a:rPr lang="en-GB" sz="2000" b="1" dirty="0" err="1">
                <a:solidFill>
                  <a:srgbClr val="000000"/>
                </a:solidFill>
                <a:latin typeface="Courier New" pitchFamily="49" charset="0"/>
              </a:rPr>
              <a:t>propertyfile</a:t>
            </a: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</a:rPr>
              <a:t> </a:t>
            </a:r>
          </a:p>
          <a:p>
            <a:pPr algn="l">
              <a:defRPr/>
            </a:pPr>
            <a:r>
              <a:rPr lang="en-GB" sz="2000" dirty="0"/>
              <a:t>is also </a:t>
            </a:r>
            <a:r>
              <a:rPr lang="en-GB" sz="2000" b="1" i="1" dirty="0"/>
              <a:t>atypical</a:t>
            </a:r>
            <a:r>
              <a:rPr lang="en-GB" sz="2000" i="1" dirty="0"/>
              <a:t> .</a:t>
            </a:r>
            <a:r>
              <a:rPr lang="en-GB" sz="2000" dirty="0"/>
              <a:t> </a:t>
            </a:r>
          </a:p>
          <a:p>
            <a:pPr algn="l">
              <a:defRPr/>
            </a:pPr>
            <a:endParaRPr lang="en-GB" sz="2000" dirty="0"/>
          </a:p>
          <a:p>
            <a:pPr algn="l">
              <a:defRPr/>
            </a:pPr>
            <a:r>
              <a:rPr lang="en-GB" sz="2000" dirty="0"/>
              <a:t>It is used in </a:t>
            </a:r>
            <a:r>
              <a:rPr lang="en-GB" sz="2000" b="1" i="1" dirty="0"/>
              <a:t>exceptional situations</a:t>
            </a:r>
            <a:r>
              <a:rPr lang="en-GB" sz="2000" dirty="0"/>
              <a:t> where </a:t>
            </a:r>
            <a:r>
              <a:rPr lang="en-GB" sz="2000" b="1" i="1" dirty="0"/>
              <a:t>override control</a:t>
            </a:r>
            <a:r>
              <a:rPr lang="en-GB" sz="2000" b="1" dirty="0"/>
              <a:t> </a:t>
            </a:r>
            <a:r>
              <a:rPr lang="en-GB" sz="2000" dirty="0"/>
              <a:t>  is desired, such as </a:t>
            </a:r>
            <a:r>
              <a:rPr lang="en-GB" sz="2000" b="1" i="1" dirty="0"/>
              <a:t>forcing</a:t>
            </a:r>
            <a:r>
              <a:rPr lang="en-GB" sz="2000" dirty="0"/>
              <a:t>  a build to </a:t>
            </a:r>
            <a:r>
              <a:rPr lang="en-GB" sz="2000" i="1" dirty="0"/>
              <a:t>deploy to a server </a:t>
            </a:r>
            <a:r>
              <a:rPr lang="en-GB" sz="2000" b="1" i="1" dirty="0"/>
              <a:t>other than</a:t>
            </a:r>
            <a:r>
              <a:rPr lang="en-GB" sz="2000" i="1" dirty="0"/>
              <a:t> the default </a:t>
            </a:r>
            <a:r>
              <a:rPr lang="en-GB" sz="2000" dirty="0"/>
              <a:t> </a:t>
            </a:r>
            <a:r>
              <a:rPr lang="en-GB" sz="2000" b="1" dirty="0">
                <a:solidFill>
                  <a:srgbClr val="FF0000"/>
                </a:solidFill>
                <a:latin typeface="Courier New" pitchFamily="49" charset="0"/>
              </a:rPr>
              <a:t>server.name</a:t>
            </a:r>
            <a:r>
              <a:rPr lang="en-GB" sz="2000" dirty="0">
                <a:latin typeface="+mn-lt"/>
              </a:rPr>
              <a:t> already described directly in </a:t>
            </a: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</a:rPr>
              <a:t>build.xml</a:t>
            </a:r>
            <a:r>
              <a:rPr lang="en-GB" sz="2000" dirty="0"/>
              <a:t>. 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271FA8E1-D8BF-4D22-AE7F-FDC6E1C2E92C}" type="slidenum">
              <a:rPr lang="en-GB" smtClean="0"/>
              <a:pPr/>
              <a:t>19</a:t>
            </a:fld>
            <a:endParaRPr lang="en-GB"/>
          </a:p>
        </p:txBody>
      </p:sp>
      <p:sp>
        <p:nvSpPr>
          <p:cNvPr id="21507" name="Rectangle 2"/>
          <p:cNvSpPr>
            <a:spLocks noGrp="1" noChangeArrowheads="1"/>
          </p:cNvSpPr>
          <p:nvPr>
            <p:ph type="title"/>
          </p:nvPr>
        </p:nvSpPr>
        <p:spPr>
          <a:xfrm>
            <a:off x="611188" y="404813"/>
            <a:ext cx="7772400" cy="738187"/>
          </a:xfrm>
          <a:solidFill>
            <a:schemeClr val="folHlink"/>
          </a:solidFill>
        </p:spPr>
        <p:txBody>
          <a:bodyPr/>
          <a:lstStyle/>
          <a:p>
            <a:pPr algn="ctr" eaLnBrk="1" hangingPunct="1"/>
            <a:r>
              <a:rPr lang="en-GB" sz="4000"/>
              <a:t>The Beauty of Ant:</a:t>
            </a:r>
          </a:p>
        </p:txBody>
      </p:sp>
      <p:sp>
        <p:nvSpPr>
          <p:cNvPr id="21508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838200" y="1571612"/>
            <a:ext cx="7772400" cy="4714908"/>
          </a:xfrm>
        </p:spPr>
        <p:txBody>
          <a:bodyPr/>
          <a:lstStyle/>
          <a:p>
            <a:pPr eaLnBrk="1" hangingPunct="1">
              <a:spcAft>
                <a:spcPts val="1800"/>
              </a:spcAft>
              <a:buFontTx/>
              <a:buChar char="•"/>
            </a:pPr>
            <a:r>
              <a:rPr lang="en-GB" dirty="0"/>
              <a:t>Specify the build file correctly, and </a:t>
            </a:r>
          </a:p>
          <a:p>
            <a:pPr lvl="1" eaLnBrk="1" hangingPunct="1">
              <a:spcAft>
                <a:spcPts val="1800"/>
              </a:spcAft>
              <a:buFontTx/>
              <a:buChar char="•"/>
            </a:pPr>
            <a:r>
              <a:rPr lang="en-GB" b="1" dirty="0"/>
              <a:t>Ant</a:t>
            </a:r>
            <a:r>
              <a:rPr lang="en-GB" dirty="0"/>
              <a:t> will work out dependencies and call the targets (with their tasks) in the right order.</a:t>
            </a:r>
          </a:p>
          <a:p>
            <a:pPr eaLnBrk="1" hangingPunct="1">
              <a:spcAft>
                <a:spcPts val="1800"/>
              </a:spcAft>
              <a:buFontTx/>
              <a:buChar char="•"/>
            </a:pPr>
            <a:r>
              <a:rPr lang="en-GB" dirty="0"/>
              <a:t>One or two lines of </a:t>
            </a:r>
            <a:r>
              <a:rPr lang="en-GB" b="1" dirty="0"/>
              <a:t>XML</a:t>
            </a:r>
            <a:r>
              <a:rPr lang="en-GB" dirty="0"/>
              <a:t> is often enough to describe what you want a task to do.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255FAACA-FB6E-45F9-9D12-4C2635D9583C}" type="slidenum">
              <a:rPr lang="en-GB" smtClean="0"/>
              <a:pPr/>
              <a:t>2</a:t>
            </a:fld>
            <a:endParaRPr lang="en-GB"/>
          </a:p>
        </p:txBody>
      </p:sp>
      <p:sp>
        <p:nvSpPr>
          <p:cNvPr id="4099" name="Text Box 2"/>
          <p:cNvSpPr>
            <a:spLocks noGrp="1" noChangeArrowheads="1"/>
          </p:cNvSpPr>
          <p:nvPr>
            <p:ph type="title"/>
          </p:nvPr>
        </p:nvSpPr>
        <p:spPr>
          <a:xfrm>
            <a:off x="609600" y="381000"/>
            <a:ext cx="7924800" cy="609600"/>
          </a:xfrm>
          <a:solidFill>
            <a:schemeClr val="folHlink"/>
          </a:solidFill>
        </p:spPr>
        <p:txBody>
          <a:bodyPr/>
          <a:lstStyle/>
          <a:p>
            <a:pPr algn="ctr" eaLnBrk="1" hangingPunct="1">
              <a:spcBef>
                <a:spcPct val="50000"/>
              </a:spcBef>
            </a:pPr>
            <a:r>
              <a:rPr lang="en-GB"/>
              <a:t>Introducing </a:t>
            </a:r>
            <a:r>
              <a:rPr lang="en-GB" b="1"/>
              <a:t>Ant</a:t>
            </a:r>
          </a:p>
        </p:txBody>
      </p:sp>
      <p:sp>
        <p:nvSpPr>
          <p:cNvPr id="4100" name="Text Box 3"/>
          <p:cNvSpPr txBox="1">
            <a:spLocks noChangeArrowheads="1"/>
          </p:cNvSpPr>
          <p:nvPr/>
        </p:nvSpPr>
        <p:spPr bwMode="auto">
          <a:xfrm>
            <a:off x="762000" y="1484313"/>
            <a:ext cx="7339013" cy="52322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GB" sz="2800" b="1" dirty="0"/>
              <a:t>Ant</a:t>
            </a:r>
            <a:r>
              <a:rPr lang="en-GB" sz="2800" dirty="0"/>
              <a:t> is Java based </a:t>
            </a:r>
            <a:r>
              <a:rPr lang="en-GB" sz="2800" b="1" i="1" dirty="0"/>
              <a:t>build tool</a:t>
            </a:r>
            <a:r>
              <a:rPr lang="en-GB" sz="2800" dirty="0"/>
              <a:t>  which is</a:t>
            </a:r>
          </a:p>
          <a:p>
            <a:pPr lvl="1" algn="l">
              <a:spcBef>
                <a:spcPct val="50000"/>
              </a:spcBef>
              <a:buFontTx/>
              <a:buChar char="-"/>
            </a:pPr>
            <a:r>
              <a:rPr lang="en-GB" sz="2600" dirty="0"/>
              <a:t> easy to use, </a:t>
            </a:r>
          </a:p>
          <a:p>
            <a:pPr lvl="1" algn="l">
              <a:spcBef>
                <a:spcPct val="50000"/>
              </a:spcBef>
              <a:buFontTx/>
              <a:buChar char="-"/>
            </a:pPr>
            <a:r>
              <a:rPr lang="en-GB" sz="2600" dirty="0"/>
              <a:t> cross-platform, </a:t>
            </a:r>
          </a:p>
          <a:p>
            <a:pPr lvl="1" algn="l">
              <a:spcBef>
                <a:spcPct val="50000"/>
              </a:spcBef>
              <a:buFontTx/>
              <a:buChar char="-"/>
            </a:pPr>
            <a:r>
              <a:rPr lang="en-GB" sz="2600" dirty="0"/>
              <a:t> extensible, and </a:t>
            </a:r>
          </a:p>
          <a:p>
            <a:pPr lvl="1" algn="l">
              <a:spcBef>
                <a:spcPct val="50000"/>
              </a:spcBef>
              <a:buFontTx/>
              <a:buChar char="-"/>
            </a:pPr>
            <a:r>
              <a:rPr lang="en-GB" sz="2600" dirty="0"/>
              <a:t> scalable.</a:t>
            </a:r>
          </a:p>
          <a:p>
            <a:pPr algn="l">
              <a:spcBef>
                <a:spcPct val="50000"/>
              </a:spcBef>
            </a:pPr>
            <a:r>
              <a:rPr lang="en-GB" sz="2800" dirty="0"/>
              <a:t>It can be used either in </a:t>
            </a:r>
          </a:p>
          <a:p>
            <a:pPr lvl="1" algn="l">
              <a:spcBef>
                <a:spcPct val="50000"/>
              </a:spcBef>
              <a:buFontTx/>
              <a:buChar char="-"/>
            </a:pPr>
            <a:r>
              <a:rPr lang="en-GB" dirty="0"/>
              <a:t> </a:t>
            </a:r>
            <a:r>
              <a:rPr lang="en-GB" b="1" i="1" dirty="0"/>
              <a:t>small</a:t>
            </a:r>
            <a:r>
              <a:rPr lang="en-GB" dirty="0"/>
              <a:t>  personal or </a:t>
            </a:r>
          </a:p>
          <a:p>
            <a:pPr lvl="1" algn="l">
              <a:spcBef>
                <a:spcPct val="50000"/>
              </a:spcBef>
              <a:buFontTx/>
              <a:buChar char="-"/>
            </a:pPr>
            <a:r>
              <a:rPr lang="en-GB" dirty="0"/>
              <a:t> </a:t>
            </a:r>
            <a:r>
              <a:rPr lang="en-GB" b="1" i="1" dirty="0"/>
              <a:t>large</a:t>
            </a:r>
            <a:r>
              <a:rPr lang="en-GB" dirty="0"/>
              <a:t>,  multi-team </a:t>
            </a:r>
            <a:r>
              <a:rPr lang="en-GB" b="1" i="1" dirty="0"/>
              <a:t>software projects</a:t>
            </a:r>
            <a:r>
              <a:rPr lang="en-GB" dirty="0"/>
              <a:t>.</a:t>
            </a:r>
          </a:p>
          <a:p>
            <a:pPr algn="l">
              <a:spcBef>
                <a:spcPct val="50000"/>
              </a:spcBef>
            </a:pPr>
            <a:endParaRPr lang="en-GB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3B823ED8-2A16-413F-975A-C911ADEC1619}" type="slidenum">
              <a:rPr lang="en-GB" smtClean="0"/>
              <a:pPr/>
              <a:t>20</a:t>
            </a:fld>
            <a:endParaRPr lang="en-GB"/>
          </a:p>
        </p:txBody>
      </p:sp>
      <p:sp>
        <p:nvSpPr>
          <p:cNvPr id="22531" name="Rectangle 2"/>
          <p:cNvSpPr>
            <a:spLocks noGrp="1" noChangeArrowheads="1"/>
          </p:cNvSpPr>
          <p:nvPr>
            <p:ph type="title"/>
          </p:nvPr>
        </p:nvSpPr>
        <p:spPr>
          <a:xfrm>
            <a:off x="611188" y="116632"/>
            <a:ext cx="7772400" cy="738187"/>
          </a:xfrm>
          <a:solidFill>
            <a:schemeClr val="folHlink"/>
          </a:solidFill>
        </p:spPr>
        <p:txBody>
          <a:bodyPr/>
          <a:lstStyle/>
          <a:p>
            <a:pPr algn="ctr" eaLnBrk="1" hangingPunct="1"/>
            <a:r>
              <a:rPr lang="en-GB" sz="4000"/>
              <a:t>The Beauty of Ant:</a:t>
            </a:r>
          </a:p>
        </p:txBody>
      </p:sp>
      <p:sp>
        <p:nvSpPr>
          <p:cNvPr id="22532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611560" y="980728"/>
            <a:ext cx="8136904" cy="5400600"/>
          </a:xfrm>
          <a:solidFill>
            <a:schemeClr val="bg1"/>
          </a:solidFill>
        </p:spPr>
        <p:txBody>
          <a:bodyPr/>
          <a:lstStyle/>
          <a:p>
            <a:pPr eaLnBrk="1" hangingPunct="1">
              <a:spcAft>
                <a:spcPts val="1800"/>
              </a:spcAft>
              <a:buFontTx/>
              <a:buChar char="•"/>
            </a:pPr>
            <a:r>
              <a:rPr lang="en-GB" dirty="0"/>
              <a:t>Imagine also how useful is </a:t>
            </a:r>
            <a:r>
              <a:rPr lang="en-GB" b="1" dirty="0"/>
              <a:t>Ant </a:t>
            </a:r>
            <a:r>
              <a:rPr lang="en-GB" dirty="0"/>
              <a:t>build file </a:t>
            </a:r>
            <a:r>
              <a:rPr lang="en-GB" b="1" i="1" dirty="0"/>
              <a:t>if a new developers  join a team</a:t>
            </a:r>
            <a:r>
              <a:rPr lang="en-GB" dirty="0"/>
              <a:t>. </a:t>
            </a:r>
          </a:p>
          <a:p>
            <a:pPr eaLnBrk="1" hangingPunct="1">
              <a:spcAft>
                <a:spcPts val="1800"/>
              </a:spcAft>
              <a:buFontTx/>
              <a:buChar char="•"/>
            </a:pPr>
            <a:r>
              <a:rPr lang="en-GB" dirty="0"/>
              <a:t>Imagine how many </a:t>
            </a:r>
            <a:r>
              <a:rPr lang="en-GB" i="1" dirty="0"/>
              <a:t>build errors</a:t>
            </a:r>
            <a:r>
              <a:rPr lang="en-GB" dirty="0"/>
              <a:t>  could you make manually, without such a tool as </a:t>
            </a:r>
            <a:r>
              <a:rPr lang="en-GB" b="1" dirty="0"/>
              <a:t>Ant</a:t>
            </a:r>
            <a:r>
              <a:rPr lang="en-GB" dirty="0"/>
              <a:t>.</a:t>
            </a:r>
          </a:p>
          <a:p>
            <a:pPr eaLnBrk="1" hangingPunct="1">
              <a:spcAft>
                <a:spcPts val="1800"/>
              </a:spcAft>
              <a:buFontTx/>
              <a:buChar char="•"/>
            </a:pPr>
            <a:r>
              <a:rPr lang="en-GB" dirty="0"/>
              <a:t>Even very complex build repeated with </a:t>
            </a:r>
            <a:r>
              <a:rPr lang="en-GB" b="1" dirty="0"/>
              <a:t>Ant</a:t>
            </a:r>
            <a:r>
              <a:rPr lang="en-GB" dirty="0"/>
              <a:t> will give </a:t>
            </a:r>
          </a:p>
          <a:p>
            <a:pPr lvl="1" eaLnBrk="1" hangingPunct="1">
              <a:spcAft>
                <a:spcPts val="1800"/>
              </a:spcAft>
              <a:buFontTx/>
              <a:buChar char="•"/>
            </a:pPr>
            <a:r>
              <a:rPr lang="en-GB" b="1" i="1" dirty="0">
                <a:solidFill>
                  <a:srgbClr val="FF0000"/>
                </a:solidFill>
              </a:rPr>
              <a:t>always the same </a:t>
            </a:r>
            <a:r>
              <a:rPr lang="en-GB" b="1" i="1" u="sng" dirty="0">
                <a:solidFill>
                  <a:srgbClr val="FF0000"/>
                </a:solidFill>
              </a:rPr>
              <a:t>standard</a:t>
            </a:r>
            <a:r>
              <a:rPr lang="en-GB" b="1" i="1" dirty="0">
                <a:solidFill>
                  <a:srgbClr val="FF0000"/>
                </a:solidFill>
              </a:rPr>
              <a:t> result</a:t>
            </a:r>
            <a:r>
              <a:rPr lang="en-GB" dirty="0"/>
              <a:t>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9EAA8C2-FAE2-4F32-AAC6-B243AE588B25}" type="slidenum">
              <a:rPr lang="en-GB" smtClean="0"/>
              <a:pPr/>
              <a:t>3</a:t>
            </a:fld>
            <a:endParaRPr lang="en-GB"/>
          </a:p>
        </p:txBody>
      </p:sp>
      <p:sp>
        <p:nvSpPr>
          <p:cNvPr id="5123" name="Text Box 2"/>
          <p:cNvSpPr>
            <a:spLocks noGrp="1" noChangeArrowheads="1"/>
          </p:cNvSpPr>
          <p:nvPr>
            <p:ph type="title"/>
          </p:nvPr>
        </p:nvSpPr>
        <p:spPr>
          <a:xfrm>
            <a:off x="609600" y="188913"/>
            <a:ext cx="7924800" cy="936625"/>
          </a:xfrm>
          <a:solidFill>
            <a:schemeClr val="folHlink"/>
          </a:solidFill>
        </p:spPr>
        <p:txBody>
          <a:bodyPr/>
          <a:lstStyle/>
          <a:p>
            <a:pPr algn="ctr" eaLnBrk="1" hangingPunct="1">
              <a:spcBef>
                <a:spcPct val="50000"/>
              </a:spcBef>
            </a:pPr>
            <a:r>
              <a:rPr lang="en-GB" sz="3200" b="1" dirty="0">
                <a:solidFill>
                  <a:srgbClr val="FF0000"/>
                </a:solidFill>
              </a:rPr>
              <a:t>What</a:t>
            </a:r>
            <a:r>
              <a:rPr lang="en-GB" sz="3200" dirty="0"/>
              <a:t> is a </a:t>
            </a:r>
            <a:r>
              <a:rPr lang="en-GB" sz="3200" b="1" dirty="0"/>
              <a:t>build process</a:t>
            </a:r>
            <a:r>
              <a:rPr lang="en-GB" sz="3200" dirty="0"/>
              <a:t> and </a:t>
            </a:r>
            <a:br>
              <a:rPr lang="en-GB" sz="3200" dirty="0"/>
            </a:br>
            <a:r>
              <a:rPr lang="en-GB" sz="3200" b="1" dirty="0">
                <a:solidFill>
                  <a:srgbClr val="FF0000"/>
                </a:solidFill>
              </a:rPr>
              <a:t>why</a:t>
            </a:r>
            <a:r>
              <a:rPr lang="en-GB" sz="3200" dirty="0"/>
              <a:t> do we need one?</a:t>
            </a:r>
            <a:r>
              <a:rPr lang="en-GB" sz="2800" dirty="0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5124" name="Text Box 3"/>
          <p:cNvSpPr txBox="1">
            <a:spLocks noChangeArrowheads="1"/>
          </p:cNvSpPr>
          <p:nvPr/>
        </p:nvSpPr>
        <p:spPr bwMode="auto">
          <a:xfrm>
            <a:off x="762000" y="1660525"/>
            <a:ext cx="7772400" cy="5033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GB" sz="2800" dirty="0"/>
              <a:t>In order to build a software product, we manipulate our source code in various ways: 					</a:t>
            </a:r>
          </a:p>
          <a:p>
            <a:pPr algn="l">
              <a:spcBef>
                <a:spcPct val="20000"/>
              </a:spcBef>
              <a:buFontTx/>
              <a:buChar char="•"/>
            </a:pPr>
            <a:r>
              <a:rPr lang="en-GB" sz="2800" dirty="0"/>
              <a:t> compile </a:t>
            </a:r>
          </a:p>
          <a:p>
            <a:pPr algn="l">
              <a:spcBef>
                <a:spcPct val="20000"/>
              </a:spcBef>
              <a:buFontTx/>
              <a:buChar char="•"/>
            </a:pPr>
            <a:r>
              <a:rPr lang="en-GB" sz="2800" dirty="0"/>
              <a:t> generate documentation </a:t>
            </a:r>
          </a:p>
          <a:p>
            <a:pPr algn="l">
              <a:spcBef>
                <a:spcPct val="20000"/>
              </a:spcBef>
              <a:buFontTx/>
              <a:buChar char="•"/>
            </a:pPr>
            <a:r>
              <a:rPr lang="en-GB" sz="2800" dirty="0"/>
              <a:t> unit test </a:t>
            </a:r>
          </a:p>
          <a:p>
            <a:pPr algn="l">
              <a:spcBef>
                <a:spcPct val="20000"/>
              </a:spcBef>
              <a:buFontTx/>
              <a:buChar char="•"/>
            </a:pPr>
            <a:r>
              <a:rPr lang="en-GB" sz="2800" dirty="0"/>
              <a:t> package</a:t>
            </a:r>
          </a:p>
          <a:p>
            <a:pPr algn="l">
              <a:spcBef>
                <a:spcPct val="20000"/>
              </a:spcBef>
              <a:buFontTx/>
              <a:buChar char="•"/>
            </a:pPr>
            <a:r>
              <a:rPr lang="en-GB" sz="2800" dirty="0"/>
              <a:t> deploy</a:t>
            </a:r>
          </a:p>
          <a:p>
            <a:pPr algn="l">
              <a:spcBef>
                <a:spcPct val="20000"/>
              </a:spcBef>
            </a:pPr>
            <a:endParaRPr lang="en-GB" sz="2800" dirty="0"/>
          </a:p>
          <a:p>
            <a:pPr algn="l">
              <a:spcBef>
                <a:spcPct val="20000"/>
              </a:spcBef>
              <a:buFontTx/>
              <a:buChar char="•"/>
            </a:pPr>
            <a:endParaRPr lang="en-GB" sz="3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B23F808A-F92B-4A58-B68C-F7792ECD389A}" type="slidenum">
              <a:rPr lang="en-GB" smtClean="0"/>
              <a:pPr/>
              <a:t>4</a:t>
            </a:fld>
            <a:endParaRPr lang="en-GB"/>
          </a:p>
        </p:txBody>
      </p:sp>
      <p:sp>
        <p:nvSpPr>
          <p:cNvPr id="6147" name="Text Box 2"/>
          <p:cNvSpPr>
            <a:spLocks noGrp="1" noChangeArrowheads="1"/>
          </p:cNvSpPr>
          <p:nvPr>
            <p:ph type="title"/>
          </p:nvPr>
        </p:nvSpPr>
        <p:spPr>
          <a:xfrm>
            <a:off x="611188" y="260350"/>
            <a:ext cx="7924800" cy="1009650"/>
          </a:xfrm>
          <a:solidFill>
            <a:schemeClr val="folHlink"/>
          </a:solidFill>
        </p:spPr>
        <p:txBody>
          <a:bodyPr/>
          <a:lstStyle/>
          <a:p>
            <a:pPr algn="ctr" eaLnBrk="1" hangingPunct="1">
              <a:spcBef>
                <a:spcPct val="50000"/>
              </a:spcBef>
            </a:pPr>
            <a:r>
              <a:rPr lang="en-GB" sz="3600" b="1" dirty="0">
                <a:solidFill>
                  <a:srgbClr val="FF0000"/>
                </a:solidFill>
              </a:rPr>
              <a:t>What</a:t>
            </a:r>
            <a:r>
              <a:rPr lang="en-GB" sz="3600" dirty="0"/>
              <a:t> is a </a:t>
            </a:r>
            <a:r>
              <a:rPr lang="en-GB" sz="3600" b="1" dirty="0"/>
              <a:t>build process</a:t>
            </a:r>
            <a:r>
              <a:rPr lang="en-GB" sz="3600" dirty="0"/>
              <a:t> and </a:t>
            </a:r>
            <a:br>
              <a:rPr lang="en-GB" sz="3600" dirty="0"/>
            </a:br>
            <a:r>
              <a:rPr lang="en-GB" sz="3600" b="1" dirty="0">
                <a:solidFill>
                  <a:srgbClr val="FF0000"/>
                </a:solidFill>
              </a:rPr>
              <a:t>why</a:t>
            </a:r>
            <a:r>
              <a:rPr lang="en-GB" sz="3600" dirty="0"/>
              <a:t> do we need one?</a:t>
            </a:r>
            <a:r>
              <a:rPr lang="en-GB" sz="2800" dirty="0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6148" name="Text Box 3"/>
          <p:cNvSpPr txBox="1">
            <a:spLocks noChangeArrowheads="1"/>
          </p:cNvSpPr>
          <p:nvPr/>
        </p:nvSpPr>
        <p:spPr bwMode="auto">
          <a:xfrm>
            <a:off x="684213" y="1989138"/>
            <a:ext cx="7772400" cy="3505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GB" sz="3200" dirty="0"/>
              <a:t>Initially this can be done </a:t>
            </a:r>
            <a:r>
              <a:rPr lang="en-GB" sz="3200" b="1" i="1" dirty="0"/>
              <a:t>manually</a:t>
            </a:r>
            <a:r>
              <a:rPr lang="en-GB" sz="3200" dirty="0"/>
              <a:t>.  </a:t>
            </a:r>
          </a:p>
          <a:p>
            <a:pPr algn="l">
              <a:spcBef>
                <a:spcPct val="50000"/>
              </a:spcBef>
            </a:pPr>
            <a:endParaRPr lang="en-GB" sz="3200" dirty="0"/>
          </a:p>
          <a:p>
            <a:pPr algn="l">
              <a:spcBef>
                <a:spcPct val="50000"/>
              </a:spcBef>
            </a:pPr>
            <a:r>
              <a:rPr lang="en-GB" sz="3200" dirty="0"/>
              <a:t>But </a:t>
            </a:r>
            <a:r>
              <a:rPr lang="en-US" sz="3200" dirty="0"/>
              <a:t>when we are tired of doing </a:t>
            </a:r>
            <a:r>
              <a:rPr lang="en-GB" sz="3200" b="1" i="1" dirty="0"/>
              <a:t>repetitive actions</a:t>
            </a:r>
            <a:r>
              <a:rPr lang="en-GB" sz="3200" dirty="0"/>
              <a:t>, we look for </a:t>
            </a:r>
            <a:r>
              <a:rPr lang="en-GB" sz="3200" b="1" i="1" dirty="0"/>
              <a:t>tools</a:t>
            </a:r>
            <a:r>
              <a:rPr lang="en-GB" sz="3200" dirty="0"/>
              <a:t>,  that can ease the burden of repetitions. 							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288DBC95-9E4D-4F3A-9FD9-B69573F11A71}" type="slidenum">
              <a:rPr lang="en-GB" smtClean="0"/>
              <a:pPr/>
              <a:t>5</a:t>
            </a:fld>
            <a:endParaRPr lang="en-GB"/>
          </a:p>
        </p:txBody>
      </p:sp>
      <p:sp>
        <p:nvSpPr>
          <p:cNvPr id="7171" name="Rectangle 2"/>
          <p:cNvSpPr>
            <a:spLocks noGrp="1" noChangeArrowheads="1"/>
          </p:cNvSpPr>
          <p:nvPr>
            <p:ph type="title"/>
          </p:nvPr>
        </p:nvSpPr>
        <p:spPr>
          <a:xfrm>
            <a:off x="611188" y="333375"/>
            <a:ext cx="7772400" cy="682625"/>
          </a:xfrm>
          <a:solidFill>
            <a:schemeClr val="folHlink"/>
          </a:solidFill>
        </p:spPr>
        <p:txBody>
          <a:bodyPr/>
          <a:lstStyle/>
          <a:p>
            <a:pPr algn="ctr" eaLnBrk="1" hangingPunct="1"/>
            <a:r>
              <a:rPr lang="en-GB" sz="3600" dirty="0"/>
              <a:t>Why </a:t>
            </a:r>
            <a:r>
              <a:rPr lang="en-GB" sz="3600" b="1" dirty="0"/>
              <a:t>Ant</a:t>
            </a:r>
            <a:r>
              <a:rPr lang="en-GB" sz="3600" dirty="0"/>
              <a:t> is a </a:t>
            </a:r>
            <a:r>
              <a:rPr lang="en-GB" sz="3600" b="1" dirty="0"/>
              <a:t>good build tool</a:t>
            </a:r>
            <a:r>
              <a:rPr lang="en-GB" sz="3600" dirty="0"/>
              <a:t>?</a:t>
            </a:r>
          </a:p>
        </p:txBody>
      </p:sp>
      <p:sp>
        <p:nvSpPr>
          <p:cNvPr id="7172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838200" y="1500174"/>
            <a:ext cx="7981950" cy="4857784"/>
          </a:xfrm>
        </p:spPr>
        <p:txBody>
          <a:bodyPr/>
          <a:lstStyle/>
          <a:p>
            <a:pPr eaLnBrk="1" hangingPunct="1">
              <a:spcAft>
                <a:spcPts val="1200"/>
              </a:spcAft>
              <a:buBlip>
                <a:blip r:embed="rId3"/>
              </a:buBlip>
            </a:pPr>
            <a:r>
              <a:rPr lang="en-GB" sz="2800" b="1" dirty="0"/>
              <a:t>Ant</a:t>
            </a:r>
            <a:endParaRPr lang="en-GB" sz="2800" dirty="0"/>
          </a:p>
          <a:p>
            <a:pPr lvl="1" eaLnBrk="1" hangingPunct="1">
              <a:spcAft>
                <a:spcPts val="1200"/>
              </a:spcAft>
              <a:buFont typeface="Wingdings" pitchFamily="2" charset="2"/>
              <a:buChar char="§"/>
            </a:pPr>
            <a:r>
              <a:rPr lang="en-GB" sz="2400" dirty="0"/>
              <a:t>has a very </a:t>
            </a:r>
            <a:r>
              <a:rPr lang="en-GB" sz="2400" i="1" dirty="0"/>
              <a:t>simple syntax</a:t>
            </a:r>
            <a:r>
              <a:rPr lang="en-GB" sz="2400" dirty="0"/>
              <a:t>  which is </a:t>
            </a:r>
          </a:p>
          <a:p>
            <a:pPr lvl="1" eaLnBrk="1" hangingPunct="1">
              <a:spcAft>
                <a:spcPts val="1200"/>
              </a:spcAft>
              <a:buFont typeface="Wingdings" pitchFamily="2" charset="2"/>
              <a:buChar char="§"/>
            </a:pPr>
            <a:r>
              <a:rPr lang="en-GB" sz="2400" i="1" dirty="0"/>
              <a:t>easy to learn</a:t>
            </a:r>
            <a:r>
              <a:rPr lang="en-GB" sz="2400" dirty="0"/>
              <a:t> </a:t>
            </a:r>
          </a:p>
          <a:p>
            <a:pPr lvl="1" eaLnBrk="1" hangingPunct="1">
              <a:spcAft>
                <a:spcPts val="1200"/>
              </a:spcAft>
              <a:buFont typeface="Wingdings" pitchFamily="2" charset="2"/>
              <a:buChar char="§"/>
            </a:pPr>
            <a:r>
              <a:rPr lang="en-GB" sz="2400" i="1" dirty="0"/>
              <a:t>easy to use</a:t>
            </a:r>
            <a:r>
              <a:rPr lang="en-GB" sz="2400" dirty="0"/>
              <a:t> </a:t>
            </a:r>
          </a:p>
          <a:p>
            <a:pPr lvl="1" eaLnBrk="1" hangingPunct="1">
              <a:spcAft>
                <a:spcPts val="1200"/>
              </a:spcAft>
              <a:buFont typeface="Wingdings" pitchFamily="2" charset="2"/>
              <a:buChar char="§"/>
            </a:pPr>
            <a:r>
              <a:rPr lang="en-GB" sz="2400" i="1" dirty="0"/>
              <a:t>cross-platform</a:t>
            </a:r>
          </a:p>
          <a:p>
            <a:pPr lvl="1" eaLnBrk="1" hangingPunct="1">
              <a:spcAft>
                <a:spcPts val="1200"/>
              </a:spcAft>
              <a:buFont typeface="Wingdings" pitchFamily="2" charset="2"/>
              <a:buChar char="§"/>
            </a:pPr>
            <a:r>
              <a:rPr lang="en-GB" sz="2400" dirty="0"/>
              <a:t>is very </a:t>
            </a:r>
            <a:r>
              <a:rPr lang="en-GB" sz="2400" i="1" dirty="0"/>
              <a:t>fast </a:t>
            </a:r>
            <a:r>
              <a:rPr lang="en-GB" sz="2400" dirty="0"/>
              <a:t>— uses its own JVM, reducing start-up delays</a:t>
            </a:r>
          </a:p>
          <a:p>
            <a:pPr lvl="1" eaLnBrk="1" hangingPunct="1">
              <a:spcAft>
                <a:spcPts val="1200"/>
              </a:spcAft>
              <a:buFont typeface="Wingdings" pitchFamily="2" charset="2"/>
              <a:buChar char="§"/>
            </a:pPr>
            <a:r>
              <a:rPr lang="en-GB" sz="2400" dirty="0"/>
              <a:t>does tasks’ </a:t>
            </a:r>
            <a:r>
              <a:rPr lang="en-GB" sz="2400" i="1" dirty="0"/>
              <a:t>dependency checking</a:t>
            </a:r>
            <a:r>
              <a:rPr lang="en-GB" sz="2400" dirty="0"/>
              <a:t>  to avoid doing any more work than necessary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50FA8D9-91FA-46CE-AE1D-64639C1F742F}" type="slidenum">
              <a:rPr lang="en-GB" smtClean="0"/>
              <a:pPr/>
              <a:t>6</a:t>
            </a:fld>
            <a:endParaRPr lang="en-GB"/>
          </a:p>
        </p:txBody>
      </p:sp>
      <p:sp>
        <p:nvSpPr>
          <p:cNvPr id="8195" name="Rectangle 2"/>
          <p:cNvSpPr>
            <a:spLocks noGrp="1" noChangeArrowheads="1"/>
          </p:cNvSpPr>
          <p:nvPr>
            <p:ph type="title"/>
          </p:nvPr>
        </p:nvSpPr>
        <p:spPr>
          <a:xfrm>
            <a:off x="611188" y="333375"/>
            <a:ext cx="7772400" cy="755650"/>
          </a:xfrm>
          <a:solidFill>
            <a:schemeClr val="folHlink"/>
          </a:solidFill>
        </p:spPr>
        <p:txBody>
          <a:bodyPr/>
          <a:lstStyle/>
          <a:p>
            <a:pPr algn="ctr" eaLnBrk="1" hangingPunct="1"/>
            <a:r>
              <a:rPr lang="en-GB" sz="4000" dirty="0"/>
              <a:t>Why </a:t>
            </a:r>
            <a:r>
              <a:rPr lang="en-GB" sz="4000" b="1" dirty="0"/>
              <a:t>Ant</a:t>
            </a:r>
            <a:r>
              <a:rPr lang="en-GB" sz="4000" dirty="0"/>
              <a:t> is a </a:t>
            </a:r>
            <a:r>
              <a:rPr lang="en-GB" sz="4000" b="1" dirty="0"/>
              <a:t>good build tool</a:t>
            </a:r>
            <a:r>
              <a:rPr lang="en-GB" sz="4000" dirty="0"/>
              <a:t>?</a:t>
            </a:r>
          </a:p>
        </p:txBody>
      </p:sp>
      <p:sp>
        <p:nvSpPr>
          <p:cNvPr id="8196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500063" y="1905000"/>
            <a:ext cx="8643937" cy="4114800"/>
          </a:xfrm>
        </p:spPr>
        <p:txBody>
          <a:bodyPr/>
          <a:lstStyle/>
          <a:p>
            <a:pPr lvl="1" eaLnBrk="1" hangingPunct="1">
              <a:spcAft>
                <a:spcPts val="1200"/>
              </a:spcAft>
              <a:buFont typeface="Wingdings" pitchFamily="2" charset="2"/>
              <a:buChar char="§"/>
            </a:pPr>
            <a:r>
              <a:rPr lang="en-GB" i="1" dirty="0"/>
              <a:t>integrates</a:t>
            </a:r>
            <a:r>
              <a:rPr lang="en-GB" dirty="0"/>
              <a:t>  tightly with </a:t>
            </a:r>
            <a:r>
              <a:rPr lang="en-GB" b="1" dirty="0" err="1"/>
              <a:t>JUnit</a:t>
            </a:r>
            <a:r>
              <a:rPr lang="en-GB" dirty="0"/>
              <a:t> test framework</a:t>
            </a:r>
          </a:p>
          <a:p>
            <a:pPr lvl="1" eaLnBrk="1" hangingPunct="1">
              <a:spcAft>
                <a:spcPts val="1200"/>
              </a:spcAft>
              <a:buFont typeface="Wingdings" pitchFamily="2" charset="2"/>
              <a:buChar char="§"/>
            </a:pPr>
            <a:r>
              <a:rPr lang="en-GB" dirty="0"/>
              <a:t>easily </a:t>
            </a:r>
            <a:r>
              <a:rPr lang="en-GB" i="1" dirty="0"/>
              <a:t>extensible</a:t>
            </a:r>
            <a:r>
              <a:rPr lang="en-GB" dirty="0"/>
              <a:t>  using </a:t>
            </a:r>
            <a:r>
              <a:rPr lang="en-GB" b="1" dirty="0"/>
              <a:t>Java</a:t>
            </a:r>
          </a:p>
          <a:p>
            <a:pPr lvl="1" eaLnBrk="1" hangingPunct="1">
              <a:spcAft>
                <a:spcPts val="1200"/>
              </a:spcAft>
              <a:buFont typeface="Wingdings" pitchFamily="2" charset="2"/>
              <a:buChar char="§"/>
            </a:pPr>
            <a:r>
              <a:rPr lang="en-GB" dirty="0"/>
              <a:t>can be used for </a:t>
            </a:r>
            <a:r>
              <a:rPr lang="en-GB" i="1" dirty="0"/>
              <a:t>automated deployment</a:t>
            </a:r>
          </a:p>
          <a:p>
            <a:pPr lvl="1" eaLnBrk="1" hangingPunct="1">
              <a:spcAft>
                <a:spcPts val="1200"/>
              </a:spcAft>
              <a:buFont typeface="Wingdings" pitchFamily="2" charset="2"/>
              <a:buChar char="§"/>
            </a:pPr>
            <a:r>
              <a:rPr lang="en-GB" i="1" dirty="0"/>
              <a:t>de facto standard</a:t>
            </a:r>
            <a:r>
              <a:rPr lang="en-GB" dirty="0"/>
              <a:t>   for most open source </a:t>
            </a:r>
            <a:r>
              <a:rPr lang="en-GB" b="1" dirty="0"/>
              <a:t>Java</a:t>
            </a:r>
            <a:r>
              <a:rPr lang="en-GB" dirty="0"/>
              <a:t> projects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5AF6D01-473F-4E9F-87C4-012EF3CBCA52}" type="slidenum">
              <a:rPr lang="en-GB" smtClean="0"/>
              <a:pPr/>
              <a:t>7</a:t>
            </a:fld>
            <a:endParaRPr lang="en-GB"/>
          </a:p>
        </p:txBody>
      </p:sp>
      <p:sp>
        <p:nvSpPr>
          <p:cNvPr id="9219" name="Rectangle 2"/>
          <p:cNvSpPr>
            <a:spLocks noGrp="1" noChangeArrowheads="1"/>
          </p:cNvSpPr>
          <p:nvPr>
            <p:ph type="title"/>
          </p:nvPr>
        </p:nvSpPr>
        <p:spPr>
          <a:xfrm>
            <a:off x="611188" y="333375"/>
            <a:ext cx="7772400" cy="755650"/>
          </a:xfrm>
          <a:solidFill>
            <a:schemeClr val="folHlink"/>
          </a:solidFill>
        </p:spPr>
        <p:txBody>
          <a:bodyPr/>
          <a:lstStyle/>
          <a:p>
            <a:pPr algn="ctr" eaLnBrk="1" hangingPunct="1"/>
            <a:r>
              <a:rPr lang="en-GB" sz="4000" dirty="0"/>
              <a:t>Why </a:t>
            </a:r>
            <a:r>
              <a:rPr lang="en-GB" sz="4000" b="1" dirty="0"/>
              <a:t>Ant</a:t>
            </a:r>
            <a:r>
              <a:rPr lang="en-GB" sz="4000" dirty="0"/>
              <a:t> is a </a:t>
            </a:r>
            <a:r>
              <a:rPr lang="en-GB" sz="4000" b="1" dirty="0"/>
              <a:t>good build tool</a:t>
            </a:r>
            <a:r>
              <a:rPr lang="en-GB" sz="4000" dirty="0"/>
              <a:t>?</a:t>
            </a:r>
          </a:p>
        </p:txBody>
      </p:sp>
      <p:sp>
        <p:nvSpPr>
          <p:cNvPr id="9220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827088" y="1571612"/>
            <a:ext cx="7772400" cy="4608513"/>
          </a:xfrm>
        </p:spPr>
        <p:txBody>
          <a:bodyPr/>
          <a:lstStyle/>
          <a:p>
            <a:pPr eaLnBrk="1" hangingPunct="1">
              <a:lnSpc>
                <a:spcPct val="90000"/>
              </a:lnSpc>
              <a:spcAft>
                <a:spcPts val="1200"/>
              </a:spcAft>
              <a:buClrTx/>
              <a:buSzTx/>
              <a:buBlip>
                <a:blip r:embed="rId3"/>
              </a:buBlip>
            </a:pPr>
            <a:r>
              <a:rPr lang="en-GB" dirty="0"/>
              <a:t>Because </a:t>
            </a:r>
            <a:r>
              <a:rPr lang="en-GB" b="1" dirty="0"/>
              <a:t>Ant</a:t>
            </a:r>
            <a:r>
              <a:rPr lang="en-GB" dirty="0"/>
              <a:t> </a:t>
            </a:r>
            <a:r>
              <a:rPr lang="en-GB" i="1" dirty="0"/>
              <a:t>understands testing and deployment</a:t>
            </a:r>
            <a:r>
              <a:rPr lang="en-GB" dirty="0"/>
              <a:t>,  it can be used for a</a:t>
            </a:r>
          </a:p>
          <a:p>
            <a:pPr lvl="1" eaLnBrk="1" hangingPunct="1">
              <a:lnSpc>
                <a:spcPct val="90000"/>
              </a:lnSpc>
              <a:spcAft>
                <a:spcPts val="1200"/>
              </a:spcAft>
              <a:buClrTx/>
              <a:buSzTx/>
              <a:buFont typeface="Wingdings" pitchFamily="2" charset="2"/>
              <a:buChar char="§"/>
            </a:pPr>
            <a:r>
              <a:rPr lang="en-GB" b="1" i="1" dirty="0"/>
              <a:t>unified build-test-deploy process</a:t>
            </a:r>
            <a:r>
              <a:rPr lang="en-GB" dirty="0"/>
              <a:t>. </a:t>
            </a:r>
          </a:p>
          <a:p>
            <a:pPr eaLnBrk="1" hangingPunct="1">
              <a:lnSpc>
                <a:spcPct val="90000"/>
              </a:lnSpc>
              <a:spcAft>
                <a:spcPts val="1200"/>
              </a:spcAft>
              <a:buClrTx/>
              <a:buSzTx/>
              <a:buBlip>
                <a:blip r:embed="rId3"/>
              </a:buBlip>
            </a:pPr>
            <a:r>
              <a:rPr lang="en-GB" dirty="0"/>
              <a:t>In a software project experienced constant change, an </a:t>
            </a:r>
            <a:r>
              <a:rPr lang="en-GB" b="1" i="1" dirty="0"/>
              <a:t>automated build </a:t>
            </a:r>
            <a:r>
              <a:rPr lang="en-GB" dirty="0"/>
              <a:t>can provide a </a:t>
            </a:r>
            <a:r>
              <a:rPr lang="en-GB" b="1" i="1" dirty="0"/>
              <a:t>foundation of stability</a:t>
            </a:r>
            <a:r>
              <a:rPr lang="en-GB" dirty="0"/>
              <a:t>.  </a:t>
            </a:r>
            <a:endParaRPr lang="en-GB" b="1" dirty="0"/>
          </a:p>
          <a:p>
            <a:pPr eaLnBrk="1" hangingPunct="1">
              <a:lnSpc>
                <a:spcPct val="90000"/>
              </a:lnSpc>
              <a:spcAft>
                <a:spcPts val="1200"/>
              </a:spcAft>
              <a:buClrTx/>
              <a:buSzTx/>
              <a:buBlip>
                <a:blip r:embed="rId3"/>
              </a:buBlip>
            </a:pPr>
            <a:r>
              <a:rPr lang="en-GB" b="1" dirty="0"/>
              <a:t>Ant</a:t>
            </a:r>
            <a:r>
              <a:rPr lang="en-GB" dirty="0"/>
              <a:t> is </a:t>
            </a:r>
            <a:r>
              <a:rPr lang="en-GB" b="1" i="1" dirty="0"/>
              <a:t>the means of controlling the building and deployment</a:t>
            </a:r>
            <a:r>
              <a:rPr lang="en-GB" dirty="0"/>
              <a:t>   that would </a:t>
            </a:r>
            <a:r>
              <a:rPr lang="en-GB" i="1" dirty="0"/>
              <a:t>otherwise overwhelm a team</a:t>
            </a:r>
            <a:r>
              <a:rPr lang="en-GB" dirty="0"/>
              <a:t>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FAEB829-5C5F-496D-BCBB-787872E8D6C9}" type="slidenum">
              <a:rPr lang="en-GB" smtClean="0"/>
              <a:pPr/>
              <a:t>8</a:t>
            </a:fld>
            <a:endParaRPr lang="en-GB"/>
          </a:p>
        </p:txBody>
      </p:sp>
      <p:sp>
        <p:nvSpPr>
          <p:cNvPr id="10243" name="Text Box 2"/>
          <p:cNvSpPr>
            <a:spLocks noGrp="1" noChangeArrowheads="1"/>
          </p:cNvSpPr>
          <p:nvPr>
            <p:ph type="title"/>
          </p:nvPr>
        </p:nvSpPr>
        <p:spPr>
          <a:xfrm>
            <a:off x="609600" y="381000"/>
            <a:ext cx="7924800" cy="609600"/>
          </a:xfrm>
          <a:solidFill>
            <a:schemeClr val="folHlink"/>
          </a:solidFill>
        </p:spPr>
        <p:txBody>
          <a:bodyPr/>
          <a:lstStyle/>
          <a:p>
            <a:pPr algn="ctr" eaLnBrk="1" hangingPunct="1">
              <a:spcBef>
                <a:spcPct val="50000"/>
              </a:spcBef>
            </a:pPr>
            <a:r>
              <a:rPr lang="en-GB" sz="4000" dirty="0"/>
              <a:t>The </a:t>
            </a:r>
            <a:r>
              <a:rPr lang="en-GB" sz="4000" b="1" dirty="0"/>
              <a:t>Core Concepts</a:t>
            </a:r>
            <a:r>
              <a:rPr lang="en-GB" sz="4000" dirty="0"/>
              <a:t> of </a:t>
            </a:r>
            <a:r>
              <a:rPr lang="en-GB" sz="4000" b="1" dirty="0"/>
              <a:t>Ant</a:t>
            </a:r>
          </a:p>
        </p:txBody>
      </p:sp>
      <p:sp>
        <p:nvSpPr>
          <p:cNvPr id="10244" name="Text Box 3"/>
          <p:cNvSpPr txBox="1">
            <a:spLocks noChangeArrowheads="1"/>
          </p:cNvSpPr>
          <p:nvPr/>
        </p:nvSpPr>
        <p:spPr bwMode="auto">
          <a:xfrm>
            <a:off x="762000" y="1660525"/>
            <a:ext cx="7953404" cy="37856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GB" sz="3200" dirty="0"/>
              <a:t>To understand </a:t>
            </a:r>
            <a:r>
              <a:rPr lang="en-GB" sz="3200" b="1" dirty="0"/>
              <a:t>Ant</a:t>
            </a:r>
            <a:r>
              <a:rPr lang="en-GB" sz="3200" dirty="0"/>
              <a:t>, you need to understand the </a:t>
            </a:r>
            <a:r>
              <a:rPr lang="en-GB" sz="3200" i="1" dirty="0"/>
              <a:t>core concepts of </a:t>
            </a:r>
            <a:r>
              <a:rPr lang="en-GB" sz="3200" b="1" i="1" dirty="0"/>
              <a:t>Ant</a:t>
            </a:r>
            <a:r>
              <a:rPr lang="en-GB" sz="3200" i="1" dirty="0"/>
              <a:t> build files</a:t>
            </a:r>
            <a:r>
              <a:rPr lang="en-GB" sz="3200" dirty="0"/>
              <a:t>:	</a:t>
            </a:r>
          </a:p>
          <a:p>
            <a:pPr lvl="1" algn="l">
              <a:spcBef>
                <a:spcPct val="50000"/>
              </a:spcBef>
              <a:buFontTx/>
              <a:buChar char="•"/>
            </a:pPr>
            <a:r>
              <a:rPr lang="en-GB" sz="3200" b="1" dirty="0"/>
              <a:t> XML</a:t>
            </a:r>
            <a:r>
              <a:rPr lang="en-GB" sz="3200" dirty="0"/>
              <a:t> format</a:t>
            </a:r>
          </a:p>
          <a:p>
            <a:pPr lvl="1" algn="l">
              <a:spcBef>
                <a:spcPct val="50000"/>
              </a:spcBef>
              <a:buFontTx/>
              <a:buChar char="•"/>
            </a:pPr>
            <a:r>
              <a:rPr lang="en-GB" sz="3200" dirty="0"/>
              <a:t> declarative syntax</a:t>
            </a:r>
          </a:p>
          <a:p>
            <a:pPr lvl="1" algn="l">
              <a:spcBef>
                <a:spcPct val="50000"/>
              </a:spcBef>
            </a:pPr>
            <a:endParaRPr lang="en-GB" sz="3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D24B27C-33F8-4953-A70A-5BC4E6815293}" type="slidenum">
              <a:rPr lang="en-GB" smtClean="0"/>
              <a:pPr/>
              <a:t>9</a:t>
            </a:fld>
            <a:endParaRPr lang="en-GB"/>
          </a:p>
        </p:txBody>
      </p:sp>
      <p:sp>
        <p:nvSpPr>
          <p:cNvPr id="11267" name="Rectangle 2"/>
          <p:cNvSpPr>
            <a:spLocks noGrp="1" noChangeArrowheads="1"/>
          </p:cNvSpPr>
          <p:nvPr>
            <p:ph type="title"/>
          </p:nvPr>
        </p:nvSpPr>
        <p:spPr>
          <a:xfrm>
            <a:off x="611188" y="260350"/>
            <a:ext cx="7772400" cy="827088"/>
          </a:xfrm>
          <a:solidFill>
            <a:schemeClr val="folHlink"/>
          </a:solidFill>
        </p:spPr>
        <p:txBody>
          <a:bodyPr/>
          <a:lstStyle/>
          <a:p>
            <a:pPr algn="ctr" eaLnBrk="1" hangingPunct="1"/>
            <a:r>
              <a:rPr lang="en-GB" dirty="0"/>
              <a:t>The </a:t>
            </a:r>
            <a:r>
              <a:rPr lang="en-GB" b="1" dirty="0"/>
              <a:t>Core Concepts</a:t>
            </a:r>
            <a:r>
              <a:rPr lang="en-GB" dirty="0"/>
              <a:t> of </a:t>
            </a:r>
            <a:r>
              <a:rPr lang="en-GB" b="1" dirty="0"/>
              <a:t>Ant</a:t>
            </a:r>
          </a:p>
        </p:txBody>
      </p:sp>
      <p:sp>
        <p:nvSpPr>
          <p:cNvPr id="11268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spcAft>
                <a:spcPts val="1200"/>
              </a:spcAft>
              <a:buClrTx/>
              <a:buSzTx/>
              <a:buFontTx/>
              <a:buChar char="•"/>
            </a:pPr>
            <a:r>
              <a:rPr lang="en-GB" dirty="0"/>
              <a:t>A build file contains one </a:t>
            </a:r>
            <a:r>
              <a:rPr lang="en-GB" b="1" i="1" dirty="0"/>
              <a:t>project</a:t>
            </a:r>
            <a:r>
              <a:rPr lang="en-GB" dirty="0"/>
              <a:t>         (to build, test, deploy, etc.)</a:t>
            </a:r>
          </a:p>
          <a:p>
            <a:pPr eaLnBrk="1" hangingPunct="1">
              <a:spcAft>
                <a:spcPts val="1200"/>
              </a:spcAft>
              <a:buClrTx/>
              <a:buSzTx/>
              <a:buFontTx/>
              <a:buChar char="•"/>
            </a:pPr>
            <a:r>
              <a:rPr lang="en-GB" b="1" i="1" dirty="0"/>
              <a:t>Large projects </a:t>
            </a:r>
            <a:r>
              <a:rPr lang="en-GB" dirty="0"/>
              <a:t>may be composed of </a:t>
            </a:r>
          </a:p>
          <a:p>
            <a:pPr lvl="1" eaLnBrk="1" hangingPunct="1">
              <a:spcAft>
                <a:spcPts val="1200"/>
              </a:spcAft>
              <a:buClrTx/>
              <a:buSzTx/>
              <a:buFontTx/>
              <a:buChar char="-"/>
            </a:pPr>
            <a:r>
              <a:rPr lang="en-GB" dirty="0"/>
              <a:t>smaller </a:t>
            </a:r>
            <a:r>
              <a:rPr lang="en-GB" b="1" i="1" dirty="0"/>
              <a:t>subprojects</a:t>
            </a:r>
            <a:r>
              <a:rPr lang="en-GB" dirty="0"/>
              <a:t>, each with its own build file</a:t>
            </a:r>
          </a:p>
          <a:p>
            <a:pPr lvl="1" eaLnBrk="1" hangingPunct="1">
              <a:spcAft>
                <a:spcPts val="1200"/>
              </a:spcAft>
              <a:buClrTx/>
              <a:buSzTx/>
              <a:buFontTx/>
              <a:buChar char="-"/>
            </a:pPr>
            <a:r>
              <a:rPr lang="en-GB" dirty="0"/>
              <a:t>a higher-level or </a:t>
            </a:r>
            <a:r>
              <a:rPr lang="en-GB" b="1" i="1" dirty="0"/>
              <a:t>master build file</a:t>
            </a:r>
            <a:r>
              <a:rPr lang="en-GB" dirty="0"/>
              <a:t> can </a:t>
            </a:r>
            <a:r>
              <a:rPr lang="en-GB" b="1" i="1" dirty="0"/>
              <a:t>coordinate</a:t>
            </a:r>
            <a:r>
              <a:rPr lang="en-GB" dirty="0"/>
              <a:t>  the builds of </a:t>
            </a:r>
            <a:r>
              <a:rPr lang="en-GB" b="1" i="1" dirty="0"/>
              <a:t>subprojects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PresentationNew">
  <a:themeElements>
    <a:clrScheme name="PresentationNew 2">
      <a:dk1>
        <a:srgbClr val="40458C"/>
      </a:dk1>
      <a:lt1>
        <a:srgbClr val="FFFFFF"/>
      </a:lt1>
      <a:dk2>
        <a:srgbClr val="660066"/>
      </a:dk2>
      <a:lt2>
        <a:srgbClr val="B7C1EB"/>
      </a:lt2>
      <a:accent1>
        <a:srgbClr val="ECD882"/>
      </a:accent1>
      <a:accent2>
        <a:srgbClr val="B2B2B2"/>
      </a:accent2>
      <a:accent3>
        <a:srgbClr val="FFFFFF"/>
      </a:accent3>
      <a:accent4>
        <a:srgbClr val="353A77"/>
      </a:accent4>
      <a:accent5>
        <a:srgbClr val="F4E9C1"/>
      </a:accent5>
      <a:accent6>
        <a:srgbClr val="A1A1A1"/>
      </a:accent6>
      <a:hlink>
        <a:srgbClr val="6F89F7"/>
      </a:hlink>
      <a:folHlink>
        <a:srgbClr val="CFDBFD"/>
      </a:folHlink>
    </a:clrScheme>
    <a:fontScheme name="PresentationNew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</a:objectDefaults>
  <a:extraClrSchemeLst>
    <a:extraClrScheme>
      <a:clrScheme name="PresentationNew 1">
        <a:dk1>
          <a:srgbClr val="000000"/>
        </a:dk1>
        <a:lt1>
          <a:srgbClr val="FFFFFF"/>
        </a:lt1>
        <a:dk2>
          <a:srgbClr val="40458C"/>
        </a:dk2>
        <a:lt2>
          <a:srgbClr val="FFFFCC"/>
        </a:lt2>
        <a:accent1>
          <a:srgbClr val="8D8DB3"/>
        </a:accent1>
        <a:accent2>
          <a:srgbClr val="B2B2B2"/>
        </a:accent2>
        <a:accent3>
          <a:srgbClr val="AFB0C5"/>
        </a:accent3>
        <a:accent4>
          <a:srgbClr val="DADADA"/>
        </a:accent4>
        <a:accent5>
          <a:srgbClr val="C5C5D6"/>
        </a:accent5>
        <a:accent6>
          <a:srgbClr val="A1A1A1"/>
        </a:accent6>
        <a:hlink>
          <a:srgbClr val="6F89F7"/>
        </a:hlink>
        <a:folHlink>
          <a:srgbClr val="4F56A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New 2">
        <a:dk1>
          <a:srgbClr val="40458C"/>
        </a:dk1>
        <a:lt1>
          <a:srgbClr val="FFFFFF"/>
        </a:lt1>
        <a:dk2>
          <a:srgbClr val="660066"/>
        </a:dk2>
        <a:lt2>
          <a:srgbClr val="B7C1EB"/>
        </a:lt2>
        <a:accent1>
          <a:srgbClr val="ECD882"/>
        </a:accent1>
        <a:accent2>
          <a:srgbClr val="B2B2B2"/>
        </a:accent2>
        <a:accent3>
          <a:srgbClr val="FFFFFF"/>
        </a:accent3>
        <a:accent4>
          <a:srgbClr val="353A77"/>
        </a:accent4>
        <a:accent5>
          <a:srgbClr val="F4E9C1"/>
        </a:accent5>
        <a:accent6>
          <a:srgbClr val="A1A1A1"/>
        </a:accent6>
        <a:hlink>
          <a:srgbClr val="6F89F7"/>
        </a:hlink>
        <a:folHlink>
          <a:srgbClr val="CFDBF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New 3">
        <a:dk1>
          <a:srgbClr val="000000"/>
        </a:dk1>
        <a:lt1>
          <a:srgbClr val="FFFFFF"/>
        </a:lt1>
        <a:dk2>
          <a:srgbClr val="4D4D4D"/>
        </a:dk2>
        <a:lt2>
          <a:srgbClr val="B2B2B2"/>
        </a:lt2>
        <a:accent1>
          <a:srgbClr val="969696"/>
        </a:accent1>
        <a:accent2>
          <a:srgbClr val="EAEAEA"/>
        </a:accent2>
        <a:accent3>
          <a:srgbClr val="FFFFFF"/>
        </a:accent3>
        <a:accent4>
          <a:srgbClr val="000000"/>
        </a:accent4>
        <a:accent5>
          <a:srgbClr val="C9C9C9"/>
        </a:accent5>
        <a:accent6>
          <a:srgbClr val="D4D4D4"/>
        </a:accent6>
        <a:hlink>
          <a:srgbClr val="777777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New 4">
        <a:dk1>
          <a:srgbClr val="333300"/>
        </a:dk1>
        <a:lt1>
          <a:srgbClr val="FFFFFF"/>
        </a:lt1>
        <a:dk2>
          <a:srgbClr val="663300"/>
        </a:dk2>
        <a:lt2>
          <a:srgbClr val="B2B2B2"/>
        </a:lt2>
        <a:accent1>
          <a:srgbClr val="DDC6A7"/>
        </a:accent1>
        <a:accent2>
          <a:srgbClr val="D9C167"/>
        </a:accent2>
        <a:accent3>
          <a:srgbClr val="FFFFFF"/>
        </a:accent3>
        <a:accent4>
          <a:srgbClr val="2A2A00"/>
        </a:accent4>
        <a:accent5>
          <a:srgbClr val="EBDFD0"/>
        </a:accent5>
        <a:accent6>
          <a:srgbClr val="C4AF5D"/>
        </a:accent6>
        <a:hlink>
          <a:srgbClr val="8A7A66"/>
        </a:hlink>
        <a:folHlink>
          <a:srgbClr val="C0AE9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New 5">
        <a:dk1>
          <a:srgbClr val="000000"/>
        </a:dk1>
        <a:lt1>
          <a:srgbClr val="FFFFFF"/>
        </a:lt1>
        <a:dk2>
          <a:srgbClr val="003366"/>
        </a:dk2>
        <a:lt2>
          <a:srgbClr val="CCFFCC"/>
        </a:lt2>
        <a:accent1>
          <a:srgbClr val="006699"/>
        </a:accent1>
        <a:accent2>
          <a:srgbClr val="009999"/>
        </a:accent2>
        <a:accent3>
          <a:srgbClr val="AAADB8"/>
        </a:accent3>
        <a:accent4>
          <a:srgbClr val="DADADA"/>
        </a:accent4>
        <a:accent5>
          <a:srgbClr val="AAB8CA"/>
        </a:accent5>
        <a:accent6>
          <a:srgbClr val="008A8A"/>
        </a:accent6>
        <a:hlink>
          <a:srgbClr val="0099CC"/>
        </a:hlink>
        <a:folHlink>
          <a:srgbClr val="00458A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New 6">
        <a:dk1>
          <a:srgbClr val="000000"/>
        </a:dk1>
        <a:lt1>
          <a:srgbClr val="FFFFFF"/>
        </a:lt1>
        <a:dk2>
          <a:srgbClr val="004A48"/>
        </a:dk2>
        <a:lt2>
          <a:srgbClr val="33CCCC"/>
        </a:lt2>
        <a:accent1>
          <a:srgbClr val="006699"/>
        </a:accent1>
        <a:accent2>
          <a:srgbClr val="009999"/>
        </a:accent2>
        <a:accent3>
          <a:srgbClr val="AAB1B1"/>
        </a:accent3>
        <a:accent4>
          <a:srgbClr val="DADADA"/>
        </a:accent4>
        <a:accent5>
          <a:srgbClr val="AAB8CA"/>
        </a:accent5>
        <a:accent6>
          <a:srgbClr val="008A8A"/>
        </a:accent6>
        <a:hlink>
          <a:srgbClr val="00CC99"/>
        </a:hlink>
        <a:folHlink>
          <a:srgbClr val="0066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New 7">
        <a:dk1>
          <a:srgbClr val="000000"/>
        </a:dk1>
        <a:lt1>
          <a:srgbClr val="FFFFFF"/>
        </a:lt1>
        <a:dk2>
          <a:srgbClr val="333300"/>
        </a:dk2>
        <a:lt2>
          <a:srgbClr val="FFFFCC"/>
        </a:lt2>
        <a:accent1>
          <a:srgbClr val="CC9900"/>
        </a:accent1>
        <a:accent2>
          <a:srgbClr val="CC6600"/>
        </a:accent2>
        <a:accent3>
          <a:srgbClr val="ADADAA"/>
        </a:accent3>
        <a:accent4>
          <a:srgbClr val="DADADA"/>
        </a:accent4>
        <a:accent5>
          <a:srgbClr val="E2CAAA"/>
        </a:accent5>
        <a:accent6>
          <a:srgbClr val="B95C00"/>
        </a:accent6>
        <a:hlink>
          <a:srgbClr val="808000"/>
        </a:hlink>
        <a:folHlink>
          <a:srgbClr val="525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New 8">
        <a:dk1>
          <a:srgbClr val="003D62"/>
        </a:dk1>
        <a:lt1>
          <a:srgbClr val="FFFFFF"/>
        </a:lt1>
        <a:dk2>
          <a:srgbClr val="006699"/>
        </a:dk2>
        <a:lt2>
          <a:srgbClr val="C8D1DA"/>
        </a:lt2>
        <a:accent1>
          <a:srgbClr val="9AC0EA"/>
        </a:accent1>
        <a:accent2>
          <a:srgbClr val="80C3C8"/>
        </a:accent2>
        <a:accent3>
          <a:srgbClr val="FFFFFF"/>
        </a:accent3>
        <a:accent4>
          <a:srgbClr val="003353"/>
        </a:accent4>
        <a:accent5>
          <a:srgbClr val="CADCF3"/>
        </a:accent5>
        <a:accent6>
          <a:srgbClr val="73B0B5"/>
        </a:accent6>
        <a:hlink>
          <a:srgbClr val="81ABCB"/>
        </a:hlink>
        <a:folHlink>
          <a:srgbClr val="B6CBD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C:\WINDOWS\Application Data\Microsoft\Templates\PresentationNew.pot</Template>
  <TotalTime>41040</TotalTime>
  <Words>1223</Words>
  <Application>Microsoft Office PowerPoint</Application>
  <PresentationFormat>On-screen Show (4:3)</PresentationFormat>
  <Paragraphs>236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6" baseType="lpstr">
      <vt:lpstr>Arial</vt:lpstr>
      <vt:lpstr>Courier New</vt:lpstr>
      <vt:lpstr>Tahoma</vt:lpstr>
      <vt:lpstr>Times New Roman</vt:lpstr>
      <vt:lpstr>Wingdings</vt:lpstr>
      <vt:lpstr>PresentationNew</vt:lpstr>
      <vt:lpstr>Software Development</vt:lpstr>
      <vt:lpstr>Introducing Ant</vt:lpstr>
      <vt:lpstr>What is a build process and  why do we need one? </vt:lpstr>
      <vt:lpstr>What is a build process and  why do we need one? </vt:lpstr>
      <vt:lpstr>Why Ant is a good build tool?</vt:lpstr>
      <vt:lpstr>Why Ant is a good build tool?</vt:lpstr>
      <vt:lpstr>Why Ant is a good build tool?</vt:lpstr>
      <vt:lpstr>The Core Concepts of Ant</vt:lpstr>
      <vt:lpstr>The Core Concepts of Ant</vt:lpstr>
      <vt:lpstr>The Core Concepts of Ant</vt:lpstr>
      <vt:lpstr>The Core Concepts of Ant</vt:lpstr>
      <vt:lpstr>An example project</vt:lpstr>
      <vt:lpstr>OurProject : Project</vt:lpstr>
      <vt:lpstr>PowerPoint Presentation</vt:lpstr>
      <vt:lpstr>PowerPoint Presentation</vt:lpstr>
      <vt:lpstr>PowerPoint Presentation</vt:lpstr>
      <vt:lpstr>An example project (cont.)</vt:lpstr>
      <vt:lpstr>An example project (cont.)</vt:lpstr>
      <vt:lpstr>The Beauty of Ant:</vt:lpstr>
      <vt:lpstr>The Beauty of Ant:</vt:lpstr>
    </vt:vector>
  </TitlesOfParts>
  <Company>University of Liverpool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Vladimir Sazonov</dc:creator>
  <cp:lastModifiedBy>Coope, Sebastian</cp:lastModifiedBy>
  <cp:revision>120</cp:revision>
  <dcterms:created xsi:type="dcterms:W3CDTF">2004-12-19T12:08:26Z</dcterms:created>
  <dcterms:modified xsi:type="dcterms:W3CDTF">2018-01-28T12:33:49Z</dcterms:modified>
</cp:coreProperties>
</file>