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27"/>
  </p:notesMasterIdLst>
  <p:handoutMasterIdLst>
    <p:handoutMasterId r:id="rId28"/>
  </p:handoutMasterIdLst>
  <p:sldIdLst>
    <p:sldId id="256" r:id="rId2"/>
    <p:sldId id="278" r:id="rId3"/>
    <p:sldId id="281" r:id="rId4"/>
    <p:sldId id="283" r:id="rId5"/>
    <p:sldId id="284" r:id="rId6"/>
    <p:sldId id="335" r:id="rId7"/>
    <p:sldId id="285" r:id="rId8"/>
    <p:sldId id="286" r:id="rId9"/>
    <p:sldId id="299" r:id="rId10"/>
    <p:sldId id="300" r:id="rId11"/>
    <p:sldId id="289" r:id="rId12"/>
    <p:sldId id="279" r:id="rId13"/>
    <p:sldId id="290" r:id="rId14"/>
    <p:sldId id="316" r:id="rId15"/>
    <p:sldId id="292" r:id="rId16"/>
    <p:sldId id="293" r:id="rId17"/>
    <p:sldId id="294" r:id="rId18"/>
    <p:sldId id="304" r:id="rId19"/>
    <p:sldId id="302" r:id="rId20"/>
    <p:sldId id="303" r:id="rId21"/>
    <p:sldId id="305" r:id="rId22"/>
    <p:sldId id="306" r:id="rId23"/>
    <p:sldId id="307" r:id="rId24"/>
    <p:sldId id="308" r:id="rId25"/>
    <p:sldId id="309" r:id="rId26"/>
  </p:sldIdLst>
  <p:sldSz cx="9144000" cy="6858000" type="screen4x3"/>
  <p:notesSz cx="6858000" cy="9296400"/>
  <p:defaultTextStyle>
    <a:defPPr>
      <a:defRPr lang="en-GB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FF00"/>
    <a:srgbClr val="000000"/>
    <a:srgbClr val="EE00EE"/>
    <a:srgbClr val="CC6600"/>
    <a:srgbClr val="FF9900"/>
    <a:srgbClr val="333333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88481" autoAdjust="0"/>
  </p:normalViewPr>
  <p:slideViewPr>
    <p:cSldViewPr>
      <p:cViewPr>
        <p:scale>
          <a:sx n="103" d="100"/>
          <a:sy n="103" d="100"/>
        </p:scale>
        <p:origin x="-204" y="-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77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83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57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57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D2A3A17D-AEC6-4914-9A95-F77E33CE3C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552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50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49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416425"/>
            <a:ext cx="502920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831263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FAF39B21-C448-4EC9-9502-62D7C8CB338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94798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8DFB05A-AFF8-48A4-9C2B-5A9FFD0B9A57}" type="slidenum">
              <a:rPr lang="en-GB" smtClean="0"/>
              <a:pPr/>
              <a:t>1</a:t>
            </a:fld>
            <a:endParaRPr lang="en-GB" smtClean="0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94A7D24-0344-443F-9759-E784E96DD322}" type="slidenum">
              <a:rPr lang="en-GB" smtClean="0"/>
              <a:pPr/>
              <a:t>10</a:t>
            </a:fld>
            <a:endParaRPr lang="en-GB" smtClean="0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sz="600" b="1" smtClean="0">
                <a:solidFill>
                  <a:srgbClr val="000000"/>
                </a:solidFill>
                <a:latin typeface="Courier New" pitchFamily="49" charset="0"/>
              </a:rPr>
              <a:t>srcdir=“src”</a:t>
            </a:r>
            <a:r>
              <a:rPr lang="en-GB" sz="600" b="1" smtClean="0">
                <a:solidFill>
                  <a:srgbClr val="FF0000"/>
                </a:solidFill>
                <a:latin typeface="Courier New" pitchFamily="49" charset="0"/>
              </a:rPr>
              <a:t>???</a:t>
            </a:r>
            <a:endParaRPr lang="en-GB" sz="900" b="1" smtClean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/>
            <a:r>
              <a:rPr lang="en-GB" sz="900" b="1" smtClean="0">
                <a:solidFill>
                  <a:srgbClr val="000000"/>
                </a:solidFill>
                <a:latin typeface="Courier New" pitchFamily="49" charset="0"/>
              </a:rPr>
              <a:t>-deprecation</a:t>
            </a:r>
            <a:r>
              <a:rPr lang="en-GB" sz="900" smtClean="0"/>
              <a:t> (output source locations where deprecated APIs are used)</a:t>
            </a:r>
          </a:p>
          <a:p>
            <a:pPr eaLnBrk="1" hangingPunct="1"/>
            <a:r>
              <a:rPr lang="en-GB" sz="900" b="1" smtClean="0">
                <a:solidFill>
                  <a:srgbClr val="000000"/>
                </a:solidFill>
                <a:latin typeface="Courier New" pitchFamily="49" charset="0"/>
              </a:rPr>
              <a:t>deprecation=“on”</a:t>
            </a:r>
          </a:p>
          <a:p>
            <a:pPr eaLnBrk="1" hangingPunct="1"/>
            <a:r>
              <a:rPr lang="en-GB" sz="900" b="1" smtClean="0">
                <a:solidFill>
                  <a:srgbClr val="000000"/>
                </a:solidFill>
                <a:latin typeface="Courier New" pitchFamily="49" charset="0"/>
              </a:rPr>
              <a:t>-bootclasspath &lt;path&gt;</a:t>
            </a:r>
            <a:r>
              <a:rPr lang="en-GB" sz="900" smtClean="0"/>
              <a:t> (override location of bootstrap class files)</a:t>
            </a:r>
          </a:p>
          <a:p>
            <a:pPr eaLnBrk="1" hangingPunct="1"/>
            <a:r>
              <a:rPr lang="en-GB" sz="900" b="1" smtClean="0">
                <a:solidFill>
                  <a:srgbClr val="000000"/>
                </a:solidFill>
                <a:latin typeface="Courier New" pitchFamily="49" charset="0"/>
              </a:rPr>
              <a:t>&lt;bootclasspath.../&gt;</a:t>
            </a:r>
          </a:p>
          <a:p>
            <a:pPr eaLnBrk="1" hangingPunct="1"/>
            <a:r>
              <a:rPr lang="en-GB" sz="900" b="1" smtClean="0">
                <a:solidFill>
                  <a:srgbClr val="000000"/>
                </a:solidFill>
                <a:latin typeface="Courier New" pitchFamily="49" charset="0"/>
              </a:rPr>
              <a:t>-extdirs &lt;dirs&gt;</a:t>
            </a:r>
            <a:r>
              <a:rPr lang="en-GB" sz="900" smtClean="0"/>
              <a:t> (override location of installed extensions)</a:t>
            </a:r>
          </a:p>
          <a:p>
            <a:pPr eaLnBrk="1" hangingPunct="1"/>
            <a:endParaRPr lang="en-GB" smtClean="0"/>
          </a:p>
          <a:p>
            <a:pPr eaLnBrk="1" hangingPunct="1"/>
            <a:r>
              <a:rPr lang="en-GB" sz="900" smtClean="0"/>
              <a:t>&lt;extdirs …/&gt;</a:t>
            </a:r>
          </a:p>
          <a:p>
            <a:pPr eaLnBrk="1" hangingPunct="1"/>
            <a:r>
              <a:rPr lang="en-GB" sz="900" b="1" smtClean="0">
                <a:solidFill>
                  <a:srgbClr val="000000"/>
                </a:solidFill>
                <a:latin typeface="Courier New" pitchFamily="49" charset="0"/>
              </a:rPr>
              <a:t>-encoding &lt;encoding&gt;</a:t>
            </a:r>
            <a:r>
              <a:rPr lang="en-GB" sz="900" smtClean="0"/>
              <a:t> (specify character encoding used by source files)</a:t>
            </a:r>
          </a:p>
          <a:p>
            <a:pPr eaLnBrk="1" hangingPunct="1"/>
            <a:r>
              <a:rPr lang="en-GB" sz="900" b="1" smtClean="0">
                <a:solidFill>
                  <a:srgbClr val="000000"/>
                </a:solidFill>
                <a:latin typeface="Courier New" pitchFamily="49" charset="0"/>
              </a:rPr>
              <a:t>encoding=“…”</a:t>
            </a:r>
          </a:p>
          <a:p>
            <a:pPr eaLnBrk="1" hangingPunct="1"/>
            <a:r>
              <a:rPr lang="en-GB" sz="900" smtClean="0"/>
              <a:t>-target 1.1&lt;release&gt; (generate class files for specific VM version)</a:t>
            </a:r>
          </a:p>
          <a:p>
            <a:pPr eaLnBrk="1" hangingPunct="1"/>
            <a:r>
              <a:rPr lang="en-GB" sz="900" smtClean="0"/>
              <a:t>target=“1.1”</a:t>
            </a:r>
          </a:p>
          <a:p>
            <a:pPr eaLnBrk="1" hangingPunct="1"/>
            <a:r>
              <a:rPr lang="en-GB" sz="900" smtClean="0"/>
              <a:t>-source 1.4&lt;release&gt; (enable JDK 1.4 assertions</a:t>
            </a:r>
          </a:p>
          <a:p>
            <a:pPr eaLnBrk="1" hangingPunct="1"/>
            <a:r>
              <a:rPr lang="en-GB" sz="900" smtClean="0"/>
              <a:t>source=“1.4”</a:t>
            </a:r>
          </a:p>
          <a:p>
            <a:pPr eaLnBrk="1" hangingPunct="1"/>
            <a:endParaRPr lang="en-GB" sz="90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5D34B4F-111D-484C-AC51-67BDEABBC97E}" type="slidenum">
              <a:rPr lang="en-GB" smtClean="0"/>
              <a:pPr/>
              <a:t>11</a:t>
            </a:fld>
            <a:endParaRPr lang="en-GB" smtClean="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dirty="0" smtClean="0"/>
              <a:t> </a:t>
            </a:r>
          </a:p>
          <a:p>
            <a:pPr eaLnBrk="1" hangingPunct="1"/>
            <a:endParaRPr lang="en-GB" b="1" dirty="0" smtClean="0">
              <a:solidFill>
                <a:srgbClr val="000000"/>
              </a:solidFill>
            </a:endParaRPr>
          </a:p>
          <a:p>
            <a:pPr eaLnBrk="1" hangingPunct="1"/>
            <a:endParaRPr lang="en-GB" b="1" dirty="0" smtClean="0">
              <a:solidFill>
                <a:srgbClr val="000000"/>
              </a:solidFill>
            </a:endParaRPr>
          </a:p>
          <a:p>
            <a:pPr eaLnBrk="1" hangingPunct="1"/>
            <a:endParaRPr lang="en-GB" b="1" dirty="0" smtClean="0">
              <a:solidFill>
                <a:srgbClr val="000000"/>
              </a:solidFill>
            </a:endParaRPr>
          </a:p>
          <a:p>
            <a:pPr eaLnBrk="1" hangingPunct="1"/>
            <a:endParaRPr lang="en-GB" b="1" dirty="0" smtClean="0">
              <a:solidFill>
                <a:srgbClr val="000000"/>
              </a:solidFill>
            </a:endParaRPr>
          </a:p>
          <a:p>
            <a:pPr eaLnBrk="1" hangingPunct="1"/>
            <a:r>
              <a:rPr lang="en-GB" b="1" dirty="0" err="1" smtClean="0">
                <a:solidFill>
                  <a:srgbClr val="000000"/>
                </a:solidFill>
              </a:rPr>
              <a:t>includeAntRuntime</a:t>
            </a:r>
            <a:r>
              <a:rPr lang="en-GB" b="1" dirty="0" smtClean="0">
                <a:solidFill>
                  <a:srgbClr val="000000"/>
                </a:solidFill>
              </a:rPr>
              <a:t>="yes"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BA85380-C1B6-4E50-86BB-43A0AA2B8F1B}" type="slidenum">
              <a:rPr lang="en-GB" smtClean="0"/>
              <a:pPr/>
              <a:t>12</a:t>
            </a:fld>
            <a:endParaRPr lang="en-GB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5BB003C-6EA8-4DF3-97C9-78DDA62062F1}" type="slidenum">
              <a:rPr lang="en-GB" smtClean="0"/>
              <a:pPr/>
              <a:t>13</a:t>
            </a:fld>
            <a:endParaRPr lang="en-GB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93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3D3AFA9-8FB4-436C-A9D1-C488BD40B0DF}" type="slidenum">
              <a:rPr lang="en-GB" smtClean="0"/>
              <a:pPr/>
              <a:t>14</a:t>
            </a:fld>
            <a:endParaRPr lang="en-GB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E56D934-A5FE-4325-959D-9B81D9C7DA6D}" type="slidenum">
              <a:rPr lang="en-GB" smtClean="0"/>
              <a:pPr/>
              <a:t>15</a:t>
            </a:fld>
            <a:endParaRPr lang="en-GB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44480BB-B411-43D0-A87E-19FC4F659D49}" type="slidenum">
              <a:rPr lang="en-GB" smtClean="0"/>
              <a:pPr/>
              <a:t>16</a:t>
            </a:fld>
            <a:endParaRPr lang="en-GB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E7BC3F3-234A-4CFD-9CF5-66D0C04AB9A3}" type="slidenum">
              <a:rPr lang="en-GB" smtClean="0"/>
              <a:pPr/>
              <a:t>17</a:t>
            </a:fld>
            <a:endParaRPr lang="en-GB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F6B2240-3EE3-4C41-9EA2-20C8E1C3B888}" type="slidenum">
              <a:rPr lang="en-GB" smtClean="0"/>
              <a:pPr/>
              <a:t>18</a:t>
            </a:fld>
            <a:endParaRPr lang="en-GB" smtClean="0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smtClean="0"/>
              <a:t>p.52 N1</a:t>
            </a: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645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A6E5A3B-A1E0-435A-B1A5-99E0AD940D3F}" type="slidenum">
              <a:rPr lang="en-GB" smtClean="0"/>
              <a:pPr/>
              <a:t>19</a:t>
            </a:fld>
            <a:endParaRPr lang="en-GB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2162E5B-1E78-4192-818B-88CDF52BEA8A}" type="slidenum">
              <a:rPr lang="en-GB" smtClean="0"/>
              <a:pPr/>
              <a:t>2</a:t>
            </a:fld>
            <a:endParaRPr lang="en-GB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55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C:\Antbook\ch02\secondbuild&gt; ant -f copy.xml </a:t>
            </a:r>
            <a:r>
              <a:rPr lang="en-GB" sz="1200" b="1" dirty="0" smtClean="0">
                <a:solidFill>
                  <a:srgbClr val="000000"/>
                </a:solidFill>
                <a:latin typeface="Courier New" pitchFamily="49" charset="0"/>
              </a:rPr>
              <a:t>compile </a:t>
            </a:r>
            <a:endParaRPr lang="en-GB" b="1" dirty="0" smtClean="0">
              <a:solidFill>
                <a:srgbClr val="000000"/>
              </a:solidFill>
              <a:latin typeface="Courier New" pitchFamily="49" charset="0"/>
            </a:endParaRPr>
          </a:p>
          <a:p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C:\Antbook\ch02\secondbuild&gt; ant -f copy.xml copy</a:t>
            </a:r>
          </a:p>
          <a:p>
            <a:endParaRPr lang="en-GB" b="1" dirty="0" smtClean="0">
              <a:solidFill>
                <a:srgbClr val="000000"/>
              </a:solidFill>
              <a:latin typeface="Courier New" pitchFamily="49" charset="0"/>
            </a:endParaRPr>
          </a:p>
          <a:p>
            <a:r>
              <a:rPr lang="en-GB" sz="1200" dirty="0" smtClean="0"/>
              <a:t>(with</a:t>
            </a:r>
            <a:r>
              <a:rPr lang="en-GB" sz="1200" b="1" dirty="0" smtClean="0">
                <a:solidFill>
                  <a:srgbClr val="000000"/>
                </a:solidFill>
                <a:latin typeface="Courier New" pitchFamily="49" charset="0"/>
              </a:rPr>
              <a:t> archive </a:t>
            </a:r>
            <a:r>
              <a:rPr lang="en-GB" sz="1200" dirty="0" smtClean="0"/>
              <a:t>a default target)</a:t>
            </a:r>
            <a:endParaRPr lang="en-US" dirty="0" smtClean="0"/>
          </a:p>
        </p:txBody>
      </p:sp>
      <p:sp>
        <p:nvSpPr>
          <p:cNvPr id="655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1FD2CA-6DF2-4D72-9FDB-8E7FFB7DCE1C}" type="slidenum">
              <a:rPr lang="en-GB" smtClean="0"/>
              <a:pPr/>
              <a:t>20</a:t>
            </a:fld>
            <a:endParaRPr lang="en-GB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52C0E94-C676-4BA3-A0C8-6418847C6D39}" type="slidenum">
              <a:rPr lang="en-GB" smtClean="0"/>
              <a:pPr/>
              <a:t>21</a:t>
            </a:fld>
            <a:endParaRPr lang="en-GB" smtClean="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sz="800" smtClean="0"/>
              <a:t>3.4.1 Fileset examples</a:t>
            </a: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91A4A3-1E05-4A05-99ED-E6124B6ACBD0}" type="slidenum">
              <a:rPr lang="en-GB" smtClean="0"/>
              <a:pPr/>
              <a:t>22</a:t>
            </a:fld>
            <a:endParaRPr lang="en-GB" smtClean="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sz="800" smtClean="0"/>
              <a:t>3.4.1 Fileset examples</a:t>
            </a: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7D3DF30-EF1E-4AC5-A52C-C93A13FC913C}" type="slidenum">
              <a:rPr lang="en-GB" smtClean="0"/>
              <a:pPr/>
              <a:t>23</a:t>
            </a:fld>
            <a:endParaRPr lang="en-GB" smtClean="0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smtClean="0"/>
              <a:t>p.55 (*)</a:t>
            </a: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AE62F1A-D4C2-4053-97FF-6697DD537B93}" type="slidenum">
              <a:rPr lang="en-GB" smtClean="0"/>
              <a:pPr/>
              <a:t>24</a:t>
            </a:fld>
            <a:endParaRPr lang="en-GB" smtClean="0"/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06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706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8E92E57-BF3F-41B0-8176-0EB9AA0A9C03}" type="slidenum">
              <a:rPr lang="en-GB" smtClean="0"/>
              <a:pPr/>
              <a:t>25</a:t>
            </a:fld>
            <a:endParaRPr lang="en-GB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1556A82-FD2D-409B-AF1D-DC2DB8927248}" type="slidenum">
              <a:rPr lang="en-GB" smtClean="0"/>
              <a:pPr/>
              <a:t>3</a:t>
            </a:fld>
            <a:endParaRPr lang="en-GB" smtClean="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smtClean="0"/>
              <a:t>3.1.1?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7BB0D5B-A078-4275-90DE-1397CE401A20}" type="slidenum">
              <a:rPr lang="en-GB" smtClean="0"/>
              <a:pPr/>
              <a:t>4</a:t>
            </a:fld>
            <a:endParaRPr lang="en-GB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1" dirty="0" err="1" smtClean="0">
                <a:solidFill>
                  <a:srgbClr val="000000"/>
                </a:solidFill>
                <a:latin typeface="Courier New" pitchFamily="49" charset="0"/>
              </a:rPr>
              <a:t>refid</a:t>
            </a:r>
            <a:r>
              <a:rPr lang="en-GB" sz="1200" dirty="0" smtClean="0"/>
              <a:t> attribute tells </a:t>
            </a:r>
            <a:r>
              <a:rPr lang="en-GB" sz="1200" b="1" dirty="0" err="1" smtClean="0">
                <a:solidFill>
                  <a:srgbClr val="EE00EE"/>
                </a:solidFill>
                <a:latin typeface="Courier New" pitchFamily="49" charset="0"/>
              </a:rPr>
              <a:t>fileset</a:t>
            </a:r>
            <a:r>
              <a:rPr lang="en-GB" sz="1200" b="1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1200" dirty="0" smtClean="0"/>
              <a:t>with which  </a:t>
            </a:r>
            <a:r>
              <a:rPr lang="en-GB" sz="1200" b="1" dirty="0" smtClean="0">
                <a:solidFill>
                  <a:srgbClr val="000000"/>
                </a:solidFill>
                <a:latin typeface="Courier New" pitchFamily="49" charset="0"/>
              </a:rPr>
              <a:t>id </a:t>
            </a:r>
            <a:r>
              <a:rPr lang="en-GB" sz="1200" dirty="0" smtClean="0"/>
              <a:t>to use. See the </a:t>
            </a:r>
            <a:r>
              <a:rPr lang="en-GB" sz="1200" b="1" dirty="0" err="1" smtClean="0">
                <a:solidFill>
                  <a:srgbClr val="EE00EE"/>
                </a:solidFill>
                <a:latin typeface="Courier New" pitchFamily="49" charset="0"/>
              </a:rPr>
              <a:t>fileset</a:t>
            </a:r>
            <a:r>
              <a:rPr lang="en-GB" sz="1200" dirty="0" smtClean="0"/>
              <a:t> on previous slide. </a:t>
            </a:r>
            <a:endParaRPr lang="en-GB" sz="1200" dirty="0" smtClean="0">
              <a:solidFill>
                <a:srgbClr val="FF0000"/>
              </a:solidFill>
            </a:endParaRPr>
          </a:p>
          <a:p>
            <a:endParaRPr lang="en-US" dirty="0" smtClean="0"/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D75BAEF-43CA-4A40-AEDE-D042A500FA47}" type="slidenum">
              <a:rPr lang="en-GB" smtClean="0"/>
              <a:pPr/>
              <a:t>5</a:t>
            </a:fld>
            <a:endParaRPr lang="en-GB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0DF56EF-AB6F-40EF-9E5E-E1D94481FC89}" type="slidenum">
              <a:rPr lang="en-GB" smtClean="0"/>
              <a:pPr/>
              <a:t>6</a:t>
            </a:fld>
            <a:endParaRPr lang="en-GB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5F482F6-CE91-4496-B2DF-961C35611399}" type="slidenum">
              <a:rPr lang="en-GB" smtClean="0"/>
              <a:pPr/>
              <a:t>7</a:t>
            </a:fld>
            <a:endParaRPr lang="en-GB" smtClean="0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sz="1400" smtClean="0"/>
              <a:t> (with some rare exceptions)</a:t>
            </a:r>
            <a:endParaRPr lang="en-US" sz="140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63511D1-BF2C-47A1-882A-A714FFC387AC}" type="slidenum">
              <a:rPr lang="en-GB" smtClean="0"/>
              <a:pPr/>
              <a:t>8</a:t>
            </a:fld>
            <a:endParaRPr lang="en-GB" smtClean="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DECB326-5576-40BF-BAFC-059C9430FB0A}" type="slidenum">
              <a:rPr lang="en-GB" smtClean="0"/>
              <a:pPr/>
              <a:t>9</a:t>
            </a:fld>
            <a:endParaRPr lang="en-GB" smtClean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z="900" dirty="0" smtClean="0"/>
              <a:t>The -g option tells the compiler to include debugging information [in the compiled class]</a:t>
            </a:r>
            <a:br>
              <a:rPr lang="en-US" sz="900" dirty="0" smtClean="0"/>
            </a:br>
            <a:r>
              <a:rPr lang="en-US" sz="900" dirty="0" smtClean="0"/>
              <a:t>for future use by the debugger </a:t>
            </a:r>
            <a:r>
              <a:rPr lang="en-GB" sz="900" dirty="0" err="1" smtClean="0"/>
              <a:t>jdb</a:t>
            </a:r>
            <a:r>
              <a:rPr lang="en-US" sz="900" dirty="0" smtClean="0"/>
              <a:t> as explained in http://www.student.cs.uwaterloo.ca/~isg/res/java/jdb/</a:t>
            </a:r>
            <a:endParaRPr lang="en-GB" sz="900" dirty="0" smtClean="0">
              <a:solidFill>
                <a:srgbClr val="000000"/>
              </a:solidFill>
            </a:endParaRPr>
          </a:p>
          <a:p>
            <a:pPr eaLnBrk="1" hangingPunct="1"/>
            <a:endParaRPr lang="en-GB" sz="900" b="1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/>
            <a:r>
              <a:rPr lang="en-GB" sz="900" b="1" dirty="0" smtClean="0">
                <a:solidFill>
                  <a:srgbClr val="000000"/>
                </a:solidFill>
                <a:latin typeface="Courier New" pitchFamily="49" charset="0"/>
              </a:rPr>
              <a:t>-g:{</a:t>
            </a:r>
            <a:r>
              <a:rPr lang="en-GB" sz="900" b="1" dirty="0" err="1" smtClean="0">
                <a:solidFill>
                  <a:srgbClr val="000000"/>
                </a:solidFill>
                <a:latin typeface="Courier New" pitchFamily="49" charset="0"/>
              </a:rPr>
              <a:t>lines,vars,source</a:t>
            </a:r>
            <a:r>
              <a:rPr lang="en-GB" sz="900" b="1" dirty="0" smtClean="0">
                <a:solidFill>
                  <a:srgbClr val="000000"/>
                </a:solidFill>
                <a:latin typeface="Courier New" pitchFamily="49" charset="0"/>
              </a:rPr>
              <a:t>}</a:t>
            </a:r>
            <a:r>
              <a:rPr lang="en-GB" sz="900" dirty="0" smtClean="0"/>
              <a:t> (Generate only some debugging info)</a:t>
            </a:r>
          </a:p>
          <a:p>
            <a:pPr eaLnBrk="1" hangingPunct="1"/>
            <a:r>
              <a:rPr lang="en-GB" sz="900" b="1" dirty="0" smtClean="0">
                <a:solidFill>
                  <a:srgbClr val="000000"/>
                </a:solidFill>
                <a:latin typeface="Courier New" pitchFamily="49" charset="0"/>
              </a:rPr>
              <a:t>debug=“yes”</a:t>
            </a:r>
          </a:p>
          <a:p>
            <a:pPr eaLnBrk="1" hangingPunct="1"/>
            <a:r>
              <a:rPr lang="en-GB" sz="900" b="1" dirty="0" err="1" smtClean="0">
                <a:solidFill>
                  <a:srgbClr val="000000"/>
                </a:solidFill>
                <a:latin typeface="Courier New" pitchFamily="49" charset="0"/>
              </a:rPr>
              <a:t>debuglevel</a:t>
            </a:r>
            <a:r>
              <a:rPr lang="en-GB" sz="900" b="1" dirty="0" smtClean="0">
                <a:solidFill>
                  <a:srgbClr val="000000"/>
                </a:solidFill>
                <a:latin typeface="Courier New" pitchFamily="49" charset="0"/>
              </a:rPr>
              <a:t>=</a:t>
            </a:r>
          </a:p>
          <a:p>
            <a:pPr eaLnBrk="1" hangingPunct="1"/>
            <a:r>
              <a:rPr lang="en-GB" sz="900" b="1" dirty="0" smtClean="0">
                <a:solidFill>
                  <a:srgbClr val="000000"/>
                </a:solidFill>
                <a:latin typeface="Courier New" pitchFamily="49" charset="0"/>
              </a:rPr>
              <a:t>“</a:t>
            </a:r>
            <a:r>
              <a:rPr lang="en-GB" sz="900" b="1" dirty="0" err="1" smtClean="0">
                <a:solidFill>
                  <a:srgbClr val="000000"/>
                </a:solidFill>
                <a:latin typeface="Courier New" pitchFamily="49" charset="0"/>
              </a:rPr>
              <a:t>lines,vars,source</a:t>
            </a:r>
            <a:r>
              <a:rPr lang="en-GB" sz="900" b="1" dirty="0" smtClean="0">
                <a:solidFill>
                  <a:srgbClr val="000000"/>
                </a:solidFill>
                <a:latin typeface="Courier New" pitchFamily="49" charset="0"/>
              </a:rPr>
              <a:t>”</a:t>
            </a:r>
          </a:p>
          <a:p>
            <a:pPr eaLnBrk="1" hangingPunct="1"/>
            <a:r>
              <a:rPr lang="en-GB" sz="900" dirty="0" smtClean="0"/>
              <a:t>---------------</a:t>
            </a:r>
          </a:p>
          <a:p>
            <a:pPr eaLnBrk="1" hangingPunct="1"/>
            <a:r>
              <a:rPr lang="en-GB" sz="900" b="1" dirty="0" smtClean="0">
                <a:solidFill>
                  <a:srgbClr val="000000"/>
                </a:solidFill>
                <a:latin typeface="Courier New" pitchFamily="49" charset="0"/>
              </a:rPr>
              <a:t>-o </a:t>
            </a:r>
            <a:r>
              <a:rPr lang="en-GB" sz="900" dirty="0" smtClean="0"/>
              <a:t>(optimise)</a:t>
            </a:r>
          </a:p>
          <a:p>
            <a:pPr eaLnBrk="1" hangingPunct="1"/>
            <a:r>
              <a:rPr lang="en-GB" sz="900" b="1" dirty="0" smtClean="0">
                <a:solidFill>
                  <a:srgbClr val="000000"/>
                </a:solidFill>
                <a:latin typeface="Courier New" pitchFamily="49" charset="0"/>
              </a:rPr>
              <a:t>optimise=“yes”</a:t>
            </a:r>
          </a:p>
          <a:p>
            <a:pPr eaLnBrk="1" hangingPunct="1"/>
            <a:r>
              <a:rPr lang="en-GB" sz="900" b="1" dirty="0" smtClean="0">
                <a:solidFill>
                  <a:srgbClr val="000000"/>
                </a:solidFill>
                <a:latin typeface="Courier New" pitchFamily="49" charset="0"/>
              </a:rPr>
              <a:t>-----------------</a:t>
            </a:r>
          </a:p>
          <a:p>
            <a:pPr eaLnBrk="1" hangingPunct="1"/>
            <a:r>
              <a:rPr lang="en-GB" sz="900" b="1" dirty="0" smtClean="0">
                <a:solidFill>
                  <a:srgbClr val="000000"/>
                </a:solidFill>
                <a:latin typeface="Courier New" pitchFamily="49" charset="0"/>
              </a:rPr>
              <a:t>-</a:t>
            </a:r>
            <a:r>
              <a:rPr lang="en-GB" sz="900" b="1" dirty="0" err="1" smtClean="0">
                <a:solidFill>
                  <a:srgbClr val="000000"/>
                </a:solidFill>
                <a:latin typeface="Courier New" pitchFamily="49" charset="0"/>
              </a:rPr>
              <a:t>nowarn</a:t>
            </a:r>
            <a:r>
              <a:rPr lang="en-GB" sz="900" dirty="0" smtClean="0"/>
              <a:t> (generate no warnings)</a:t>
            </a:r>
          </a:p>
          <a:p>
            <a:pPr eaLnBrk="1" hangingPunct="1"/>
            <a:r>
              <a:rPr lang="en-GB" sz="900" b="1" dirty="0" err="1" smtClean="0">
                <a:solidFill>
                  <a:srgbClr val="000000"/>
                </a:solidFill>
                <a:latin typeface="Courier New" pitchFamily="49" charset="0"/>
              </a:rPr>
              <a:t>nowarn</a:t>
            </a:r>
            <a:r>
              <a:rPr lang="en-GB" sz="900" b="1" dirty="0" smtClean="0">
                <a:solidFill>
                  <a:srgbClr val="000000"/>
                </a:solidFill>
                <a:latin typeface="Courier New" pitchFamily="49" charset="0"/>
              </a:rPr>
              <a:t>=“true”</a:t>
            </a:r>
          </a:p>
          <a:p>
            <a:pPr eaLnBrk="1" hangingPunct="1"/>
            <a:r>
              <a:rPr lang="en-GB" sz="900" b="1" dirty="0" smtClean="0">
                <a:solidFill>
                  <a:srgbClr val="000000"/>
                </a:solidFill>
                <a:latin typeface="Courier New" pitchFamily="49" charset="0"/>
              </a:rPr>
              <a:t>---------------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5" name="Rectangle 4"/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grpSp>
            <p:nvGrpSpPr>
              <p:cNvPr id="16" name="Group 5"/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18" name="Line 6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19" name="Line 7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20" name="Line 8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21" name="Line 9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22" name="Line 10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23" name="Line 11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24" name="Line 12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25" name="Line 13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26" name="Line 14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27" name="Line 15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28" name="Line 16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29" name="Line 17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30" name="Line 18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31" name="Line 19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32" name="Line 20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33" name="Line 21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34" name="Line 22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35" name="Line 23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36" name="Line 24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37" name="Line 25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38" name="Line 26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39" name="Line 27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0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1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2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3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4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5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6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7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8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9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0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2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3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4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5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6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7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8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9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60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61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62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63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64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65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66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67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68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</p:grpSp>
          <p:sp>
            <p:nvSpPr>
              <p:cNvPr id="17" name="Line 57"/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</p:grpSp>
        <p:grpSp>
          <p:nvGrpSpPr>
            <p:cNvPr id="6" name="Group 58"/>
            <p:cNvGrpSpPr>
              <a:grpSpLocks/>
            </p:cNvGrpSpPr>
            <p:nvPr userDrawn="1"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11" name="Line 59"/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2" name="Line 60"/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3" name="Line 61"/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4" name="Arc 62"/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</p:grpSp>
        <p:grpSp>
          <p:nvGrpSpPr>
            <p:cNvPr id="7" name="Group 63"/>
            <p:cNvGrpSpPr>
              <a:grpSpLocks/>
            </p:cNvGrpSpPr>
            <p:nvPr userDrawn="1"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8" name="Line 64"/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9" name="Line 65"/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" name="Arc 66"/>
              <p:cNvSpPr>
                <a:spLocks/>
              </p:cNvSpPr>
              <p:nvPr/>
            </p:nvSpPr>
            <p:spPr bwMode="ltGray">
              <a:xfrm rot="5400000">
                <a:off x="5097" y="3347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</p:grpSp>
      </p:grpSp>
      <p:sp>
        <p:nvSpPr>
          <p:cNvPr id="6211" name="Rectangle 67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6212" name="Rectangle 6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dt" sz="quarter" idx="10"/>
          </p:nvPr>
        </p:nvSpPr>
        <p:spPr>
          <a:xfrm>
            <a:off x="685800" y="6248400"/>
            <a:ext cx="1905000" cy="457200"/>
          </a:xfrm>
          <a:noFill/>
        </p:spPr>
        <p:txBody>
          <a:bodyPr/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1" name="Rectangle 7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0E67F1-C6A3-48C2-9B07-6DAC11CB3A5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2005</a:t>
            </a:r>
          </a:p>
        </p:txBody>
      </p:sp>
      <p:sp>
        <p:nvSpPr>
          <p:cNvPr id="5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12D4F8-C766-4AF0-9CF3-BD65185608D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0025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0"/>
            <a:ext cx="584835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2005</a:t>
            </a:r>
          </a:p>
        </p:txBody>
      </p:sp>
      <p:sp>
        <p:nvSpPr>
          <p:cNvPr id="5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99F67E-D993-4763-8B3D-C6E3EE829B0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838200" y="1905000"/>
            <a:ext cx="7772400" cy="4114800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4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2005</a:t>
            </a:r>
          </a:p>
        </p:txBody>
      </p:sp>
      <p:sp>
        <p:nvSpPr>
          <p:cNvPr id="5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1CF9A3-A59F-445F-86C4-EDA22E6D345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2005</a:t>
            </a:r>
          </a:p>
        </p:txBody>
      </p:sp>
      <p:sp>
        <p:nvSpPr>
          <p:cNvPr id="5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D447C0-7216-4460-A6A6-06C91C03FBB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2005</a:t>
            </a:r>
          </a:p>
        </p:txBody>
      </p:sp>
      <p:sp>
        <p:nvSpPr>
          <p:cNvPr id="5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4DC9CD-0B28-47B7-B869-7A61ECBD52A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2005</a:t>
            </a:r>
          </a:p>
        </p:txBody>
      </p:sp>
      <p:sp>
        <p:nvSpPr>
          <p:cNvPr id="6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22ED22-B737-4786-B518-91883219F98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2005</a:t>
            </a:r>
          </a:p>
        </p:txBody>
      </p:sp>
      <p:sp>
        <p:nvSpPr>
          <p:cNvPr id="8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7B348E-4571-4712-82C1-F6C3659B828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2005</a:t>
            </a:r>
          </a:p>
        </p:txBody>
      </p:sp>
      <p:sp>
        <p:nvSpPr>
          <p:cNvPr id="4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5D2F6C-6F10-45EB-A380-D19FC37AFEE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2005</a:t>
            </a:r>
          </a:p>
        </p:txBody>
      </p:sp>
      <p:sp>
        <p:nvSpPr>
          <p:cNvPr id="3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D28008-D1AE-4F6E-B8FC-CDB703BB82D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2005</a:t>
            </a:r>
          </a:p>
        </p:txBody>
      </p:sp>
      <p:sp>
        <p:nvSpPr>
          <p:cNvPr id="6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45D4E8-1EBE-4A39-95A1-42C6BAC1753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2005</a:t>
            </a:r>
          </a:p>
        </p:txBody>
      </p:sp>
      <p:sp>
        <p:nvSpPr>
          <p:cNvPr id="6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A00B73-F448-4D36-BBAC-91D49C0885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026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1032" name="Group 1027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1039" name="Group 1028"/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5125" name="Line 1029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26" name="Line 1030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27" name="Line 1031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28" name="Line 1032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29" name="Line 1033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30" name="Line 1034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31" name="Line 1035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32" name="Line 1036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33" name="Line 1037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34" name="Line 1038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35" name="Line 1039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36" name="Line 1040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37" name="Line 1041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38" name="Line 1042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39" name="Line 1043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40" name="Line 1044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41" name="Line 1045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42" name="Line 1046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43" name="Line 1047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44" name="Line 1048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45" name="Line 1049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46" name="Line 1050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</p:grpSp>
          <p:grpSp>
            <p:nvGrpSpPr>
              <p:cNvPr id="1040" name="Group 1051"/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5148" name="Line 1052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49" name="Line 1053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0" name="Line 1054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1" name="Line 1055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2" name="Line 1056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3" name="Line 1057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4" name="Line 1058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5" name="Line 1059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6" name="Line 1060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7" name="Line 1061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8" name="Line 1062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9" name="Line 1063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60" name="Line 1064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61" name="Line 1065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62" name="Line 1066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63" name="Line 1067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64" name="Line 1068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65" name="Line 1069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66" name="Line 1070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67" name="Line 1071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68" name="Line 1072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69" name="Line 1073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70" name="Line 1074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71" name="Line 1075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72" name="Line 1076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73" name="Line 1077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74" name="Line 1078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75" name="Line 1079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76" name="Line 1080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</p:grpSp>
        </p:grpSp>
        <p:sp>
          <p:nvSpPr>
            <p:cNvPr id="5177" name="Rectangle 1081" descr="60%"/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pattFill prst="pct60">
              <a:fgClr>
                <a:schemeClr val="folHlink"/>
              </a:fgClr>
              <a:bgClr>
                <a:schemeClr val="bg1"/>
              </a:bgClr>
            </a:patt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5178" name="Line 1082"/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grpSp>
          <p:nvGrpSpPr>
            <p:cNvPr id="1035" name="Group 1083"/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5180" name="Line 1084"/>
              <p:cNvSpPr>
                <a:spLocks noChangeShapeType="1"/>
              </p:cNvSpPr>
              <p:nvPr/>
            </p:nvSpPr>
            <p:spPr bwMode="ltGray">
              <a:xfrm flipH="1">
                <a:off x="96" y="1038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5181" name="Line 1085"/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5182" name="Arc 1086"/>
              <p:cNvSpPr>
                <a:spLocks/>
              </p:cNvSpPr>
              <p:nvPr/>
            </p:nvSpPr>
            <p:spPr bwMode="ltGray">
              <a:xfrm flipH="1">
                <a:off x="218" y="916"/>
                <a:ext cx="238" cy="240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</p:grpSp>
      </p:grpSp>
      <p:sp>
        <p:nvSpPr>
          <p:cNvPr id="1027" name="Rectangle 1087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8" name="Rectangle 1088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5185" name="Rectangle 108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477000"/>
            <a:ext cx="1600200" cy="228600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18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en-GB"/>
              <a:t>2005</a:t>
            </a:r>
          </a:p>
        </p:txBody>
      </p:sp>
      <p:sp>
        <p:nvSpPr>
          <p:cNvPr id="5186" name="Rectangle 109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187" name="Rectangle 109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2E77244F-B7BA-4DDC-8A8B-1D45C807765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5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  <p:sldLayoutId id="2147483764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10000"/>
        <a:buFont typeface="Wingdings" pitchFamily="2" charset="2"/>
        <a:buBlip>
          <a:blip r:embed="rId14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pitchFamily="2" charset="2"/>
        <a:buChar char="w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manning.com/hatcher/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1773238"/>
            <a:ext cx="7772400" cy="1143000"/>
          </a:xfrm>
          <a:solidFill>
            <a:schemeClr val="folHlink"/>
          </a:solidFill>
        </p:spPr>
        <p:txBody>
          <a:bodyPr/>
          <a:lstStyle/>
          <a:p>
            <a:pPr eaLnBrk="1" hangingPunct="1"/>
            <a:r>
              <a:rPr lang="en-GB" dirty="0" smtClean="0"/>
              <a:t>Software Development </a:t>
            </a:r>
            <a:r>
              <a:rPr lang="en-GB" dirty="0" smtClean="0"/>
              <a:t>Tools</a:t>
            </a:r>
            <a:endParaRPr lang="en-GB" dirty="0" smtClean="0"/>
          </a:p>
        </p:txBody>
      </p:sp>
      <p:sp>
        <p:nvSpPr>
          <p:cNvPr id="307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755650" y="3309938"/>
            <a:ext cx="7488238" cy="17526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ClrTx/>
              <a:buSzTx/>
              <a:buFontTx/>
              <a:buNone/>
            </a:pPr>
            <a:r>
              <a:rPr lang="en-GB" sz="3600" dirty="0" smtClean="0"/>
              <a:t>COMP220</a:t>
            </a:r>
          </a:p>
          <a:p>
            <a:pPr algn="ctr" eaLnBrk="1" hangingPunct="1">
              <a:lnSpc>
                <a:spcPct val="90000"/>
              </a:lnSpc>
              <a:buClrTx/>
              <a:buSzTx/>
              <a:buFontTx/>
              <a:buNone/>
            </a:pPr>
            <a:r>
              <a:rPr lang="en-GB" sz="3600" dirty="0" err="1" smtClean="0"/>
              <a:t>Seb</a:t>
            </a:r>
            <a:r>
              <a:rPr lang="en-GB" sz="3600" dirty="0" smtClean="0"/>
              <a:t> </a:t>
            </a:r>
            <a:r>
              <a:rPr lang="en-GB" sz="3600" dirty="0" err="1" smtClean="0"/>
              <a:t>Coope</a:t>
            </a:r>
            <a:endParaRPr lang="en-GB" sz="3600" dirty="0" smtClean="0"/>
          </a:p>
          <a:p>
            <a:pPr algn="ctr" eaLnBrk="1" hangingPunct="1">
              <a:lnSpc>
                <a:spcPct val="90000"/>
              </a:lnSpc>
            </a:pPr>
            <a:r>
              <a:rPr lang="en-GB" sz="3600" b="1" dirty="0" smtClean="0">
                <a:solidFill>
                  <a:schemeClr val="tx2"/>
                </a:solidFill>
              </a:rPr>
              <a:t>Ant: </a:t>
            </a:r>
            <a:r>
              <a:rPr lang="en-GB" sz="3600" b="1" dirty="0" err="1" smtClean="0">
                <a:solidFill>
                  <a:schemeClr val="tx2"/>
                </a:solidFill>
              </a:rPr>
              <a:t>Datatypes</a:t>
            </a:r>
            <a:r>
              <a:rPr lang="en-GB" sz="3600" b="1" dirty="0" smtClean="0">
                <a:solidFill>
                  <a:schemeClr val="tx2"/>
                </a:solidFill>
              </a:rPr>
              <a:t> and Properties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42844" y="6308725"/>
            <a:ext cx="878687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200" dirty="0" smtClean="0">
                <a:latin typeface="Times New Roman" pitchFamily="18" charset="0"/>
                <a:cs typeface="Times New Roman" pitchFamily="18" charset="0"/>
              </a:rPr>
              <a:t>These </a:t>
            </a:r>
            <a:r>
              <a:rPr lang="en-GB" sz="1200" dirty="0">
                <a:latin typeface="Times New Roman" pitchFamily="18" charset="0"/>
                <a:cs typeface="Times New Roman" pitchFamily="18" charset="0"/>
              </a:rPr>
              <a:t>slides are mainly based on “Java Development with Ant” - E. Hatcher &amp; </a:t>
            </a:r>
            <a:r>
              <a:rPr lang="en-GB" sz="1200" dirty="0" err="1">
                <a:latin typeface="Times New Roman" pitchFamily="18" charset="0"/>
                <a:cs typeface="Times New Roman" pitchFamily="18" charset="0"/>
              </a:rPr>
              <a:t>S.Loughran</a:t>
            </a:r>
            <a:r>
              <a:rPr lang="en-GB" sz="1200" dirty="0">
                <a:latin typeface="Times New Roman" pitchFamily="18" charset="0"/>
                <a:cs typeface="Times New Roman" pitchFamily="18" charset="0"/>
              </a:rPr>
              <a:t>. Manning Publications, 2003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09B1C58-C4C2-449D-9573-4560F7F51A09}" type="slidenum">
              <a:rPr lang="en-GB" smtClean="0"/>
              <a:pPr/>
              <a:t>10</a:t>
            </a:fld>
            <a:endParaRPr lang="en-GB" smtClean="0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71414"/>
            <a:ext cx="7772400" cy="792163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2400" dirty="0" smtClean="0"/>
              <a:t>A comparison of </a:t>
            </a:r>
            <a:r>
              <a:rPr lang="en-GB" sz="2400" b="1" dirty="0" err="1" smtClean="0">
                <a:solidFill>
                  <a:srgbClr val="000000"/>
                </a:solidFill>
                <a:latin typeface="Courier New" pitchFamily="49" charset="0"/>
              </a:rPr>
              <a:t>javac</a:t>
            </a:r>
            <a:r>
              <a:rPr lang="en-GB" sz="2400" dirty="0" smtClean="0"/>
              <a:t> command-line </a:t>
            </a:r>
            <a:br>
              <a:rPr lang="en-GB" sz="2400" dirty="0" smtClean="0"/>
            </a:br>
            <a:r>
              <a:rPr lang="en-GB" sz="2400" dirty="0" smtClean="0"/>
              <a:t>compiler </a:t>
            </a:r>
            <a:r>
              <a:rPr lang="en-GB" sz="2400" b="1" dirty="0" smtClean="0"/>
              <a:t>switches</a:t>
            </a:r>
            <a:r>
              <a:rPr lang="en-GB" sz="2400" dirty="0" smtClean="0"/>
              <a:t> to Ant's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400" b="1" dirty="0" err="1" smtClean="0">
                <a:solidFill>
                  <a:srgbClr val="000000"/>
                </a:solidFill>
                <a:latin typeface="Courier New" pitchFamily="49" charset="0"/>
              </a:rPr>
              <a:t>javac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sz="2400" dirty="0" smtClean="0"/>
              <a:t> task </a:t>
            </a:r>
            <a:r>
              <a:rPr lang="en-GB" sz="2400" b="1" dirty="0" smtClean="0"/>
              <a:t>attributes</a:t>
            </a:r>
          </a:p>
        </p:txBody>
      </p:sp>
      <p:graphicFrame>
        <p:nvGraphicFramePr>
          <p:cNvPr id="58482" name="Group 114"/>
          <p:cNvGraphicFramePr>
            <a:graphicFrameLocks noGrp="1"/>
          </p:cNvGraphicFramePr>
          <p:nvPr>
            <p:ph type="tbl" idx="1"/>
          </p:nvPr>
        </p:nvGraphicFramePr>
        <p:xfrm>
          <a:off x="360392" y="1000108"/>
          <a:ext cx="8497888" cy="5340985"/>
        </p:xfrm>
        <a:graphic>
          <a:graphicData uri="http://schemas.openxmlformats.org/drawingml/2006/table">
            <a:tbl>
              <a:tblPr/>
              <a:tblGrid>
                <a:gridCol w="3743325"/>
                <a:gridCol w="4754563"/>
              </a:tblGrid>
              <a:tr h="620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JDK’s </a:t>
                      </a:r>
                      <a:r>
                        <a:rPr kumimoji="0" lang="en-GB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javac</a:t>
                      </a:r>
                      <a:r>
                        <a:rPr kumimoji="0" lang="en-GB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n-GB" sz="24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switches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Ant’s </a:t>
                      </a:r>
                      <a:r>
                        <a:rPr kumimoji="0" lang="en-GB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&lt;</a:t>
                      </a:r>
                      <a:r>
                        <a:rPr kumimoji="0" lang="en-GB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javac</a:t>
                      </a:r>
                      <a:r>
                        <a:rPr kumimoji="0" lang="en-GB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&gt;</a:t>
                      </a:r>
                      <a:r>
                        <a:rPr kumimoji="0" lang="en-GB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n-GB" sz="24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attributes/</a:t>
                      </a:r>
                      <a:r>
                        <a:rPr kumimoji="0" lang="en-GB" sz="2400" b="1" i="0" u="sng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subelements</a:t>
                      </a:r>
                      <a:endParaRPr kumimoji="0" lang="en-GB" sz="2400" b="1" i="0" u="sng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63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-</a:t>
                      </a:r>
                      <a:r>
                        <a:rPr kumimoji="0" lang="en-GB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classpath</a:t>
                      </a:r>
                      <a:r>
                        <a:rPr kumimoji="0" lang="en-GB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 </a:t>
                      </a: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(specify where to find </a:t>
                      </a:r>
                      <a:r>
                        <a:rPr kumimoji="0" lang="en-GB" sz="2400" b="0" i="1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referenced class files and libraries</a:t>
                      </a: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&lt;</a:t>
                      </a:r>
                      <a:r>
                        <a:rPr kumimoji="0" lang="en-GB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classpath</a:t>
                      </a: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&gt;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  &lt;</a:t>
                      </a:r>
                      <a:r>
                        <a:rPr kumimoji="0" lang="en-GB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pathelement</a:t>
                      </a:r>
                      <a:endParaRPr kumimoji="0" lang="en-GB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    location=“lib/some.jar”/&gt;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&lt;/</a:t>
                      </a:r>
                      <a:r>
                        <a:rPr kumimoji="0" lang="en-GB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classpath</a:t>
                      </a: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&gt;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17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-</a:t>
                      </a:r>
                      <a:r>
                        <a:rPr kumimoji="0" lang="en-GB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sourcepath</a:t>
                      </a:r>
                      <a:r>
                        <a:rPr kumimoji="0" lang="en-GB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(specify where to find </a:t>
                      </a:r>
                      <a:r>
                        <a:rPr kumimoji="0" lang="en-GB" sz="2400" b="0" i="1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input source files</a:t>
                      </a: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&lt;</a:t>
                      </a:r>
                      <a:r>
                        <a:rPr kumimoji="0" lang="en-GB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src</a:t>
                      </a:r>
                      <a:r>
                        <a:rPr kumimoji="0" lang="en-GB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 path=“</a:t>
                      </a:r>
                      <a:r>
                        <a:rPr kumimoji="0" lang="en-GB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src</a:t>
                      </a:r>
                      <a:r>
                        <a:rPr kumimoji="0" lang="en-GB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”/&gt;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or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srcdir</a:t>
                      </a:r>
                      <a:r>
                        <a:rPr kumimoji="0" lang="en-GB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=“</a:t>
                      </a:r>
                      <a:r>
                        <a:rPr kumimoji="0" lang="en-GB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src</a:t>
                      </a:r>
                      <a:r>
                        <a:rPr kumimoji="0" lang="en-GB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”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1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-d </a:t>
                      </a: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(specify </a:t>
                      </a:r>
                      <a:r>
                        <a:rPr kumimoji="0" lang="en-GB" sz="2400" b="0" i="1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where to place  generated class files</a:t>
                      </a: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destdir</a:t>
                      </a:r>
                      <a:r>
                        <a:rPr kumimoji="0" lang="en-GB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=“build/classes”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8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etc.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etc.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F17B93F-5D9E-4B48-8EC3-95CC0821A238}" type="slidenum">
              <a:rPr lang="en-GB" smtClean="0"/>
              <a:pPr/>
              <a:t>11</a:t>
            </a:fld>
            <a:endParaRPr lang="en-GB" smtClean="0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71414"/>
            <a:ext cx="7772400" cy="604837"/>
          </a:xfrm>
          <a:solidFill>
            <a:schemeClr val="folHlink"/>
          </a:solidFill>
        </p:spPr>
        <p:txBody>
          <a:bodyPr/>
          <a:lstStyle/>
          <a:p>
            <a:pPr eaLnBrk="1" hangingPunct="1"/>
            <a:r>
              <a:rPr lang="en-GB" sz="2800" dirty="0" err="1" smtClean="0"/>
              <a:t>Datatypes</a:t>
            </a:r>
            <a:r>
              <a:rPr lang="en-GB" sz="2800" dirty="0" smtClean="0"/>
              <a:t> and Properties with </a:t>
            </a:r>
            <a:r>
              <a:rPr lang="en-GB" sz="28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&lt;</a:t>
            </a:r>
            <a:r>
              <a:rPr lang="en-GB" sz="2800" b="1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javac</a:t>
            </a:r>
            <a:r>
              <a:rPr lang="en-GB" sz="28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&gt;</a:t>
            </a:r>
            <a:r>
              <a:rPr lang="en-GB" sz="2800" b="1" dirty="0" smtClean="0"/>
              <a:t> </a:t>
            </a:r>
            <a:r>
              <a:rPr lang="en-GB" sz="2800" dirty="0" smtClean="0"/>
              <a:t>(cont.)</a:t>
            </a:r>
          </a:p>
        </p:txBody>
      </p:sp>
      <p:sp>
        <p:nvSpPr>
          <p:cNvPr id="44037" name="Text Box 5"/>
          <p:cNvSpPr txBox="1">
            <a:spLocks noChangeArrowheads="1"/>
          </p:cNvSpPr>
          <p:nvPr/>
        </p:nvSpPr>
        <p:spPr bwMode="auto">
          <a:xfrm>
            <a:off x="0" y="740615"/>
            <a:ext cx="9144000" cy="83099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  <a:spcAft>
                <a:spcPts val="1200"/>
              </a:spcAft>
              <a:defRPr/>
            </a:pPr>
            <a:r>
              <a:rPr lang="en-GB" dirty="0"/>
              <a:t>Consider Java </a:t>
            </a:r>
            <a:r>
              <a:rPr lang="en-GB" b="1" i="1" dirty="0"/>
              <a:t>compilation</a:t>
            </a:r>
            <a:r>
              <a:rPr lang="en-GB" dirty="0"/>
              <a:t>  with </a:t>
            </a:r>
            <a:r>
              <a:rPr lang="en-GB" b="1" dirty="0"/>
              <a:t>Ant</a:t>
            </a:r>
            <a:r>
              <a:rPr lang="en-GB" dirty="0"/>
              <a:t> utilizing </a:t>
            </a:r>
            <a:r>
              <a:rPr lang="en-GB" b="1" dirty="0"/>
              <a:t>Ant's</a:t>
            </a:r>
            <a:r>
              <a:rPr lang="en-GB" dirty="0"/>
              <a:t> </a:t>
            </a:r>
            <a:r>
              <a:rPr lang="en-GB" b="1" i="1" u="sng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datatypes</a:t>
            </a:r>
            <a:r>
              <a:rPr lang="en-GB" dirty="0"/>
              <a:t>   (paths and </a:t>
            </a:r>
            <a:r>
              <a:rPr lang="en-GB" dirty="0" err="1"/>
              <a:t>filesets</a:t>
            </a:r>
            <a:r>
              <a:rPr lang="en-GB" dirty="0"/>
              <a:t>), </a:t>
            </a:r>
            <a:r>
              <a:rPr lang="en-GB" b="1" i="1" u="sng" dirty="0">
                <a:solidFill>
                  <a:srgbClr val="FF0000"/>
                </a:solidFill>
              </a:rPr>
              <a:t>properties</a:t>
            </a:r>
            <a:r>
              <a:rPr lang="en-GB" i="1" u="sng" dirty="0"/>
              <a:t> </a:t>
            </a:r>
            <a:r>
              <a:rPr lang="en-GB" i="1" dirty="0"/>
              <a:t> and  </a:t>
            </a:r>
            <a:r>
              <a:rPr lang="en-GB" b="1" i="1" u="sng" dirty="0">
                <a:solidFill>
                  <a:srgbClr val="CC6600"/>
                </a:solidFill>
              </a:rPr>
              <a:t>references </a:t>
            </a:r>
            <a:r>
              <a:rPr lang="en-GB" i="1" dirty="0">
                <a:solidFill>
                  <a:srgbClr val="002060"/>
                </a:solidFill>
              </a:rPr>
              <a:t>  to </a:t>
            </a:r>
            <a:r>
              <a:rPr lang="en-GB" i="1" dirty="0" err="1">
                <a:solidFill>
                  <a:srgbClr val="002060"/>
                </a:solidFill>
              </a:rPr>
              <a:t>datatypes</a:t>
            </a:r>
            <a:r>
              <a:rPr lang="en-GB" i="1" dirty="0"/>
              <a:t>: </a:t>
            </a:r>
            <a:r>
              <a:rPr lang="en-GB" dirty="0">
                <a:latin typeface="Courier New" pitchFamily="49" charset="0"/>
              </a:rPr>
              <a:t> </a:t>
            </a:r>
            <a:endParaRPr lang="en-GB" dirty="0"/>
          </a:p>
        </p:txBody>
      </p:sp>
      <p:sp>
        <p:nvSpPr>
          <p:cNvPr id="44038" name="Text Box 6"/>
          <p:cNvSpPr txBox="1">
            <a:spLocks noChangeArrowheads="1"/>
          </p:cNvSpPr>
          <p:nvPr/>
        </p:nvSpPr>
        <p:spPr bwMode="auto">
          <a:xfrm>
            <a:off x="428596" y="1571612"/>
            <a:ext cx="8280400" cy="2554545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1600" b="1" dirty="0" err="1">
                <a:solidFill>
                  <a:srgbClr val="000000"/>
                </a:solidFill>
                <a:latin typeface="Courier New" pitchFamily="49" charset="0"/>
              </a:rPr>
              <a:t>javac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1600" b="1" dirty="0" err="1">
                <a:solidFill>
                  <a:srgbClr val="000000"/>
                </a:solidFill>
                <a:latin typeface="Courier New" pitchFamily="49" charset="0"/>
              </a:rPr>
              <a:t>destdir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="${</a:t>
            </a:r>
            <a:r>
              <a:rPr lang="en-GB" sz="1600" b="1" i="1" dirty="0" err="1">
                <a:solidFill>
                  <a:srgbClr val="FF0000"/>
                </a:solidFill>
                <a:latin typeface="Courier New" pitchFamily="49" charset="0"/>
              </a:rPr>
              <a:t>build.classes.dir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}"</a:t>
            </a:r>
          </a:p>
          <a:p>
            <a:pPr algn="l">
              <a:spcBef>
                <a:spcPct val="50000"/>
              </a:spcBef>
            </a:pP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       debug="${</a:t>
            </a:r>
            <a:r>
              <a:rPr lang="en-GB" sz="1600" b="1" i="1" dirty="0" err="1">
                <a:solidFill>
                  <a:srgbClr val="FF0000"/>
                </a:solidFill>
                <a:latin typeface="Courier New" pitchFamily="49" charset="0"/>
              </a:rPr>
              <a:t>build.debug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}"          </a:t>
            </a:r>
          </a:p>
          <a:p>
            <a:pPr algn="l">
              <a:spcBef>
                <a:spcPct val="50000"/>
              </a:spcBef>
            </a:pP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       </a:t>
            </a:r>
            <a:r>
              <a:rPr lang="en-GB" sz="1600" b="1" dirty="0" err="1">
                <a:solidFill>
                  <a:srgbClr val="000000"/>
                </a:solidFill>
                <a:latin typeface="Courier New" pitchFamily="49" charset="0"/>
              </a:rPr>
              <a:t>srcdir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="${</a:t>
            </a:r>
            <a:r>
              <a:rPr lang="en-GB" sz="1600" b="1" i="1" dirty="0">
                <a:solidFill>
                  <a:srgbClr val="FF0000"/>
                </a:solidFill>
                <a:latin typeface="Courier New" pitchFamily="49" charset="0"/>
              </a:rPr>
              <a:t>src.dir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}"</a:t>
            </a:r>
          </a:p>
          <a:p>
            <a:pPr algn="l">
              <a:spcBef>
                <a:spcPct val="50000"/>
              </a:spcBef>
            </a:pP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       </a:t>
            </a:r>
            <a:r>
              <a:rPr lang="en-GB" sz="1600" b="1" dirty="0" err="1">
                <a:solidFill>
                  <a:srgbClr val="000000"/>
                </a:solidFill>
                <a:latin typeface="Courier New" pitchFamily="49" charset="0"/>
              </a:rPr>
              <a:t>includeAntRuntime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="no"&gt;</a:t>
            </a:r>
          </a:p>
          <a:p>
            <a:pPr algn="l">
              <a:spcBef>
                <a:spcPct val="50000"/>
              </a:spcBef>
            </a:pPr>
            <a:r>
              <a:rPr lang="en-GB" sz="1600" dirty="0">
                <a:latin typeface="Courier New" pitchFamily="49" charset="0"/>
              </a:rPr>
              <a:t>   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1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include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 name="**/*.java"/&gt;</a:t>
            </a:r>
          </a:p>
          <a:p>
            <a:pPr algn="l">
              <a:spcBef>
                <a:spcPct val="50000"/>
              </a:spcBef>
            </a:pP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   &lt;</a:t>
            </a:r>
            <a:r>
              <a:rPr lang="en-GB" sz="16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classpath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1600" b="1" dirty="0" err="1">
                <a:solidFill>
                  <a:srgbClr val="000000"/>
                </a:solidFill>
                <a:latin typeface="Courier New" pitchFamily="49" charset="0"/>
              </a:rPr>
              <a:t>refid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="</a:t>
            </a:r>
            <a:r>
              <a:rPr lang="en-GB" sz="1600" b="1" i="1" dirty="0" err="1">
                <a:solidFill>
                  <a:srgbClr val="CC6600"/>
                </a:solidFill>
                <a:latin typeface="Courier New" pitchFamily="49" charset="0"/>
              </a:rPr>
              <a:t>compile.classpath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"/&gt;</a:t>
            </a:r>
          </a:p>
          <a:p>
            <a:pPr algn="l">
              <a:spcBef>
                <a:spcPct val="50000"/>
              </a:spcBef>
            </a:pP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&lt;/</a:t>
            </a:r>
            <a:r>
              <a:rPr lang="en-GB" sz="1600" b="1" dirty="0" err="1">
                <a:solidFill>
                  <a:srgbClr val="000000"/>
                </a:solidFill>
                <a:latin typeface="Courier New" pitchFamily="49" charset="0"/>
              </a:rPr>
              <a:t>javac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&gt;</a:t>
            </a:r>
          </a:p>
        </p:txBody>
      </p:sp>
      <p:sp>
        <p:nvSpPr>
          <p:cNvPr id="44040" name="Text Box 8"/>
          <p:cNvSpPr txBox="1">
            <a:spLocks noChangeArrowheads="1"/>
          </p:cNvSpPr>
          <p:nvPr/>
        </p:nvSpPr>
        <p:spPr bwMode="auto">
          <a:xfrm>
            <a:off x="515938" y="4157214"/>
            <a:ext cx="8431212" cy="258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Aft>
                <a:spcPts val="0"/>
              </a:spcAft>
              <a:buFontTx/>
              <a:buChar char="•"/>
              <a:defRPr/>
            </a:pPr>
            <a:r>
              <a:rPr lang="en-GB" sz="1800" dirty="0"/>
              <a:t> </a:t>
            </a:r>
            <a:r>
              <a:rPr lang="en-GB" sz="1800" b="1" i="1" dirty="0" err="1">
                <a:solidFill>
                  <a:srgbClr val="FF0000"/>
                </a:solidFill>
                <a:latin typeface="Courier New" pitchFamily="49" charset="0"/>
              </a:rPr>
              <a:t>build.classes.dir</a:t>
            </a:r>
            <a:r>
              <a:rPr lang="en-GB" sz="1800" b="1" i="1" dirty="0">
                <a:solidFill>
                  <a:srgbClr val="FF0000"/>
                </a:solidFill>
                <a:latin typeface="Courier New" pitchFamily="49" charset="0"/>
              </a:rPr>
              <a:t>, </a:t>
            </a:r>
            <a:r>
              <a:rPr lang="en-GB" sz="1800" b="1" i="1" dirty="0" err="1">
                <a:solidFill>
                  <a:srgbClr val="FF0000"/>
                </a:solidFill>
                <a:latin typeface="Courier New" pitchFamily="49" charset="0"/>
              </a:rPr>
              <a:t>build.debug</a:t>
            </a:r>
            <a:r>
              <a:rPr lang="en-GB" sz="1800" b="1" i="1" dirty="0">
                <a:solidFill>
                  <a:srgbClr val="FF0000"/>
                </a:solidFill>
                <a:latin typeface="Courier New" pitchFamily="49" charset="0"/>
              </a:rPr>
              <a:t>, src.dir </a:t>
            </a:r>
            <a:r>
              <a:rPr lang="en-GB" sz="1800" dirty="0">
                <a:solidFill>
                  <a:srgbClr val="7030A0"/>
                </a:solidFill>
                <a:latin typeface="+mn-lt"/>
              </a:rPr>
              <a:t>are</a:t>
            </a:r>
            <a:r>
              <a:rPr lang="en-GB" sz="1800" b="1" i="1" dirty="0">
                <a:solidFill>
                  <a:srgbClr val="7030A0"/>
                </a:solidFill>
                <a:latin typeface="+mn-lt"/>
              </a:rPr>
              <a:t> </a:t>
            </a:r>
            <a:r>
              <a:rPr lang="en-GB" sz="1800" b="1" i="1" dirty="0">
                <a:solidFill>
                  <a:srgbClr val="FF0000"/>
                </a:solidFill>
                <a:latin typeface="+mn-lt"/>
              </a:rPr>
              <a:t>property</a:t>
            </a:r>
            <a:r>
              <a:rPr lang="en-GB" sz="1800" b="1" i="1" dirty="0">
                <a:solidFill>
                  <a:srgbClr val="7030A0"/>
                </a:solidFill>
                <a:latin typeface="+mn-lt"/>
              </a:rPr>
              <a:t> </a:t>
            </a:r>
            <a:r>
              <a:rPr lang="en-GB" sz="1800" b="1" i="1" u="sng" dirty="0">
                <a:latin typeface="+mn-lt"/>
              </a:rPr>
              <a:t>names.</a:t>
            </a:r>
            <a:endParaRPr lang="en-GB" sz="1800" u="sng" dirty="0">
              <a:latin typeface="+mn-lt"/>
            </a:endParaRPr>
          </a:p>
          <a:p>
            <a:pPr algn="l">
              <a:spcAft>
                <a:spcPts val="0"/>
              </a:spcAft>
              <a:buFontTx/>
              <a:buChar char="•"/>
              <a:defRPr/>
            </a:pPr>
            <a:r>
              <a:rPr lang="en-GB" sz="1800" dirty="0"/>
              <a:t> We </a:t>
            </a:r>
            <a:r>
              <a:rPr lang="en-GB" sz="1800" b="1" i="1" u="sng" dirty="0"/>
              <a:t>refer</a:t>
            </a:r>
            <a:r>
              <a:rPr lang="en-GB" sz="1800" dirty="0"/>
              <a:t>  </a:t>
            </a:r>
            <a:r>
              <a:rPr lang="en-GB" sz="1800" dirty="0" smtClean="0"/>
              <a:t>to an </a:t>
            </a:r>
            <a:r>
              <a:rPr lang="en-GB" sz="1800" b="1" dirty="0" smtClean="0"/>
              <a:t>Ant</a:t>
            </a:r>
            <a:r>
              <a:rPr lang="en-GB" sz="1800" dirty="0" smtClean="0"/>
              <a:t> </a:t>
            </a:r>
            <a:r>
              <a:rPr lang="en-GB" sz="1800" b="1" i="1" dirty="0" smtClean="0">
                <a:solidFill>
                  <a:srgbClr val="FF0000"/>
                </a:solidFill>
              </a:rPr>
              <a:t>property</a:t>
            </a:r>
            <a:r>
              <a:rPr lang="en-GB" sz="1800" dirty="0" smtClean="0"/>
              <a:t>,  </a:t>
            </a:r>
            <a:r>
              <a:rPr lang="en-GB" sz="1800" dirty="0"/>
              <a:t>e.g. as in </a:t>
            </a:r>
          </a:p>
          <a:p>
            <a:pPr>
              <a:spcAft>
                <a:spcPts val="0"/>
              </a:spcAft>
              <a:defRPr/>
            </a:pPr>
            <a:r>
              <a:rPr lang="en-GB" sz="1800" b="1" dirty="0" err="1">
                <a:solidFill>
                  <a:srgbClr val="000000"/>
                </a:solidFill>
                <a:latin typeface="Courier New" pitchFamily="49" charset="0"/>
              </a:rPr>
              <a:t>srcdir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=“${</a:t>
            </a:r>
            <a:r>
              <a:rPr lang="en-GB" sz="1800" b="1" i="1" dirty="0">
                <a:solidFill>
                  <a:srgbClr val="FF0000"/>
                </a:solidFill>
                <a:latin typeface="Courier New" pitchFamily="49" charset="0"/>
              </a:rPr>
              <a:t>src.dir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}”, </a:t>
            </a:r>
          </a:p>
          <a:p>
            <a:pPr algn="l">
              <a:spcAft>
                <a:spcPts val="0"/>
              </a:spcAft>
              <a:defRPr/>
            </a:pP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  </a:t>
            </a:r>
            <a:r>
              <a:rPr lang="en-GB" sz="1800" dirty="0">
                <a:solidFill>
                  <a:srgbClr val="7030A0"/>
                </a:solidFill>
                <a:latin typeface="+mn-lt"/>
              </a:rPr>
              <a:t>by using 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${</a:t>
            </a:r>
            <a:r>
              <a:rPr lang="en-GB" sz="1800" b="1" i="1" dirty="0">
                <a:solidFill>
                  <a:srgbClr val="FF0000"/>
                </a:solidFill>
                <a:latin typeface="Courier New" pitchFamily="49" charset="0"/>
              </a:rPr>
              <a:t>...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}.</a:t>
            </a:r>
          </a:p>
          <a:p>
            <a:pPr algn="l">
              <a:spcAft>
                <a:spcPts val="0"/>
              </a:spcAft>
              <a:buFontTx/>
              <a:buChar char="•"/>
              <a:defRPr/>
            </a:pPr>
            <a:r>
              <a:rPr lang="en-GB" sz="1800" dirty="0"/>
              <a:t> </a:t>
            </a:r>
            <a:r>
              <a:rPr lang="en-GB" sz="1800" dirty="0" smtClean="0"/>
              <a:t>This will work if we have already somehow assigned </a:t>
            </a:r>
            <a:r>
              <a:rPr lang="en-GB" sz="1800" b="1" i="1" dirty="0" smtClean="0"/>
              <a:t>separately </a:t>
            </a:r>
            <a:r>
              <a:rPr lang="en-GB" sz="1800" dirty="0" smtClean="0"/>
              <a:t> </a:t>
            </a:r>
            <a:r>
              <a:rPr lang="en-GB" sz="1800" dirty="0"/>
              <a:t>a </a:t>
            </a:r>
            <a:r>
              <a:rPr lang="en-GB" sz="1800" b="1" i="1" u="sng" dirty="0">
                <a:solidFill>
                  <a:srgbClr val="FF0000"/>
                </a:solidFill>
              </a:rPr>
              <a:t>value</a:t>
            </a:r>
            <a:r>
              <a:rPr lang="en-GB" sz="1800" dirty="0"/>
              <a:t>  of</a:t>
            </a:r>
            <a:r>
              <a:rPr lang="en-GB" sz="1800" dirty="0">
                <a:latin typeface="Courier New" pitchFamily="49" charset="0"/>
              </a:rPr>
              <a:t> </a:t>
            </a:r>
            <a:r>
              <a:rPr lang="en-GB" sz="1800" dirty="0"/>
              <a:t>the property </a:t>
            </a:r>
            <a:r>
              <a:rPr lang="en-GB" sz="1800" dirty="0">
                <a:solidFill>
                  <a:srgbClr val="7030A0"/>
                </a:solidFill>
              </a:rPr>
              <a:t>such as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1800" b="1" i="1" dirty="0" err="1">
                <a:solidFill>
                  <a:srgbClr val="FF0000"/>
                </a:solidFill>
                <a:latin typeface="Courier New" pitchFamily="49" charset="0"/>
              </a:rPr>
              <a:t>src.dir</a:t>
            </a:r>
            <a:r>
              <a:rPr lang="en-GB" sz="1800" b="1" i="1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en-GB" sz="1800" dirty="0" smtClean="0">
                <a:solidFill>
                  <a:srgbClr val="7030A0"/>
                </a:solidFill>
                <a:latin typeface="+mn-lt"/>
              </a:rPr>
              <a:t>to </a:t>
            </a:r>
            <a:r>
              <a:rPr lang="en-GB" sz="1800" dirty="0">
                <a:solidFill>
                  <a:srgbClr val="7030A0"/>
                </a:solidFill>
                <a:latin typeface="+mn-lt"/>
              </a:rPr>
              <a:t>be the </a:t>
            </a:r>
            <a:r>
              <a:rPr lang="en-GB" sz="1800" b="1" i="1" dirty="0"/>
              <a:t>real  </a:t>
            </a:r>
            <a:r>
              <a:rPr lang="en-GB" sz="1800" dirty="0">
                <a:solidFill>
                  <a:srgbClr val="7030A0"/>
                </a:solidFill>
                <a:latin typeface="+mn-lt"/>
              </a:rPr>
              <a:t>directory name</a:t>
            </a:r>
            <a:r>
              <a:rPr lang="en-GB" sz="1800" b="1" i="1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en-GB" sz="1800" b="1" dirty="0" err="1">
                <a:solidFill>
                  <a:srgbClr val="000000"/>
                </a:solidFill>
                <a:latin typeface="Courier New" pitchFamily="49" charset="0"/>
              </a:rPr>
              <a:t>src</a:t>
            </a:r>
            <a:r>
              <a:rPr lang="en-GB" sz="1800" dirty="0" smtClean="0"/>
              <a:t>. </a:t>
            </a:r>
            <a:endParaRPr lang="en-GB" sz="1800" dirty="0"/>
          </a:p>
          <a:p>
            <a:pPr algn="l">
              <a:spcAft>
                <a:spcPts val="0"/>
              </a:spcAft>
              <a:buFontTx/>
              <a:buChar char="•"/>
              <a:defRPr/>
            </a:pPr>
            <a:r>
              <a:rPr lang="en-GB" sz="1800" dirty="0"/>
              <a:t> Compare this with the </a:t>
            </a:r>
            <a:r>
              <a:rPr lang="en-GB" sz="1800" b="1" i="1" dirty="0"/>
              <a:t>direct</a:t>
            </a:r>
            <a:r>
              <a:rPr lang="en-GB" sz="1800" dirty="0"/>
              <a:t>  reference</a:t>
            </a:r>
            <a:r>
              <a:rPr lang="en-GB" sz="1800" b="1" i="1" dirty="0"/>
              <a:t> </a:t>
            </a:r>
            <a:r>
              <a:rPr lang="en-GB" sz="1800" dirty="0"/>
              <a:t>to the</a:t>
            </a:r>
            <a:r>
              <a:rPr lang="en-GB" sz="1800" b="1" i="1" dirty="0"/>
              <a:t> </a:t>
            </a:r>
            <a:r>
              <a:rPr lang="en-GB" sz="1800" b="1" i="1" u="sng" dirty="0">
                <a:solidFill>
                  <a:srgbClr val="FF0000"/>
                </a:solidFill>
              </a:rPr>
              <a:t>value</a:t>
            </a:r>
            <a:r>
              <a:rPr lang="en-GB" sz="1800" b="1" i="1" dirty="0"/>
              <a:t>  </a:t>
            </a:r>
            <a:r>
              <a:rPr lang="en-GB" sz="1800" dirty="0"/>
              <a:t>like in </a:t>
            </a:r>
          </a:p>
          <a:p>
            <a:pPr>
              <a:spcAft>
                <a:spcPts val="0"/>
              </a:spcAft>
              <a:defRPr/>
            </a:pP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1800" b="1" dirty="0" err="1">
                <a:solidFill>
                  <a:srgbClr val="000000"/>
                </a:solidFill>
                <a:latin typeface="Courier New" pitchFamily="49" charset="0"/>
              </a:rPr>
              <a:t>srcdir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=“</a:t>
            </a:r>
            <a:r>
              <a:rPr lang="en-GB" sz="1800" b="1" dirty="0" err="1">
                <a:solidFill>
                  <a:srgbClr val="000000"/>
                </a:solidFill>
                <a:latin typeface="Courier New" pitchFamily="49" charset="0"/>
              </a:rPr>
              <a:t>src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” </a:t>
            </a:r>
          </a:p>
          <a:p>
            <a:pPr algn="l">
              <a:spcAft>
                <a:spcPts val="0"/>
              </a:spcAft>
              <a:defRPr/>
            </a:pPr>
            <a:r>
              <a:rPr lang="en-GB" sz="1800" dirty="0"/>
              <a:t>  where</a:t>
            </a:r>
            <a:r>
              <a:rPr lang="en-GB" sz="1800" dirty="0">
                <a:latin typeface="Courier New" pitchFamily="49" charset="0"/>
              </a:rPr>
              <a:t> </a:t>
            </a:r>
            <a:r>
              <a:rPr lang="en-GB" sz="1800" b="1" dirty="0" err="1">
                <a:solidFill>
                  <a:srgbClr val="000000"/>
                </a:solidFill>
                <a:latin typeface="Courier New" pitchFamily="49" charset="0"/>
              </a:rPr>
              <a:t>src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1800" dirty="0"/>
              <a:t>is the </a:t>
            </a:r>
            <a:r>
              <a:rPr lang="en-GB" sz="1800" b="1" i="1" dirty="0"/>
              <a:t>real </a:t>
            </a:r>
            <a:r>
              <a:rPr lang="en-GB" sz="1800" i="1" dirty="0"/>
              <a:t>directory name</a:t>
            </a:r>
            <a:r>
              <a:rPr lang="en-GB" sz="1800" dirty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4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44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44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440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440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40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440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440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440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440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7" grpId="0" animBg="1"/>
      <p:bldP spid="4403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705EB79-524A-4794-8D24-2F321D73A670}" type="slidenum">
              <a:rPr lang="en-GB" smtClean="0"/>
              <a:pPr/>
              <a:t>12</a:t>
            </a:fld>
            <a:endParaRPr lang="en-GB" smtClean="0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71414"/>
            <a:ext cx="7772400" cy="6858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2800" smtClean="0"/>
              <a:t>Datatypes and Properties with </a:t>
            </a:r>
            <a:r>
              <a:rPr lang="en-GB" sz="2800" b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&lt;javac&gt;</a:t>
            </a:r>
            <a:r>
              <a:rPr lang="en-GB" sz="2800" smtClean="0"/>
              <a:t> (cont.)</a:t>
            </a:r>
          </a:p>
        </p:txBody>
      </p:sp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500034" y="1785926"/>
            <a:ext cx="7993063" cy="17780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defRPr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0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path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id="</a:t>
            </a:r>
            <a:r>
              <a:rPr lang="en-GB" sz="2000" b="1" i="1" dirty="0" err="1">
                <a:solidFill>
                  <a:srgbClr val="CC6600"/>
                </a:solidFill>
                <a:latin typeface="Courier New" pitchFamily="49" charset="0"/>
              </a:rPr>
              <a:t>compile.classpath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"&gt;</a:t>
            </a:r>
          </a:p>
          <a:p>
            <a:pPr algn="l">
              <a:spcBef>
                <a:spcPct val="50000"/>
              </a:spcBef>
              <a:defRPr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 &lt;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pathelement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</a:rPr>
              <a:t>location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="${</a:t>
            </a:r>
            <a:r>
              <a:rPr lang="en-GB" sz="2000" b="1" i="1" dirty="0">
                <a:solidFill>
                  <a:srgbClr val="FF0000"/>
                </a:solidFill>
                <a:latin typeface="Courier New" pitchFamily="49" charset="0"/>
              </a:rPr>
              <a:t>lucene.jar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}"/&gt;</a:t>
            </a:r>
          </a:p>
          <a:p>
            <a:pPr algn="l">
              <a:spcBef>
                <a:spcPct val="50000"/>
              </a:spcBef>
              <a:defRPr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 &lt;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pathelement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</a:rPr>
              <a:t>location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="${</a:t>
            </a:r>
            <a:r>
              <a:rPr lang="en-GB" sz="2000" b="1" i="1" dirty="0">
                <a:solidFill>
                  <a:srgbClr val="FF0000"/>
                </a:solidFill>
                <a:latin typeface="Courier New" pitchFamily="49" charset="0"/>
              </a:rPr>
              <a:t>jtidy.jar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}"/&gt;</a:t>
            </a:r>
          </a:p>
          <a:p>
            <a:pPr algn="l">
              <a:spcBef>
                <a:spcPct val="50000"/>
              </a:spcBef>
              <a:defRPr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&lt;/</a:t>
            </a:r>
            <a:r>
              <a:rPr lang="en-GB" sz="20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path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&gt;</a:t>
            </a:r>
          </a:p>
        </p:txBody>
      </p:sp>
      <p:sp>
        <p:nvSpPr>
          <p:cNvPr id="31749" name="Text Box 5"/>
          <p:cNvSpPr txBox="1">
            <a:spLocks noChangeArrowheads="1"/>
          </p:cNvSpPr>
          <p:nvPr/>
        </p:nvSpPr>
        <p:spPr bwMode="auto">
          <a:xfrm>
            <a:off x="579467" y="785794"/>
            <a:ext cx="8135937" cy="95410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 sz="2800" dirty="0"/>
              <a:t>It was assumed </a:t>
            </a:r>
            <a:r>
              <a:rPr lang="en-GB" sz="2800" dirty="0" smtClean="0"/>
              <a:t>in the above example that </a:t>
            </a:r>
            <a:r>
              <a:rPr lang="en-GB" sz="2800" b="1" i="1" dirty="0"/>
              <a:t>build file</a:t>
            </a:r>
            <a:r>
              <a:rPr lang="en-GB" sz="2800" dirty="0"/>
              <a:t>  also contains somewhere </a:t>
            </a:r>
            <a:r>
              <a:rPr lang="en-GB" sz="2800" b="1" i="1" dirty="0"/>
              <a:t>path element  </a:t>
            </a:r>
            <a:r>
              <a:rPr lang="en-GB" sz="2800" dirty="0"/>
              <a:t>like</a:t>
            </a:r>
          </a:p>
        </p:txBody>
      </p:sp>
      <p:sp>
        <p:nvSpPr>
          <p:cNvPr id="31750" name="Text Box 6"/>
          <p:cNvSpPr txBox="1">
            <a:spLocks noChangeArrowheads="1"/>
          </p:cNvSpPr>
          <p:nvPr/>
        </p:nvSpPr>
        <p:spPr bwMode="auto">
          <a:xfrm>
            <a:off x="250825" y="3643314"/>
            <a:ext cx="8713788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 sz="2800" b="1" dirty="0" err="1">
                <a:solidFill>
                  <a:srgbClr val="000000"/>
                </a:solidFill>
                <a:latin typeface="Courier New" pitchFamily="49" charset="0"/>
              </a:rPr>
              <a:t>refid</a:t>
            </a:r>
            <a:r>
              <a:rPr lang="en-GB" sz="2800" b="1" dirty="0">
                <a:solidFill>
                  <a:srgbClr val="000000"/>
                </a:solidFill>
                <a:latin typeface="Courier New" pitchFamily="49" charset="0"/>
              </a:rPr>
              <a:t>="</a:t>
            </a:r>
            <a:r>
              <a:rPr lang="en-GB" sz="2800" b="1" i="1" dirty="0" err="1">
                <a:solidFill>
                  <a:srgbClr val="CC6600"/>
                </a:solidFill>
                <a:latin typeface="Courier New" pitchFamily="49" charset="0"/>
              </a:rPr>
              <a:t>compile.classpath</a:t>
            </a:r>
            <a:r>
              <a:rPr lang="en-GB" sz="2800" b="1" dirty="0">
                <a:solidFill>
                  <a:srgbClr val="000000"/>
                </a:solidFill>
                <a:latin typeface="Courier New" pitchFamily="49" charset="0"/>
              </a:rPr>
              <a:t>"</a:t>
            </a:r>
            <a:r>
              <a:rPr lang="en-GB" sz="2800" dirty="0"/>
              <a:t> in the previous slide </a:t>
            </a:r>
            <a:r>
              <a:rPr lang="en-GB" sz="2800" b="1" i="1" dirty="0"/>
              <a:t>refers</a:t>
            </a:r>
            <a:r>
              <a:rPr lang="en-GB" sz="2800" dirty="0"/>
              <a:t> to this path element because of </a:t>
            </a:r>
            <a:r>
              <a:rPr lang="en-GB" sz="2800" b="1" dirty="0">
                <a:solidFill>
                  <a:srgbClr val="000000"/>
                </a:solidFill>
                <a:latin typeface="Courier New" pitchFamily="49" charset="0"/>
              </a:rPr>
              <a:t>id="</a:t>
            </a:r>
            <a:r>
              <a:rPr lang="en-GB" sz="2800" b="1" i="1" dirty="0" err="1">
                <a:solidFill>
                  <a:srgbClr val="CC6600"/>
                </a:solidFill>
                <a:latin typeface="Courier New" pitchFamily="49" charset="0"/>
              </a:rPr>
              <a:t>compile.classpath</a:t>
            </a:r>
            <a:r>
              <a:rPr lang="en-GB" sz="2800" b="1" dirty="0">
                <a:solidFill>
                  <a:srgbClr val="000000"/>
                </a:solidFill>
                <a:latin typeface="Courier New" pitchFamily="49" charset="0"/>
              </a:rPr>
              <a:t>"</a:t>
            </a:r>
            <a:r>
              <a:rPr lang="en-GB" sz="2800" dirty="0"/>
              <a:t>. </a:t>
            </a:r>
          </a:p>
          <a:p>
            <a:pPr algn="l">
              <a:spcBef>
                <a:spcPct val="50000"/>
              </a:spcBef>
            </a:pPr>
            <a:r>
              <a:rPr lang="en-GB" sz="2800" dirty="0"/>
              <a:t>It </a:t>
            </a:r>
            <a:r>
              <a:rPr lang="en-GB" sz="2800" b="1" i="1" dirty="0"/>
              <a:t>shows where to find</a:t>
            </a:r>
            <a:r>
              <a:rPr lang="en-GB" sz="2800" dirty="0"/>
              <a:t>  two </a:t>
            </a:r>
            <a:r>
              <a:rPr lang="en-GB" sz="2800" b="1" dirty="0"/>
              <a:t>JAR</a:t>
            </a:r>
            <a:r>
              <a:rPr lang="en-GB" sz="2800" dirty="0"/>
              <a:t> files needed for the compilation. </a:t>
            </a:r>
          </a:p>
          <a:p>
            <a:pPr algn="l">
              <a:spcBef>
                <a:spcPct val="50000"/>
              </a:spcBef>
            </a:pPr>
            <a:r>
              <a:rPr lang="en-GB" sz="2800" dirty="0" smtClean="0"/>
              <a:t>See more </a:t>
            </a:r>
            <a:r>
              <a:rPr lang="en-GB" sz="2800" dirty="0"/>
              <a:t>on “</a:t>
            </a:r>
            <a:r>
              <a:rPr lang="en-GB" sz="2800" b="1" dirty="0">
                <a:solidFill>
                  <a:srgbClr val="000000"/>
                </a:solidFill>
                <a:latin typeface="Courier New" pitchFamily="49" charset="0"/>
              </a:rPr>
              <a:t>${...}</a:t>
            </a:r>
            <a:r>
              <a:rPr lang="en-GB" sz="2800" dirty="0"/>
              <a:t>” notation on the next slide.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1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31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17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317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317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8" grpId="0" animBg="1"/>
      <p:bldP spid="3174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469BB34-F92E-4BD9-A3DB-08186FF2CDCF}" type="slidenum">
              <a:rPr lang="en-GB" smtClean="0"/>
              <a:pPr/>
              <a:t>13</a:t>
            </a:fld>
            <a:endParaRPr lang="en-GB" smtClean="0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71414"/>
            <a:ext cx="7772400" cy="471486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b="1" dirty="0" smtClean="0"/>
              <a:t>Properties</a:t>
            </a:r>
            <a:r>
              <a:rPr lang="en-GB" sz="3200" dirty="0" smtClean="0"/>
              <a:t> with </a:t>
            </a:r>
            <a:r>
              <a:rPr lang="en-GB" sz="32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&lt;</a:t>
            </a:r>
            <a:r>
              <a:rPr lang="en-GB" sz="3200" b="1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javac</a:t>
            </a:r>
            <a:r>
              <a:rPr lang="en-GB" sz="32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&gt;</a:t>
            </a:r>
            <a:endParaRPr lang="en-GB" sz="3200" dirty="0" smtClean="0"/>
          </a:p>
        </p:txBody>
      </p:sp>
      <p:sp>
        <p:nvSpPr>
          <p:cNvPr id="4608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395288" y="889018"/>
            <a:ext cx="8569325" cy="5540378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/>
          <a:lstStyle/>
          <a:p>
            <a:pPr eaLnBrk="1" hangingPunct="1">
              <a:lnSpc>
                <a:spcPct val="80000"/>
              </a:lnSpc>
              <a:spcAft>
                <a:spcPts val="600"/>
              </a:spcAft>
              <a:buClr>
                <a:schemeClr val="tx1"/>
              </a:buClr>
              <a:buSzTx/>
              <a:buFontTx/>
              <a:buChar char="•"/>
            </a:pPr>
            <a:r>
              <a:rPr lang="en-GB" sz="2400" dirty="0" smtClean="0"/>
              <a:t>The “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${...}</a:t>
            </a:r>
            <a:r>
              <a:rPr lang="en-GB" sz="2400" dirty="0" smtClean="0"/>
              <a:t>” notation refers to an </a:t>
            </a:r>
            <a:r>
              <a:rPr lang="en-GB" sz="2400" b="1" dirty="0" smtClean="0"/>
              <a:t>Ant</a:t>
            </a:r>
            <a:r>
              <a:rPr lang="en-GB" sz="2400" dirty="0" smtClean="0"/>
              <a:t> </a:t>
            </a:r>
            <a:r>
              <a:rPr lang="en-GB" sz="2400" b="1" i="1" u="sng" dirty="0" smtClean="0"/>
              <a:t>property </a:t>
            </a:r>
            <a:r>
              <a:rPr lang="en-GB" sz="2400" dirty="0" smtClean="0"/>
              <a:t>: </a:t>
            </a:r>
          </a:p>
          <a:p>
            <a:pPr lvl="1" eaLnBrk="1" hangingPunct="1">
              <a:lnSpc>
                <a:spcPct val="80000"/>
              </a:lnSpc>
              <a:spcAft>
                <a:spcPts val="600"/>
              </a:spcAft>
              <a:buSzTx/>
              <a:buFontTx/>
              <a:buChar char="•"/>
            </a:pPr>
            <a:r>
              <a:rPr lang="en-GB" sz="2000" dirty="0" smtClean="0"/>
              <a:t>a </a:t>
            </a:r>
            <a:r>
              <a:rPr lang="en-GB" sz="2000" i="1" u="sng" dirty="0" smtClean="0"/>
              <a:t>mapping</a:t>
            </a:r>
            <a:r>
              <a:rPr lang="en-GB" sz="2000" i="1" dirty="0" smtClean="0"/>
              <a:t> from a </a:t>
            </a:r>
            <a:r>
              <a:rPr lang="en-GB" sz="2000" i="1" u="sng" dirty="0" smtClean="0"/>
              <a:t>property name</a:t>
            </a:r>
            <a:r>
              <a:rPr lang="en-GB" sz="2000" i="1" dirty="0" smtClean="0"/>
              <a:t> to a </a:t>
            </a:r>
            <a:r>
              <a:rPr lang="en-GB" sz="2000" i="1" u="sng" dirty="0" smtClean="0"/>
              <a:t>string value</a:t>
            </a:r>
            <a:r>
              <a:rPr lang="en-GB" sz="2000" dirty="0" smtClean="0"/>
              <a:t>, referring to  </a:t>
            </a:r>
          </a:p>
          <a:p>
            <a:pPr lvl="2" eaLnBrk="1" hangingPunct="1">
              <a:lnSpc>
                <a:spcPct val="105000"/>
              </a:lnSpc>
              <a:spcAft>
                <a:spcPts val="600"/>
              </a:spcAft>
              <a:buSzTx/>
              <a:buFontTx/>
              <a:buChar char="-"/>
            </a:pPr>
            <a:r>
              <a:rPr lang="en-GB" sz="2000" dirty="0" smtClean="0"/>
              <a:t>the compiling </a:t>
            </a:r>
            <a:r>
              <a:rPr lang="en-GB" sz="2000" i="1" u="sng" dirty="0" smtClean="0"/>
              <a:t>destination directory</a:t>
            </a:r>
            <a:r>
              <a:rPr lang="en-GB" sz="2000" dirty="0" smtClean="0"/>
              <a:t>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${</a:t>
            </a:r>
            <a:r>
              <a:rPr lang="en-GB" sz="2000" b="1" i="1" dirty="0" err="1" smtClean="0">
                <a:solidFill>
                  <a:srgbClr val="FF0000"/>
                </a:solidFill>
                <a:latin typeface="Courier New" pitchFamily="49" charset="0"/>
              </a:rPr>
              <a:t>build.classes.dir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}</a:t>
            </a:r>
            <a:r>
              <a:rPr lang="en-GB" sz="2000" dirty="0" smtClean="0"/>
              <a:t>, </a:t>
            </a:r>
            <a:endParaRPr lang="en-GB" sz="1800" dirty="0" smtClean="0"/>
          </a:p>
          <a:p>
            <a:pPr lvl="2" eaLnBrk="1" hangingPunct="1">
              <a:lnSpc>
                <a:spcPct val="105000"/>
              </a:lnSpc>
              <a:spcAft>
                <a:spcPts val="600"/>
              </a:spcAft>
              <a:buSzTx/>
              <a:buFontTx/>
              <a:buChar char="-"/>
            </a:pPr>
            <a:r>
              <a:rPr lang="en-GB" sz="2000" dirty="0" smtClean="0"/>
              <a:t>what </a:t>
            </a:r>
            <a:r>
              <a:rPr lang="en-GB" sz="2000" i="1" u="sng" dirty="0" smtClean="0"/>
              <a:t>debug mode</a:t>
            </a:r>
            <a:r>
              <a:rPr lang="en-GB" sz="2000" dirty="0" smtClean="0"/>
              <a:t>  to use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${</a:t>
            </a:r>
            <a:r>
              <a:rPr lang="en-GB" sz="2000" b="1" i="1" dirty="0" err="1" smtClean="0">
                <a:solidFill>
                  <a:srgbClr val="FF0000"/>
                </a:solidFill>
                <a:latin typeface="Courier New" pitchFamily="49" charset="0"/>
              </a:rPr>
              <a:t>build.debug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}</a:t>
            </a:r>
            <a:r>
              <a:rPr lang="en-GB" sz="2000" dirty="0" smtClean="0"/>
              <a:t>,</a:t>
            </a:r>
          </a:p>
          <a:p>
            <a:pPr lvl="2" eaLnBrk="1" hangingPunct="1">
              <a:lnSpc>
                <a:spcPct val="105000"/>
              </a:lnSpc>
              <a:spcAft>
                <a:spcPts val="600"/>
              </a:spcAft>
              <a:buSzTx/>
              <a:buFontTx/>
              <a:buChar char="-"/>
            </a:pPr>
            <a:r>
              <a:rPr lang="en-GB" sz="2000" dirty="0" smtClean="0"/>
              <a:t>the </a:t>
            </a:r>
            <a:r>
              <a:rPr lang="en-GB" sz="2000" i="1" u="sng" dirty="0" smtClean="0"/>
              <a:t>source directory</a:t>
            </a:r>
            <a:r>
              <a:rPr lang="en-GB" sz="2000" dirty="0" smtClean="0"/>
              <a:t> 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${</a:t>
            </a:r>
            <a:r>
              <a:rPr lang="en-GB" sz="2000" b="1" i="1" dirty="0" smtClean="0">
                <a:solidFill>
                  <a:srgbClr val="FF0000"/>
                </a:solidFill>
                <a:latin typeface="Courier New" pitchFamily="49" charset="0"/>
              </a:rPr>
              <a:t>src.dir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}</a:t>
            </a:r>
            <a:r>
              <a:rPr lang="en-GB" sz="2000" dirty="0" smtClean="0"/>
              <a:t>, and</a:t>
            </a:r>
          </a:p>
          <a:p>
            <a:pPr lvl="2" eaLnBrk="1" hangingPunct="1">
              <a:lnSpc>
                <a:spcPct val="105000"/>
              </a:lnSpc>
              <a:spcAft>
                <a:spcPts val="600"/>
              </a:spcAft>
              <a:buSzTx/>
              <a:buFontTx/>
              <a:buChar char="-"/>
            </a:pPr>
            <a:r>
              <a:rPr lang="en-GB" sz="2000" i="1" u="sng" dirty="0" smtClean="0"/>
              <a:t>JAR locations</a:t>
            </a:r>
            <a:r>
              <a:rPr lang="en-GB" sz="2000" dirty="0" smtClean="0"/>
              <a:t> 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${</a:t>
            </a:r>
            <a:r>
              <a:rPr lang="en-GB" sz="2000" b="1" i="1" dirty="0" smtClean="0">
                <a:solidFill>
                  <a:srgbClr val="FF0000"/>
                </a:solidFill>
                <a:latin typeface="Courier New" pitchFamily="49" charset="0"/>
              </a:rPr>
              <a:t>lucene.jar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} </a:t>
            </a:r>
            <a:r>
              <a:rPr lang="en-GB" sz="2000" dirty="0" smtClean="0"/>
              <a:t>and</a:t>
            </a:r>
            <a:r>
              <a:rPr lang="en-GB" sz="2000" b="1" dirty="0" smtClean="0">
                <a:solidFill>
                  <a:srgbClr val="000000"/>
                </a:solidFill>
              </a:rPr>
              <a:t>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${</a:t>
            </a:r>
            <a:r>
              <a:rPr lang="en-GB" sz="2000" b="1" i="1" dirty="0" smtClean="0">
                <a:solidFill>
                  <a:srgbClr val="FF0000"/>
                </a:solidFill>
                <a:latin typeface="Courier New" pitchFamily="49" charset="0"/>
              </a:rPr>
              <a:t>jtidy.jar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}</a:t>
            </a:r>
            <a:r>
              <a:rPr lang="en-GB" sz="2000" dirty="0" smtClean="0"/>
              <a:t>.</a:t>
            </a:r>
          </a:p>
          <a:p>
            <a:pPr eaLnBrk="1" hangingPunct="1">
              <a:lnSpc>
                <a:spcPct val="105000"/>
              </a:lnSpc>
              <a:spcAft>
                <a:spcPts val="600"/>
              </a:spcAft>
              <a:buSzTx/>
              <a:buFontTx/>
              <a:buChar char="•"/>
            </a:pPr>
            <a:r>
              <a:rPr lang="en-GB" sz="2400" dirty="0" smtClean="0"/>
              <a:t>Note that </a:t>
            </a:r>
            <a:r>
              <a:rPr lang="en-GB" sz="2400" i="1" dirty="0" smtClean="0"/>
              <a:t>dot notation</a:t>
            </a:r>
            <a:r>
              <a:rPr lang="en-GB" sz="2400" dirty="0" smtClean="0"/>
              <a:t>  is used in </a:t>
            </a:r>
          </a:p>
          <a:p>
            <a:pPr lvl="1" eaLnBrk="1" hangingPunct="1">
              <a:lnSpc>
                <a:spcPct val="105000"/>
              </a:lnSpc>
              <a:spcAft>
                <a:spcPts val="600"/>
              </a:spcAft>
              <a:buSzTx/>
              <a:buFontTx/>
              <a:buChar char="-"/>
            </a:pPr>
            <a:r>
              <a:rPr lang="en-GB" sz="2000" i="1" dirty="0" smtClean="0"/>
              <a:t>naming properties</a:t>
            </a:r>
            <a:r>
              <a:rPr lang="en-GB" sz="2000" dirty="0" smtClean="0"/>
              <a:t>, like above, </a:t>
            </a:r>
          </a:p>
          <a:p>
            <a:pPr lvl="1" eaLnBrk="1" hangingPunct="1">
              <a:lnSpc>
                <a:spcPct val="105000"/>
              </a:lnSpc>
              <a:spcAft>
                <a:spcPts val="600"/>
              </a:spcAft>
              <a:buSzTx/>
              <a:buFontTx/>
              <a:buChar char="-"/>
            </a:pPr>
            <a:r>
              <a:rPr lang="en-GB" sz="2000" dirty="0" smtClean="0"/>
              <a:t>or </a:t>
            </a:r>
            <a:r>
              <a:rPr lang="en-GB" sz="2000" i="1" dirty="0" smtClean="0"/>
              <a:t>IDs</a:t>
            </a:r>
            <a:r>
              <a:rPr lang="en-GB" sz="2000" dirty="0" smtClean="0"/>
              <a:t>,  like </a:t>
            </a:r>
            <a:r>
              <a:rPr lang="en-GB" sz="2000" b="1" i="1" dirty="0" err="1" smtClean="0">
                <a:solidFill>
                  <a:srgbClr val="CC6600"/>
                </a:solidFill>
                <a:latin typeface="Courier New" pitchFamily="49" charset="0"/>
              </a:rPr>
              <a:t>compile.classpath</a:t>
            </a:r>
            <a:endParaRPr lang="en-GB" sz="2000" b="1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lnSpc>
                <a:spcPct val="105000"/>
              </a:lnSpc>
              <a:spcAft>
                <a:spcPts val="600"/>
              </a:spcAft>
              <a:buSzTx/>
              <a:buFontTx/>
              <a:buNone/>
            </a:pPr>
            <a:r>
              <a:rPr lang="en-GB" sz="2400" dirty="0" smtClean="0"/>
              <a:t>    This </a:t>
            </a:r>
            <a:r>
              <a:rPr lang="en-GB" sz="2400" b="1" i="1" dirty="0" smtClean="0"/>
              <a:t>imitates the natural language</a:t>
            </a:r>
            <a:r>
              <a:rPr lang="en-GB" sz="2400" dirty="0" smtClean="0"/>
              <a:t>.</a:t>
            </a:r>
          </a:p>
          <a:p>
            <a:pPr eaLnBrk="1" hangingPunct="1">
              <a:lnSpc>
                <a:spcPct val="105000"/>
              </a:lnSpc>
              <a:spcAft>
                <a:spcPts val="600"/>
              </a:spcAft>
              <a:buSzTx/>
              <a:buFontTx/>
              <a:buChar char="•"/>
            </a:pPr>
            <a:r>
              <a:rPr lang="en-GB" sz="2400" dirty="0" smtClean="0"/>
              <a:t>In particular, </a:t>
            </a:r>
            <a:r>
              <a:rPr lang="en-GB" sz="2400" b="1" i="1" dirty="0" smtClean="0">
                <a:solidFill>
                  <a:srgbClr val="FF0000"/>
                </a:solidFill>
                <a:latin typeface="Courier New" pitchFamily="49" charset="0"/>
              </a:rPr>
              <a:t>lucene.jar</a:t>
            </a:r>
            <a:r>
              <a:rPr lang="en-GB" sz="2400" dirty="0" smtClean="0">
                <a:solidFill>
                  <a:srgbClr val="000000"/>
                </a:solidFill>
              </a:rPr>
              <a:t> </a:t>
            </a:r>
            <a:r>
              <a:rPr lang="en-GB" sz="2400" dirty="0" smtClean="0"/>
              <a:t>is considered here </a:t>
            </a:r>
          </a:p>
          <a:p>
            <a:pPr lvl="1" eaLnBrk="1" hangingPunct="1">
              <a:lnSpc>
                <a:spcPct val="105000"/>
              </a:lnSpc>
              <a:spcAft>
                <a:spcPts val="600"/>
              </a:spcAft>
              <a:buSzTx/>
              <a:buFontTx/>
              <a:buChar char="-"/>
            </a:pPr>
            <a:r>
              <a:rPr lang="en-GB" sz="2000" dirty="0" smtClean="0"/>
              <a:t>as the </a:t>
            </a:r>
            <a:r>
              <a:rPr lang="en-GB" sz="2000" i="1" u="sng" dirty="0" smtClean="0"/>
              <a:t>property name, </a:t>
            </a:r>
            <a:r>
              <a:rPr lang="en-GB" sz="2000" b="1" i="1" u="sng" dirty="0" smtClean="0">
                <a:solidFill>
                  <a:srgbClr val="FF0000"/>
                </a:solidFill>
              </a:rPr>
              <a:t>not</a:t>
            </a:r>
            <a:r>
              <a:rPr lang="en-GB" sz="2000" i="1" u="sng" dirty="0" smtClean="0"/>
              <a:t> as the file name</a:t>
            </a:r>
            <a:r>
              <a:rPr lang="en-GB" sz="2000" dirty="0" smtClean="0"/>
              <a:t>, </a:t>
            </a:r>
          </a:p>
          <a:p>
            <a:pPr lvl="1" eaLnBrk="1" hangingPunct="1">
              <a:lnSpc>
                <a:spcPct val="105000"/>
              </a:lnSpc>
              <a:spcAft>
                <a:spcPts val="600"/>
              </a:spcAft>
              <a:buSzTx/>
              <a:buFontTx/>
              <a:buChar char="-"/>
            </a:pPr>
            <a:r>
              <a:rPr lang="en-GB" sz="2000" dirty="0" smtClean="0"/>
              <a:t>however, they </a:t>
            </a:r>
            <a:r>
              <a:rPr lang="en-GB" sz="2000" i="1" dirty="0" smtClean="0"/>
              <a:t>could coincide  </a:t>
            </a:r>
            <a:r>
              <a:rPr lang="en-GB" sz="2000" dirty="0" smtClean="0"/>
              <a:t>for the convenience. </a:t>
            </a:r>
          </a:p>
        </p:txBody>
      </p:sp>
      <p:sp>
        <p:nvSpPr>
          <p:cNvPr id="15365" name="Text Box 4"/>
          <p:cNvSpPr txBox="1">
            <a:spLocks noChangeArrowheads="1"/>
          </p:cNvSpPr>
          <p:nvPr/>
        </p:nvSpPr>
        <p:spPr bwMode="auto">
          <a:xfrm>
            <a:off x="2725738" y="561957"/>
            <a:ext cx="3359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1800" b="1" dirty="0">
                <a:solidFill>
                  <a:srgbClr val="FF0000"/>
                </a:solidFill>
              </a:rPr>
              <a:t>[Comments to slides 11,12]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46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46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460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460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460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460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4608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4608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61F255B-6BF9-468D-B44C-9B104DC454BF}" type="slidenum">
              <a:rPr lang="en-GB" smtClean="0"/>
              <a:pPr/>
              <a:t>14</a:t>
            </a:fld>
            <a:endParaRPr lang="en-GB" smtClean="0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-24"/>
            <a:ext cx="7772400" cy="51596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2800" b="1" dirty="0" err="1" smtClean="0"/>
              <a:t>Datatypes</a:t>
            </a:r>
            <a:r>
              <a:rPr lang="en-GB" sz="2800" dirty="0" smtClean="0"/>
              <a:t> (paths and </a:t>
            </a:r>
            <a:r>
              <a:rPr lang="en-GB" sz="2800" dirty="0" err="1" smtClean="0"/>
              <a:t>filesets</a:t>
            </a:r>
            <a:r>
              <a:rPr lang="en-GB" sz="2800" dirty="0" smtClean="0"/>
              <a:t>) with </a:t>
            </a:r>
            <a:r>
              <a:rPr lang="en-GB" sz="28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&lt;</a:t>
            </a:r>
            <a:r>
              <a:rPr lang="en-GB" sz="2800" b="1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javac</a:t>
            </a:r>
            <a:r>
              <a:rPr lang="en-GB" sz="28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&gt;</a:t>
            </a:r>
            <a:endParaRPr lang="en-GB" sz="2800" dirty="0" smtClean="0"/>
          </a:p>
        </p:txBody>
      </p:sp>
      <p:sp>
        <p:nvSpPr>
          <p:cNvPr id="8397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323850" y="857232"/>
            <a:ext cx="8424863" cy="5500726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85000"/>
              </a:lnSpc>
              <a:spcAft>
                <a:spcPts val="600"/>
              </a:spcAft>
              <a:buClr>
                <a:schemeClr val="tx1"/>
              </a:buClr>
              <a:buSzTx/>
              <a:buFont typeface="Wingdings" pitchFamily="2" charset="2"/>
              <a:buChar char="§"/>
            </a:pPr>
            <a:r>
              <a:rPr lang="en-GB" sz="2400" dirty="0" smtClean="0"/>
              <a:t>The </a:t>
            </a:r>
            <a:r>
              <a:rPr lang="en-GB" sz="2400" dirty="0" err="1" smtClean="0"/>
              <a:t>subelement</a:t>
            </a:r>
            <a:r>
              <a:rPr lang="en-GB" sz="2400" dirty="0" smtClean="0"/>
              <a:t> </a:t>
            </a:r>
          </a:p>
          <a:p>
            <a:pPr eaLnBrk="1" hangingPunct="1">
              <a:lnSpc>
                <a:spcPct val="85000"/>
              </a:lnSpc>
              <a:spcAft>
                <a:spcPts val="600"/>
              </a:spcAft>
              <a:buClr>
                <a:schemeClr val="tx1"/>
              </a:buClr>
              <a:buSzTx/>
              <a:buFont typeface="Wingdings" pitchFamily="2" charset="2"/>
              <a:buNone/>
            </a:pP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     &lt;</a:t>
            </a:r>
            <a:r>
              <a:rPr lang="en-GB" sz="2400" b="1" dirty="0" err="1" smtClean="0">
                <a:solidFill>
                  <a:srgbClr val="EE00EE"/>
                </a:solidFill>
                <a:latin typeface="Courier New" pitchFamily="49" charset="0"/>
              </a:rPr>
              <a:t>classpath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2400" b="1" dirty="0" err="1" smtClean="0">
                <a:solidFill>
                  <a:srgbClr val="000000"/>
                </a:solidFill>
                <a:latin typeface="Courier New" pitchFamily="49" charset="0"/>
              </a:rPr>
              <a:t>refid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="</a:t>
            </a:r>
            <a:r>
              <a:rPr lang="en-GB" sz="2400" b="1" i="1" dirty="0" err="1" smtClean="0">
                <a:solidFill>
                  <a:srgbClr val="CC6600"/>
                </a:solidFill>
                <a:latin typeface="Courier New" pitchFamily="49" charset="0"/>
              </a:rPr>
              <a:t>compile.classpath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"/&gt;</a:t>
            </a:r>
          </a:p>
          <a:p>
            <a:pPr lvl="1" eaLnBrk="1" hangingPunct="1">
              <a:lnSpc>
                <a:spcPct val="85000"/>
              </a:lnSpc>
              <a:spcAft>
                <a:spcPts val="600"/>
              </a:spcAft>
              <a:buSzTx/>
              <a:buFontTx/>
              <a:buChar char="-"/>
            </a:pPr>
            <a:r>
              <a:rPr lang="en-GB" sz="2000" dirty="0" smtClean="0"/>
              <a:t>specifies a </a:t>
            </a:r>
            <a:r>
              <a:rPr lang="en-GB" sz="2000" i="1" u="sng" dirty="0" smtClean="0"/>
              <a:t>path</a:t>
            </a:r>
            <a:r>
              <a:rPr lang="en-GB" sz="2000" dirty="0" smtClean="0"/>
              <a:t>  by using a </a:t>
            </a:r>
            <a:r>
              <a:rPr lang="en-GB" sz="2000" i="1" u="sng" dirty="0" smtClean="0"/>
              <a:t>reference</a:t>
            </a:r>
            <a:r>
              <a:rPr lang="en-GB" sz="2000" dirty="0" smtClean="0"/>
              <a:t> </a:t>
            </a:r>
          </a:p>
          <a:p>
            <a:pPr lvl="2" eaLnBrk="1" hangingPunct="1">
              <a:lnSpc>
                <a:spcPct val="85000"/>
              </a:lnSpc>
              <a:spcAft>
                <a:spcPts val="600"/>
              </a:spcAft>
              <a:buSzTx/>
              <a:buFontTx/>
              <a:buNone/>
            </a:pPr>
            <a:r>
              <a:rPr lang="en-GB" sz="1800" dirty="0" smtClean="0"/>
              <a:t>indicating which previously defined path to use. </a:t>
            </a:r>
          </a:p>
          <a:p>
            <a:pPr eaLnBrk="1" hangingPunct="1">
              <a:lnSpc>
                <a:spcPct val="85000"/>
              </a:lnSpc>
              <a:spcAft>
                <a:spcPts val="600"/>
              </a:spcAft>
              <a:buClr>
                <a:schemeClr val="tx1"/>
              </a:buClr>
              <a:buSzTx/>
              <a:buFont typeface="Wingdings" pitchFamily="2" charset="2"/>
              <a:buChar char="§"/>
            </a:pPr>
            <a:r>
              <a:rPr lang="en-GB" sz="2400" dirty="0" smtClean="0"/>
              <a:t>The previously defined path element (see </a:t>
            </a:r>
            <a:r>
              <a:rPr lang="en-GB" sz="2400" b="1" dirty="0" smtClean="0"/>
              <a:t>Slide 12</a:t>
            </a:r>
            <a:r>
              <a:rPr lang="en-GB" sz="2400" dirty="0" smtClean="0"/>
              <a:t>)</a:t>
            </a:r>
          </a:p>
          <a:p>
            <a:pPr eaLnBrk="1" hangingPunct="1">
              <a:lnSpc>
                <a:spcPct val="85000"/>
              </a:lnSpc>
              <a:spcAft>
                <a:spcPts val="600"/>
              </a:spcAft>
              <a:buClr>
                <a:schemeClr val="tx1"/>
              </a:buClr>
              <a:buSzTx/>
              <a:buFont typeface="Wingdings" pitchFamily="2" charset="2"/>
              <a:buNone/>
            </a:pP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     &lt;</a:t>
            </a:r>
            <a:r>
              <a:rPr lang="en-GB" sz="2400" b="1" dirty="0" smtClean="0">
                <a:solidFill>
                  <a:srgbClr val="EE00EE"/>
                </a:solidFill>
                <a:latin typeface="Courier New" pitchFamily="49" charset="0"/>
              </a:rPr>
              <a:t>path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 id="</a:t>
            </a:r>
            <a:r>
              <a:rPr lang="en-GB" sz="2400" b="1" i="1" dirty="0" err="1" smtClean="0">
                <a:solidFill>
                  <a:srgbClr val="CC6600"/>
                </a:solidFill>
                <a:latin typeface="Courier New" pitchFamily="49" charset="0"/>
              </a:rPr>
              <a:t>compile.classpath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"&gt;</a:t>
            </a:r>
            <a:r>
              <a:rPr lang="en-GB" sz="2400" dirty="0" smtClean="0"/>
              <a:t> …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&lt;/</a:t>
            </a:r>
            <a:r>
              <a:rPr lang="en-GB" sz="2400" b="1" dirty="0" smtClean="0">
                <a:solidFill>
                  <a:srgbClr val="EE00EE"/>
                </a:solidFill>
                <a:latin typeface="Courier New" pitchFamily="49" charset="0"/>
              </a:rPr>
              <a:t>path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  <a:endParaRPr lang="en-GB" sz="2400" dirty="0" smtClean="0"/>
          </a:p>
          <a:p>
            <a:pPr lvl="1" eaLnBrk="1" hangingPunct="1">
              <a:lnSpc>
                <a:spcPct val="85000"/>
              </a:lnSpc>
              <a:spcAft>
                <a:spcPts val="600"/>
              </a:spcAft>
              <a:buSzTx/>
              <a:buFont typeface="Wingdings" pitchFamily="2" charset="2"/>
              <a:buNone/>
            </a:pPr>
            <a:r>
              <a:rPr lang="en-GB" sz="2000" dirty="0" smtClean="0"/>
              <a:t>- </a:t>
            </a:r>
            <a:r>
              <a:rPr lang="en-GB" sz="2000" i="1" u="sng" dirty="0" smtClean="0"/>
              <a:t>indicates which JAR files to use</a:t>
            </a:r>
            <a:r>
              <a:rPr lang="en-GB" sz="2000" dirty="0" smtClean="0"/>
              <a:t>.</a:t>
            </a:r>
          </a:p>
          <a:p>
            <a:pPr eaLnBrk="1" hangingPunct="1">
              <a:lnSpc>
                <a:spcPct val="85000"/>
              </a:lnSpc>
              <a:spcAft>
                <a:spcPts val="600"/>
              </a:spcAft>
              <a:buClr>
                <a:schemeClr val="tx1"/>
              </a:buClr>
              <a:buSzTx/>
            </a:pPr>
            <a:r>
              <a:rPr lang="en-GB" sz="2400" dirty="0" smtClean="0"/>
              <a:t>These </a:t>
            </a:r>
            <a:r>
              <a:rPr lang="en-GB" sz="2400" b="1" dirty="0" smtClean="0"/>
              <a:t>JAR</a:t>
            </a:r>
            <a:r>
              <a:rPr lang="en-GB" sz="2400" dirty="0" smtClean="0"/>
              <a:t> files are specified by the use of properties within the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location</a:t>
            </a:r>
            <a:r>
              <a:rPr lang="en-GB" sz="2400" dirty="0" smtClean="0">
                <a:latin typeface="Courier New" pitchFamily="49" charset="0"/>
              </a:rPr>
              <a:t> </a:t>
            </a:r>
            <a:r>
              <a:rPr lang="en-GB" sz="2400" dirty="0" smtClean="0"/>
              <a:t>attribute (see </a:t>
            </a:r>
            <a:r>
              <a:rPr lang="en-GB" sz="2400" b="1" dirty="0" smtClean="0"/>
              <a:t>Slide 12</a:t>
            </a:r>
            <a:r>
              <a:rPr lang="en-GB" sz="2400" dirty="0" smtClean="0"/>
              <a:t>). </a:t>
            </a:r>
          </a:p>
          <a:p>
            <a:pPr eaLnBrk="1" hangingPunct="1">
              <a:lnSpc>
                <a:spcPct val="85000"/>
              </a:lnSpc>
              <a:spcAft>
                <a:spcPts val="600"/>
              </a:spcAft>
              <a:buClr>
                <a:schemeClr val="tx1"/>
              </a:buClr>
              <a:buSzTx/>
            </a:pPr>
            <a:r>
              <a:rPr lang="en-GB" sz="2400" dirty="0" smtClean="0"/>
              <a:t>The </a:t>
            </a:r>
            <a:r>
              <a:rPr lang="en-GB" sz="2400" b="1" dirty="0" err="1" smtClean="0">
                <a:solidFill>
                  <a:srgbClr val="000000"/>
                </a:solidFill>
                <a:latin typeface="Courier New" pitchFamily="49" charset="0"/>
              </a:rPr>
              <a:t>srcdir</a:t>
            </a:r>
            <a:r>
              <a:rPr lang="en-GB" sz="2400" dirty="0" smtClean="0"/>
              <a:t> attribute of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400" b="1" dirty="0" err="1" smtClean="0">
                <a:solidFill>
                  <a:srgbClr val="000000"/>
                </a:solidFill>
                <a:latin typeface="Courier New" pitchFamily="49" charset="0"/>
              </a:rPr>
              <a:t>javac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&gt; </a:t>
            </a:r>
            <a:r>
              <a:rPr lang="en-GB" sz="2400" dirty="0" smtClean="0"/>
              <a:t>(see </a:t>
            </a:r>
            <a:r>
              <a:rPr lang="en-GB" sz="2400" b="1" dirty="0" smtClean="0"/>
              <a:t>Slide 11</a:t>
            </a:r>
            <a:r>
              <a:rPr lang="en-GB" sz="2400" dirty="0" smtClean="0"/>
              <a:t>)</a:t>
            </a:r>
            <a:endParaRPr lang="en-GB" sz="2400" b="1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 lvl="1" eaLnBrk="1" hangingPunct="1">
              <a:lnSpc>
                <a:spcPct val="85000"/>
              </a:lnSpc>
              <a:spcAft>
                <a:spcPts val="600"/>
              </a:spcAft>
              <a:buSzTx/>
              <a:buFont typeface="Wingdings" pitchFamily="2" charset="2"/>
              <a:buNone/>
            </a:pPr>
            <a:r>
              <a:rPr lang="en-GB" sz="2000" i="1" dirty="0" smtClean="0"/>
              <a:t>- implicitly</a:t>
            </a:r>
            <a:r>
              <a:rPr lang="en-GB" sz="2000" dirty="0" smtClean="0"/>
              <a:t> defines a </a:t>
            </a:r>
            <a:r>
              <a:rPr lang="en-GB" sz="2000" i="1" u="sng" dirty="0" err="1" smtClean="0"/>
              <a:t>fileset</a:t>
            </a:r>
            <a:r>
              <a:rPr lang="en-GB" sz="2000" i="1" u="sng" dirty="0" smtClean="0"/>
              <a:t> </a:t>
            </a:r>
            <a:r>
              <a:rPr lang="en-GB" sz="2000" dirty="0" smtClean="0"/>
              <a:t> containing all files (to be compiled) in the specified directory tree.</a:t>
            </a:r>
          </a:p>
          <a:p>
            <a:pPr eaLnBrk="1" hangingPunct="1">
              <a:lnSpc>
                <a:spcPct val="85000"/>
              </a:lnSpc>
              <a:spcAft>
                <a:spcPts val="600"/>
              </a:spcAft>
              <a:buClr>
                <a:schemeClr val="tx1"/>
              </a:buClr>
              <a:buSzTx/>
            </a:pPr>
            <a:r>
              <a:rPr lang="en-GB" sz="2400" dirty="0" smtClean="0"/>
              <a:t>The nested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&lt;include&gt;</a:t>
            </a:r>
            <a:r>
              <a:rPr lang="en-GB" sz="2400" dirty="0" smtClean="0"/>
              <a:t> of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400" b="1" dirty="0" err="1" smtClean="0">
                <a:solidFill>
                  <a:srgbClr val="000000"/>
                </a:solidFill>
                <a:latin typeface="Courier New" pitchFamily="49" charset="0"/>
              </a:rPr>
              <a:t>javac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sz="2400" dirty="0" smtClean="0"/>
              <a:t> task specifies a </a:t>
            </a:r>
            <a:r>
              <a:rPr lang="en-GB" sz="2400" i="1" u="sng" dirty="0" smtClean="0"/>
              <a:t>pattern</a:t>
            </a:r>
            <a:r>
              <a:rPr lang="en-GB" sz="2400" dirty="0" smtClean="0"/>
              <a:t> 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**/*.java</a:t>
            </a:r>
            <a:r>
              <a:rPr lang="en-GB" sz="2400" b="1" dirty="0" smtClean="0">
                <a:solidFill>
                  <a:srgbClr val="000000"/>
                </a:solidFill>
              </a:rPr>
              <a:t> </a:t>
            </a:r>
          </a:p>
          <a:p>
            <a:pPr lvl="1" eaLnBrk="1" hangingPunct="1">
              <a:lnSpc>
                <a:spcPct val="85000"/>
              </a:lnSpc>
              <a:spcAft>
                <a:spcPts val="600"/>
              </a:spcAft>
              <a:buSzTx/>
              <a:buFont typeface="Wingdings" pitchFamily="2" charset="2"/>
              <a:buNone/>
            </a:pPr>
            <a:r>
              <a:rPr lang="en-GB" sz="2000" dirty="0" smtClean="0"/>
              <a:t>- this </a:t>
            </a:r>
            <a:r>
              <a:rPr lang="en-GB" sz="2000" i="1" u="sng" dirty="0" smtClean="0"/>
              <a:t>constrains</a:t>
            </a:r>
            <a:r>
              <a:rPr lang="en-GB" sz="2000" dirty="0" smtClean="0"/>
              <a:t>  the files to only </a:t>
            </a:r>
            <a:r>
              <a:rPr lang="en-GB" sz="2000" b="1" dirty="0" smtClean="0"/>
              <a:t>Java</a:t>
            </a:r>
            <a:r>
              <a:rPr lang="en-GB" sz="2000" dirty="0" smtClean="0"/>
              <a:t> source files (at any depth).</a:t>
            </a:r>
          </a:p>
        </p:txBody>
      </p:sp>
      <p:sp>
        <p:nvSpPr>
          <p:cNvPr id="16389" name="Text Box 4"/>
          <p:cNvSpPr txBox="1">
            <a:spLocks noChangeArrowheads="1"/>
          </p:cNvSpPr>
          <p:nvPr/>
        </p:nvSpPr>
        <p:spPr bwMode="auto">
          <a:xfrm>
            <a:off x="2508250" y="500042"/>
            <a:ext cx="3359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1800" b="1" dirty="0">
                <a:solidFill>
                  <a:srgbClr val="FF0000"/>
                </a:solidFill>
              </a:rPr>
              <a:t>[Comments to slides 11,12]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4" presetClass="entr" presetSubtype="16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83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83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839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4" presetClass="entr" presetSubtype="16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839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839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839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839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839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4" presetClass="entr" presetSubtype="16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8397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1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42852"/>
            <a:ext cx="7772400" cy="552471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dirty="0" smtClean="0"/>
              <a:t>Ant task reference</a:t>
            </a:r>
          </a:p>
        </p:txBody>
      </p:sp>
      <p:sp>
        <p:nvSpPr>
          <p:cNvPr id="4813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571472" y="714356"/>
            <a:ext cx="8102600" cy="6143644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sz="2400" dirty="0" smtClean="0"/>
              <a:t>For the future, see also descriptions of the concepts of </a:t>
            </a:r>
            <a:r>
              <a:rPr lang="en-GB" sz="2400" b="1" dirty="0" smtClean="0"/>
              <a:t>Ant</a:t>
            </a:r>
            <a:r>
              <a:rPr lang="en-GB" sz="2400" dirty="0" smtClean="0"/>
              <a:t> in the </a:t>
            </a:r>
          </a:p>
          <a:p>
            <a:pPr eaLnBrk="1" hangingPunct="1">
              <a:lnSpc>
                <a:spcPct val="80000"/>
              </a:lnSpc>
            </a:pPr>
            <a:endParaRPr lang="en-GB" sz="2400" dirty="0" smtClean="0"/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2400" b="1" i="1" dirty="0" smtClean="0"/>
              <a:t>Ant task reference</a:t>
            </a:r>
            <a:r>
              <a:rPr lang="en-GB" sz="2400" i="1" dirty="0" smtClean="0"/>
              <a:t> 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2400" i="1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2400" dirty="0" smtClean="0"/>
              <a:t>(</a:t>
            </a:r>
            <a:r>
              <a:rPr lang="en-GB" sz="2400" b="1" dirty="0" smtClean="0"/>
              <a:t>Appendix E</a:t>
            </a:r>
            <a:r>
              <a:rPr lang="en-GB" sz="2400" dirty="0" smtClean="0"/>
              <a:t>: to the </a:t>
            </a:r>
            <a:r>
              <a:rPr lang="en-GB" sz="2400" b="1" dirty="0" smtClean="0"/>
              <a:t>Ant book</a:t>
            </a:r>
            <a:r>
              <a:rPr lang="en-GB" sz="2400" dirty="0" smtClean="0"/>
              <a:t>) available via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2400" b="1" u="sng" dirty="0" smtClean="0">
                <a:solidFill>
                  <a:srgbClr val="000000"/>
                </a:solidFill>
                <a:latin typeface="Courier New" pitchFamily="49" charset="0"/>
                <a:hlinkClick r:id="rId3"/>
              </a:rPr>
              <a:t>http://manning.com/hatcher/</a:t>
            </a:r>
            <a:r>
              <a:rPr lang="en-GB" sz="2400" dirty="0" smtClean="0"/>
              <a:t>  or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2400" b="1" u="sng" dirty="0" smtClean="0">
                <a:solidFill>
                  <a:srgbClr val="000000"/>
                </a:solidFill>
                <a:latin typeface="Courier New" pitchFamily="49" charset="0"/>
              </a:rPr>
              <a:t>http://www.manning-source.com/books/hatcher/hatcher_apxE.pdf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24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2400" dirty="0" smtClean="0"/>
              <a:t>See also in your computers in University labs: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24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2400" b="1" u="sng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C:\JAVA\Ant1.8.1\docs\manual\index.html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24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2400" dirty="0" smtClean="0"/>
              <a:t>or on the </a:t>
            </a:r>
            <a:r>
              <a:rPr lang="en-GB" sz="2400" b="1" dirty="0" smtClean="0"/>
              <a:t>most fresh</a:t>
            </a:r>
            <a:r>
              <a:rPr lang="en-GB" sz="2400" dirty="0" smtClean="0"/>
              <a:t> version of </a:t>
            </a:r>
            <a:r>
              <a:rPr lang="en-GB" sz="2400" b="1" dirty="0" smtClean="0"/>
              <a:t>Ant</a:t>
            </a:r>
            <a:r>
              <a:rPr lang="en-GB" sz="2400" dirty="0" smtClean="0"/>
              <a:t> in the Internet: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2400" b="1" u="sng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2400" b="1" u="sng" dirty="0" smtClean="0">
                <a:solidFill>
                  <a:srgbClr val="000000"/>
                </a:solidFill>
                <a:latin typeface="Courier New" pitchFamily="49" charset="0"/>
              </a:rPr>
              <a:t>http://ant.apache.org/manual/index.html</a:t>
            </a:r>
          </a:p>
        </p:txBody>
      </p:sp>
      <p:sp>
        <p:nvSpPr>
          <p:cNvPr id="174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560FF1D-C468-481D-8BC7-CCBF87120269}" type="slidenum">
              <a:rPr lang="en-GB" smtClean="0"/>
              <a:pPr/>
              <a:t>15</a:t>
            </a:fld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48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48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481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81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4" presetClass="entr" presetSubtype="16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4813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500"/>
                            </p:stCondLst>
                            <p:childTnLst>
                              <p:par>
                                <p:cTn id="3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4813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E7F7A8F-4EDA-4886-953C-849930D4F765}" type="slidenum">
              <a:rPr lang="en-GB" smtClean="0"/>
              <a:pPr/>
              <a:t>16</a:t>
            </a:fld>
            <a:endParaRPr lang="en-GB" smtClean="0"/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71414"/>
            <a:ext cx="7772400" cy="566758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4000" dirty="0" smtClean="0"/>
              <a:t>Paths in Ant</a:t>
            </a:r>
          </a:p>
        </p:txBody>
      </p:sp>
      <p:sp>
        <p:nvSpPr>
          <p:cNvPr id="4915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285720" y="700081"/>
            <a:ext cx="8534430" cy="2443167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80000"/>
              </a:lnSpc>
              <a:spcAft>
                <a:spcPts val="600"/>
              </a:spcAft>
              <a:buFont typeface="Wingdings" pitchFamily="2" charset="2"/>
              <a:buNone/>
            </a:pPr>
            <a:r>
              <a:rPr lang="en-GB" sz="2000" dirty="0" smtClean="0"/>
              <a:t>A </a:t>
            </a:r>
            <a:r>
              <a:rPr lang="en-GB" sz="2000" b="1" i="1" u="sng" dirty="0" smtClean="0"/>
              <a:t>path</a:t>
            </a:r>
            <a:r>
              <a:rPr lang="en-GB" sz="2000" dirty="0" smtClean="0"/>
              <a:t>, or “path-like structure”, is an </a:t>
            </a:r>
            <a:r>
              <a:rPr lang="en-GB" sz="2000" i="1" u="sng" dirty="0" smtClean="0"/>
              <a:t>ordered list of </a:t>
            </a:r>
            <a:r>
              <a:rPr lang="en-GB" sz="2000" b="1" i="1" u="sng" dirty="0" err="1" smtClean="0"/>
              <a:t>pathelements</a:t>
            </a:r>
            <a:r>
              <a:rPr lang="en-GB" sz="2000" dirty="0" smtClean="0"/>
              <a:t>. 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  <a:buFont typeface="Wingdings" pitchFamily="2" charset="2"/>
              <a:buNone/>
            </a:pPr>
            <a:endParaRPr lang="en-GB" sz="2000" dirty="0" smtClean="0"/>
          </a:p>
          <a:p>
            <a:pPr eaLnBrk="1" hangingPunct="1">
              <a:lnSpc>
                <a:spcPct val="80000"/>
              </a:lnSpc>
              <a:spcAft>
                <a:spcPts val="600"/>
              </a:spcAft>
              <a:buFont typeface="Wingdings" pitchFamily="2" charset="2"/>
              <a:buNone/>
            </a:pPr>
            <a:r>
              <a:rPr lang="en-GB" sz="2000" dirty="0" smtClean="0"/>
              <a:t>It is analogous to the Java CLASSPATH where </a:t>
            </a:r>
            <a:r>
              <a:rPr lang="en-GB" sz="2000" i="1" dirty="0" smtClean="0"/>
              <a:t>each element in the list  </a:t>
            </a:r>
            <a:r>
              <a:rPr lang="en-GB" sz="2000" dirty="0" smtClean="0"/>
              <a:t>could be either 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  <a:buFontTx/>
              <a:buChar char="•"/>
            </a:pPr>
            <a:r>
              <a:rPr lang="en-GB" sz="2000" dirty="0" smtClean="0"/>
              <a:t>a </a:t>
            </a:r>
            <a:r>
              <a:rPr lang="en-GB" sz="2000" i="1" u="sng" dirty="0" smtClean="0"/>
              <a:t>file</a:t>
            </a:r>
            <a:r>
              <a:rPr lang="en-GB" sz="2000" i="1" dirty="0" smtClean="0"/>
              <a:t> 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  <a:buFontTx/>
              <a:buChar char="•"/>
            </a:pPr>
            <a:r>
              <a:rPr lang="en-GB" sz="2000" dirty="0" smtClean="0"/>
              <a:t>or</a:t>
            </a:r>
            <a:r>
              <a:rPr lang="en-GB" sz="2000" i="1" dirty="0" smtClean="0"/>
              <a:t> </a:t>
            </a:r>
            <a:r>
              <a:rPr lang="en-GB" sz="2000" i="1" u="sng" dirty="0" smtClean="0"/>
              <a:t>directory</a:t>
            </a:r>
            <a:r>
              <a:rPr lang="en-GB" sz="2000" i="1" dirty="0" smtClean="0"/>
              <a:t> 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  <a:buFontTx/>
              <a:buNone/>
            </a:pPr>
            <a:r>
              <a:rPr lang="en-GB" sz="2000" i="1" dirty="0" smtClean="0"/>
              <a:t>separated by a </a:t>
            </a:r>
            <a:r>
              <a:rPr lang="en-GB" sz="2000" i="1" u="sng" dirty="0" smtClean="0"/>
              <a:t>delimiter</a:t>
            </a:r>
            <a:r>
              <a:rPr lang="en-GB" sz="2000" dirty="0" smtClean="0"/>
              <a:t>. 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  <a:buFont typeface="Wingdings" pitchFamily="2" charset="2"/>
              <a:buNone/>
            </a:pPr>
            <a:endParaRPr lang="en-GB" sz="2000" dirty="0" smtClean="0"/>
          </a:p>
          <a:p>
            <a:pPr eaLnBrk="1" hangingPunct="1">
              <a:lnSpc>
                <a:spcPct val="80000"/>
              </a:lnSpc>
              <a:spcAft>
                <a:spcPts val="600"/>
              </a:spcAft>
              <a:buFont typeface="Wingdings" pitchFamily="2" charset="2"/>
              <a:buNone/>
            </a:pPr>
            <a:r>
              <a:rPr lang="en-GB" sz="2000" b="1" dirty="0" smtClean="0"/>
              <a:t>Example in Ant:</a:t>
            </a:r>
            <a:endParaRPr lang="en-GB" sz="2000" b="1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spcAft>
                <a:spcPts val="600"/>
              </a:spcAft>
              <a:buFont typeface="Wingdings" pitchFamily="2" charset="2"/>
              <a:buNone/>
            </a:pPr>
            <a:endParaRPr lang="en-GB" sz="2000" dirty="0" smtClean="0"/>
          </a:p>
        </p:txBody>
      </p:sp>
      <p:sp>
        <p:nvSpPr>
          <p:cNvPr id="49156" name="Text Box 4"/>
          <p:cNvSpPr txBox="1">
            <a:spLocks noChangeArrowheads="1"/>
          </p:cNvSpPr>
          <p:nvPr/>
        </p:nvSpPr>
        <p:spPr bwMode="auto">
          <a:xfrm>
            <a:off x="2568605" y="3143248"/>
            <a:ext cx="6289675" cy="1381125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  <a:defRPr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0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classpath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&gt;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  <a:defRPr/>
            </a:pPr>
            <a:r>
              <a:rPr lang="en-US" sz="2000" b="1" dirty="0">
                <a:solidFill>
                  <a:srgbClr val="000000"/>
                </a:solidFill>
                <a:latin typeface="Courier New" pitchFamily="49" charset="0"/>
              </a:rPr>
              <a:t>  &lt;</a:t>
            </a:r>
            <a:r>
              <a:rPr lang="en-US" sz="2000" b="1" dirty="0" err="1">
                <a:solidFill>
                  <a:srgbClr val="000000"/>
                </a:solidFill>
                <a:latin typeface="Courier New" pitchFamily="49" charset="0"/>
              </a:rPr>
              <a:t>pathelement</a:t>
            </a:r>
            <a:r>
              <a:rPr lang="en-US" sz="20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2000" b="1" i="1" dirty="0">
                <a:solidFill>
                  <a:srgbClr val="FF0000"/>
                </a:solidFill>
                <a:latin typeface="Courier New" pitchFamily="49" charset="0"/>
              </a:rPr>
              <a:t>path</a:t>
            </a:r>
            <a:r>
              <a:rPr lang="en-US" sz="2000" b="1" dirty="0">
                <a:solidFill>
                  <a:srgbClr val="000000"/>
                </a:solidFill>
                <a:latin typeface="Courier New" pitchFamily="49" charset="0"/>
              </a:rPr>
              <a:t>="${</a:t>
            </a:r>
            <a:r>
              <a:rPr lang="en-US" sz="2000" b="1" dirty="0" err="1">
                <a:solidFill>
                  <a:srgbClr val="000000"/>
                </a:solidFill>
                <a:latin typeface="Courier New" pitchFamily="49" charset="0"/>
              </a:rPr>
              <a:t>classpath</a:t>
            </a:r>
            <a:r>
              <a:rPr lang="en-US" sz="2000" b="1" dirty="0">
                <a:solidFill>
                  <a:srgbClr val="000000"/>
                </a:solidFill>
                <a:latin typeface="Courier New" pitchFamily="49" charset="0"/>
              </a:rPr>
              <a:t>}"/&gt;</a:t>
            </a:r>
            <a:r>
              <a:rPr lang="en-US" sz="20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endParaRPr lang="en-GB" sz="2000" b="1" dirty="0">
              <a:solidFill>
                <a:srgbClr val="000000"/>
              </a:solidFill>
              <a:latin typeface="Courier New" pitchFamily="49" charset="0"/>
            </a:endParaRP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  <a:defRPr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 &lt;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pathelement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2000" b="1" i="1" dirty="0">
                <a:solidFill>
                  <a:srgbClr val="FF0000"/>
                </a:solidFill>
                <a:latin typeface="Courier New" pitchFamily="49" charset="0"/>
              </a:rPr>
              <a:t>location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="lib/some.jar"/&gt;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  <a:defRPr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&lt;/</a:t>
            </a:r>
            <a:r>
              <a:rPr lang="en-GB" sz="20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classpath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&gt;</a:t>
            </a:r>
          </a:p>
        </p:txBody>
      </p:sp>
      <p:sp>
        <p:nvSpPr>
          <p:cNvPr id="49157" name="Text Box 5"/>
          <p:cNvSpPr txBox="1">
            <a:spLocks noChangeArrowheads="1"/>
          </p:cNvSpPr>
          <p:nvPr/>
        </p:nvSpPr>
        <p:spPr bwMode="auto">
          <a:xfrm>
            <a:off x="357158" y="5357826"/>
            <a:ext cx="8358245" cy="1495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Char char="w"/>
            </a:pPr>
            <a:r>
              <a:rPr lang="en-GB" b="1" i="1" dirty="0">
                <a:solidFill>
                  <a:srgbClr val="FF0000"/>
                </a:solidFill>
                <a:latin typeface="Courier New" pitchFamily="49" charset="0"/>
              </a:rPr>
              <a:t>location</a:t>
            </a:r>
            <a:r>
              <a:rPr lang="en-GB" dirty="0"/>
              <a:t> attribute specifies a </a:t>
            </a:r>
            <a:r>
              <a:rPr lang="en-GB" b="1" dirty="0">
                <a:solidFill>
                  <a:srgbClr val="FF0000"/>
                </a:solidFill>
              </a:rPr>
              <a:t>single</a:t>
            </a:r>
            <a:r>
              <a:rPr lang="en-GB" i="1" dirty="0"/>
              <a:t> </a:t>
            </a:r>
            <a:r>
              <a:rPr lang="en-GB" i="1" u="sng" dirty="0"/>
              <a:t>file</a:t>
            </a:r>
            <a:r>
              <a:rPr lang="en-GB" i="1" dirty="0"/>
              <a:t>  </a:t>
            </a:r>
            <a:r>
              <a:rPr lang="en-GB" dirty="0"/>
              <a:t>or</a:t>
            </a:r>
            <a:r>
              <a:rPr lang="en-GB" i="1" dirty="0"/>
              <a:t> </a:t>
            </a:r>
            <a:r>
              <a:rPr lang="en-GB" i="1" u="sng" dirty="0"/>
              <a:t>directory</a:t>
            </a:r>
            <a:r>
              <a:rPr lang="en-GB" dirty="0"/>
              <a:t>.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Char char="w"/>
            </a:pPr>
            <a:r>
              <a:rPr lang="en-US" b="1" i="1" dirty="0">
                <a:solidFill>
                  <a:srgbClr val="FF0000"/>
                </a:solidFill>
                <a:latin typeface="Courier New" pitchFamily="49" charset="0"/>
              </a:rPr>
              <a:t>path</a:t>
            </a:r>
            <a:r>
              <a:rPr lang="en-US" dirty="0"/>
              <a:t> attribute accepts colon- or semicolon-separated </a:t>
            </a:r>
            <a:r>
              <a:rPr lang="en-US" b="1" dirty="0">
                <a:solidFill>
                  <a:srgbClr val="FF0000"/>
                </a:solidFill>
              </a:rPr>
              <a:t>list</a:t>
            </a:r>
            <a:r>
              <a:rPr lang="en-US" b="1" i="1" dirty="0"/>
              <a:t> </a:t>
            </a:r>
            <a:r>
              <a:rPr lang="en-US" i="1" u="sng" dirty="0"/>
              <a:t>of </a:t>
            </a:r>
            <a:r>
              <a:rPr lang="en-US" i="1" u="sng" dirty="0" smtClean="0"/>
              <a:t>locations</a:t>
            </a:r>
            <a:r>
              <a:rPr lang="en-US" dirty="0" smtClean="0"/>
              <a:t> (like in the following slide), assuming this is </a:t>
            </a:r>
            <a:r>
              <a:rPr lang="en-US" dirty="0"/>
              <a:t>the value of the property </a:t>
            </a:r>
            <a:r>
              <a:rPr lang="en-US" b="1" dirty="0">
                <a:solidFill>
                  <a:srgbClr val="000000"/>
                </a:solidFill>
                <a:latin typeface="Courier New" pitchFamily="49" charset="0"/>
              </a:rPr>
              <a:t>${</a:t>
            </a:r>
            <a:r>
              <a:rPr lang="en-US" b="1" dirty="0" err="1">
                <a:solidFill>
                  <a:srgbClr val="000000"/>
                </a:solidFill>
                <a:latin typeface="Courier New" pitchFamily="49" charset="0"/>
              </a:rPr>
              <a:t>classpath</a:t>
            </a:r>
            <a:r>
              <a:rPr lang="en-US" b="1" dirty="0">
                <a:solidFill>
                  <a:srgbClr val="000000"/>
                </a:solidFill>
                <a:latin typeface="Courier New" pitchFamily="49" charset="0"/>
              </a:rPr>
              <a:t>}</a:t>
            </a:r>
            <a:r>
              <a:rPr lang="en-US" dirty="0"/>
              <a:t>. </a:t>
            </a:r>
            <a:endParaRPr lang="en-GB" dirty="0"/>
          </a:p>
        </p:txBody>
      </p:sp>
      <p:sp>
        <p:nvSpPr>
          <p:cNvPr id="49158" name="Text Box 6"/>
          <p:cNvSpPr txBox="1">
            <a:spLocks noChangeArrowheads="1"/>
          </p:cNvSpPr>
          <p:nvPr/>
        </p:nvSpPr>
        <p:spPr bwMode="auto">
          <a:xfrm>
            <a:off x="2643174" y="4981588"/>
            <a:ext cx="6192838" cy="376238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  <a:defRPr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0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classpath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2000" b="1" i="1" dirty="0">
                <a:solidFill>
                  <a:srgbClr val="FF0000"/>
                </a:solidFill>
                <a:latin typeface="Courier New" pitchFamily="49" charset="0"/>
              </a:rPr>
              <a:t>location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="lib/some.jar"/&gt;</a:t>
            </a:r>
            <a:endParaRPr lang="en-GB" dirty="0"/>
          </a:p>
        </p:txBody>
      </p:sp>
      <p:sp>
        <p:nvSpPr>
          <p:cNvPr id="49159" name="Text Box 7"/>
          <p:cNvSpPr txBox="1">
            <a:spLocks noChangeArrowheads="1"/>
          </p:cNvSpPr>
          <p:nvPr/>
        </p:nvSpPr>
        <p:spPr bwMode="auto">
          <a:xfrm>
            <a:off x="684213" y="4572008"/>
            <a:ext cx="76327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 dirty="0"/>
              <a:t>Or even shorter – </a:t>
            </a:r>
            <a:r>
              <a:rPr lang="en-GB" sz="2000" i="1" u="sng" dirty="0"/>
              <a:t>for the single </a:t>
            </a:r>
            <a:r>
              <a:rPr lang="en-GB" sz="2000" i="1" u="sng" dirty="0" err="1"/>
              <a:t>pathelement</a:t>
            </a:r>
            <a:r>
              <a:rPr lang="en-GB" sz="2000" dirty="0"/>
              <a:t>: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49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491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49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491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4" presetClass="entr" presetSubtype="16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49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49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6" grpId="0" animBg="1"/>
      <p:bldP spid="49157" grpId="0"/>
      <p:bldP spid="4915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44DEFFC-9E46-4515-8C05-8DB1564C179D}" type="slidenum">
              <a:rPr lang="en-GB" smtClean="0"/>
              <a:pPr/>
              <a:t>17</a:t>
            </a:fld>
            <a:endParaRPr lang="en-GB" smtClean="0"/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71414"/>
            <a:ext cx="7772400" cy="642958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4000" dirty="0" smtClean="0"/>
              <a:t>Paths in Ant (cont.)</a:t>
            </a:r>
          </a:p>
        </p:txBody>
      </p:sp>
      <p:sp>
        <p:nvSpPr>
          <p:cNvPr id="5017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84213" y="857232"/>
            <a:ext cx="7999412" cy="5357850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80000"/>
              </a:lnSpc>
              <a:spcAft>
                <a:spcPts val="600"/>
              </a:spcAft>
              <a:buFont typeface="Wingdings" pitchFamily="2" charset="2"/>
              <a:buNone/>
            </a:pPr>
            <a:r>
              <a:rPr lang="en-GB" sz="2400" b="1" dirty="0" smtClean="0"/>
              <a:t>Example</a:t>
            </a:r>
            <a:r>
              <a:rPr lang="en-GB" sz="2400" dirty="0" smtClean="0"/>
              <a:t> of a </a:t>
            </a:r>
            <a:r>
              <a:rPr lang="en-GB" sz="2400" b="1" i="1" u="sng" dirty="0" smtClean="0"/>
              <a:t>list of locations</a:t>
            </a:r>
            <a:r>
              <a:rPr lang="en-GB" sz="2400" dirty="0" smtClean="0"/>
              <a:t>, 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  <a:buFont typeface="Wingdings" pitchFamily="2" charset="2"/>
              <a:buNone/>
            </a:pPr>
            <a:r>
              <a:rPr lang="en-GB" sz="2400" dirty="0" smtClean="0"/>
              <a:t>using </a:t>
            </a:r>
            <a:r>
              <a:rPr lang="en-GB" sz="2400" b="1" i="1" dirty="0" smtClean="0">
                <a:solidFill>
                  <a:srgbClr val="FF0000"/>
                </a:solidFill>
                <a:latin typeface="Courier New" pitchFamily="49" charset="0"/>
              </a:rPr>
              <a:t>path</a:t>
            </a:r>
            <a:r>
              <a:rPr lang="en-GB" sz="2400" dirty="0" smtClean="0"/>
              <a:t> attribute (instead of </a:t>
            </a:r>
            <a:r>
              <a:rPr lang="en-GB" sz="2400" b="1" i="1" dirty="0" smtClean="0">
                <a:solidFill>
                  <a:srgbClr val="FF0000"/>
                </a:solidFill>
                <a:latin typeface="Courier New" pitchFamily="49" charset="0"/>
              </a:rPr>
              <a:t>location</a:t>
            </a:r>
            <a:r>
              <a:rPr lang="en-GB" sz="2400" dirty="0" smtClean="0"/>
              <a:t>): 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  <a:buFont typeface="Wingdings" pitchFamily="2" charset="2"/>
              <a:buNone/>
            </a:pPr>
            <a:endParaRPr lang="en-GB" sz="2400" dirty="0" smtClean="0"/>
          </a:p>
          <a:p>
            <a:pPr eaLnBrk="1" hangingPunct="1">
              <a:lnSpc>
                <a:spcPct val="80000"/>
              </a:lnSpc>
              <a:spcAft>
                <a:spcPts val="600"/>
              </a:spcAft>
              <a:buFont typeface="Wingdings" pitchFamily="2" charset="2"/>
              <a:buNone/>
            </a:pPr>
            <a:endParaRPr lang="en-GB" sz="2000" dirty="0" smtClean="0"/>
          </a:p>
          <a:p>
            <a:pPr eaLnBrk="1" hangingPunct="1">
              <a:lnSpc>
                <a:spcPct val="80000"/>
              </a:lnSpc>
              <a:spcAft>
                <a:spcPts val="600"/>
              </a:spcAft>
              <a:buFont typeface="Wingdings" pitchFamily="2" charset="2"/>
              <a:buNone/>
            </a:pPr>
            <a:endParaRPr lang="en-GB" sz="2000" dirty="0" smtClean="0"/>
          </a:p>
          <a:p>
            <a:pPr eaLnBrk="1" hangingPunct="1">
              <a:lnSpc>
                <a:spcPct val="80000"/>
              </a:lnSpc>
              <a:spcAft>
                <a:spcPts val="600"/>
              </a:spcAft>
              <a:buFont typeface="Wingdings" pitchFamily="2" charset="2"/>
              <a:buNone/>
            </a:pPr>
            <a:endParaRPr lang="en-GB" sz="2000" dirty="0" smtClean="0"/>
          </a:p>
          <a:p>
            <a:pPr eaLnBrk="1" hangingPunct="1">
              <a:lnSpc>
                <a:spcPct val="80000"/>
              </a:lnSpc>
              <a:spcAft>
                <a:spcPts val="600"/>
              </a:spcAft>
              <a:buFont typeface="Wingdings" pitchFamily="2" charset="2"/>
              <a:buNone/>
            </a:pPr>
            <a:r>
              <a:rPr lang="en-GB" sz="2000" dirty="0" smtClean="0"/>
              <a:t>Or even shorter – </a:t>
            </a:r>
            <a:r>
              <a:rPr lang="en-GB" sz="2000" i="1" u="sng" dirty="0" smtClean="0"/>
              <a:t>for the single path element</a:t>
            </a:r>
            <a:r>
              <a:rPr lang="en-GB" sz="2000" dirty="0" smtClean="0"/>
              <a:t> :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  <a:buFont typeface="Wingdings" pitchFamily="2" charset="2"/>
              <a:buNone/>
            </a:pPr>
            <a:endParaRPr lang="en-GB" sz="2000" dirty="0" smtClean="0"/>
          </a:p>
          <a:p>
            <a:pPr eaLnBrk="1" hangingPunct="1">
              <a:lnSpc>
                <a:spcPct val="80000"/>
              </a:lnSpc>
              <a:spcAft>
                <a:spcPts val="600"/>
              </a:spcAft>
              <a:buFont typeface="Wingdings" pitchFamily="2" charset="2"/>
              <a:buNone/>
            </a:pPr>
            <a:endParaRPr lang="en-GB" sz="2000" dirty="0" smtClean="0"/>
          </a:p>
          <a:p>
            <a:pPr eaLnBrk="1" hangingPunct="1">
              <a:lnSpc>
                <a:spcPct val="80000"/>
              </a:lnSpc>
              <a:spcAft>
                <a:spcPts val="600"/>
              </a:spcAft>
              <a:buFont typeface="Wingdings" pitchFamily="2" charset="2"/>
              <a:buNone/>
            </a:pPr>
            <a:r>
              <a:rPr lang="en-GB" sz="2000" dirty="0" smtClean="0"/>
              <a:t>Both semicolon (</a:t>
            </a:r>
            <a:r>
              <a:rPr lang="en-GB" sz="2000" b="1" dirty="0" smtClean="0">
                <a:solidFill>
                  <a:srgbClr val="FF0000"/>
                </a:solidFill>
                <a:latin typeface="Courier New" pitchFamily="49" charset="0"/>
              </a:rPr>
              <a:t>;</a:t>
            </a:r>
            <a:r>
              <a:rPr lang="en-GB" sz="2000" dirty="0" smtClean="0"/>
              <a:t>) and colon (</a:t>
            </a:r>
            <a:r>
              <a:rPr lang="en-GB" sz="2000" b="1" dirty="0" smtClean="0">
                <a:solidFill>
                  <a:srgbClr val="FF0000"/>
                </a:solidFill>
                <a:latin typeface="Courier New" pitchFamily="49" charset="0"/>
              </a:rPr>
              <a:t>:</a:t>
            </a:r>
            <a:r>
              <a:rPr lang="en-GB" sz="2000" dirty="0" smtClean="0"/>
              <a:t>) above are allowed as </a:t>
            </a:r>
            <a:r>
              <a:rPr lang="en-GB" sz="2000" i="1" u="sng" dirty="0" smtClean="0"/>
              <a:t>separator</a:t>
            </a:r>
            <a:r>
              <a:rPr lang="en-GB" sz="2000" dirty="0" smtClean="0"/>
              <a:t>.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  <a:buFont typeface="Wingdings" pitchFamily="2" charset="2"/>
              <a:buNone/>
            </a:pPr>
            <a:endParaRPr lang="en-GB" sz="2000" dirty="0" smtClean="0"/>
          </a:p>
          <a:p>
            <a:pPr eaLnBrk="1" hangingPunct="1">
              <a:lnSpc>
                <a:spcPct val="80000"/>
              </a:lnSpc>
              <a:spcAft>
                <a:spcPts val="600"/>
              </a:spcAft>
              <a:buFont typeface="Wingdings" pitchFamily="2" charset="2"/>
              <a:buNone/>
            </a:pPr>
            <a:r>
              <a:rPr lang="en-GB" sz="2000" b="1" dirty="0" smtClean="0"/>
              <a:t>Ant</a:t>
            </a:r>
            <a:r>
              <a:rPr lang="en-GB" sz="2000" dirty="0" smtClean="0"/>
              <a:t> is </a:t>
            </a:r>
            <a:r>
              <a:rPr lang="en-GB" sz="2000" b="1" dirty="0" smtClean="0"/>
              <a:t>"bi-slashed"</a:t>
            </a:r>
            <a:r>
              <a:rPr lang="en-GB" sz="2000" dirty="0" smtClean="0"/>
              <a:t>: use either forward-slash (</a:t>
            </a:r>
            <a:r>
              <a:rPr lang="en-GB" sz="2000" b="1" dirty="0" smtClean="0">
                <a:solidFill>
                  <a:srgbClr val="FF0000"/>
                </a:solidFill>
              </a:rPr>
              <a:t>/</a:t>
            </a:r>
            <a:r>
              <a:rPr lang="en-GB" sz="2000" dirty="0" smtClean="0"/>
              <a:t>) or back-slash (</a:t>
            </a:r>
            <a:r>
              <a:rPr lang="en-GB" sz="2000" b="1" dirty="0" smtClean="0">
                <a:solidFill>
                  <a:srgbClr val="FF0000"/>
                </a:solidFill>
              </a:rPr>
              <a:t>\</a:t>
            </a:r>
            <a:r>
              <a:rPr lang="en-GB" sz="2000" dirty="0" smtClean="0"/>
              <a:t>), 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  <a:buFont typeface="Wingdings" pitchFamily="2" charset="2"/>
              <a:buNone/>
            </a:pPr>
            <a:r>
              <a:rPr lang="en-GB" sz="2000" dirty="0" smtClean="0"/>
              <a:t>regardless of operating system. 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  <a:buFont typeface="Wingdings" pitchFamily="2" charset="2"/>
              <a:buNone/>
            </a:pPr>
            <a:endParaRPr lang="en-GB" sz="2000" dirty="0" smtClean="0"/>
          </a:p>
          <a:p>
            <a:pPr eaLnBrk="1" hangingPunct="1">
              <a:lnSpc>
                <a:spcPct val="80000"/>
              </a:lnSpc>
              <a:spcAft>
                <a:spcPts val="600"/>
              </a:spcAft>
              <a:buFont typeface="Wingdings" pitchFamily="2" charset="2"/>
              <a:buNone/>
            </a:pPr>
            <a:r>
              <a:rPr lang="en-GB" sz="2000" dirty="0" smtClean="0"/>
              <a:t>- Extremely </a:t>
            </a:r>
            <a:r>
              <a:rPr lang="en-GB" sz="2000" b="1" i="1" u="sng" dirty="0" smtClean="0"/>
              <a:t>user friendly!</a:t>
            </a:r>
          </a:p>
        </p:txBody>
      </p:sp>
      <p:sp>
        <p:nvSpPr>
          <p:cNvPr id="19461" name="Rectangle 4"/>
          <p:cNvSpPr>
            <a:spLocks noChangeArrowheads="1"/>
          </p:cNvSpPr>
          <p:nvPr/>
        </p:nvSpPr>
        <p:spPr bwMode="auto">
          <a:xfrm>
            <a:off x="684213" y="1849434"/>
            <a:ext cx="7991475" cy="10795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  <a:defRPr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0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classpath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&gt;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  <a:defRPr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 &lt;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pathelement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2000" b="1" i="1" dirty="0">
                <a:solidFill>
                  <a:srgbClr val="FF0000"/>
                </a:solidFill>
                <a:latin typeface="Courier New" pitchFamily="49" charset="0"/>
              </a:rPr>
              <a:t>path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="build/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classes</a:t>
            </a:r>
            <a:r>
              <a:rPr lang="en-GB" sz="2000" dirty="0" err="1">
                <a:solidFill>
                  <a:srgbClr val="FF0000"/>
                </a:solidFill>
                <a:latin typeface="Courier New" pitchFamily="49" charset="0"/>
              </a:rPr>
              <a:t>;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lib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/some.jar"/&gt;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  <a:defRPr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&lt;/</a:t>
            </a:r>
            <a:r>
              <a:rPr lang="en-GB" sz="20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classpath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&gt;</a:t>
            </a:r>
            <a:endParaRPr lang="en-GB" sz="2000" dirty="0">
              <a:solidFill>
                <a:srgbClr val="000000"/>
              </a:solidFill>
            </a:endParaRPr>
          </a:p>
        </p:txBody>
      </p:sp>
      <p:sp>
        <p:nvSpPr>
          <p:cNvPr id="50183" name="Rectangle 7"/>
          <p:cNvSpPr>
            <a:spLocks noChangeArrowheads="1"/>
          </p:cNvSpPr>
          <p:nvPr/>
        </p:nvSpPr>
        <p:spPr bwMode="auto">
          <a:xfrm>
            <a:off x="684213" y="3781431"/>
            <a:ext cx="7991475" cy="504825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  <a:defRPr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0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classpath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2000" b="1" i="1" dirty="0">
                <a:solidFill>
                  <a:srgbClr val="FF0000"/>
                </a:solidFill>
                <a:latin typeface="Courier New" pitchFamily="49" charset="0"/>
              </a:rPr>
              <a:t>path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="build/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classes</a:t>
            </a:r>
            <a:r>
              <a:rPr lang="en-GB" sz="2000" dirty="0" err="1">
                <a:solidFill>
                  <a:srgbClr val="FF0000"/>
                </a:solidFill>
                <a:latin typeface="Courier New" pitchFamily="49" charset="0"/>
              </a:rPr>
              <a:t>;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lib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/some.jar"/&gt;</a:t>
            </a:r>
            <a:endParaRPr lang="en-GB" sz="20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0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50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501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5017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5017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5017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BC03153-C44B-4B7A-9C8C-E688106F6480}" type="slidenum">
              <a:rPr lang="en-GB" smtClean="0"/>
              <a:pPr/>
              <a:t>18</a:t>
            </a:fld>
            <a:endParaRPr lang="en-GB" smtClean="0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7772400" cy="6858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4000" dirty="0" smtClean="0"/>
              <a:t>Paths in Ant (cont.)</a:t>
            </a:r>
          </a:p>
        </p:txBody>
      </p:sp>
      <p:sp>
        <p:nvSpPr>
          <p:cNvPr id="63491" name="Text Box 3"/>
          <p:cNvSpPr txBox="1">
            <a:spLocks noChangeArrowheads="1"/>
          </p:cNvSpPr>
          <p:nvPr/>
        </p:nvSpPr>
        <p:spPr bwMode="auto">
          <a:xfrm>
            <a:off x="684213" y="1557338"/>
            <a:ext cx="777716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800" dirty="0"/>
              <a:t>Paths can also include a </a:t>
            </a:r>
            <a:r>
              <a:rPr lang="en-GB" sz="2800" b="1" i="1" u="sng" dirty="0"/>
              <a:t>set of files</a:t>
            </a:r>
            <a:r>
              <a:rPr lang="en-GB" sz="2800" dirty="0"/>
              <a:t>:</a:t>
            </a:r>
          </a:p>
        </p:txBody>
      </p:sp>
      <p:sp>
        <p:nvSpPr>
          <p:cNvPr id="63492" name="Text Box 4"/>
          <p:cNvSpPr txBox="1">
            <a:spLocks noChangeArrowheads="1"/>
          </p:cNvSpPr>
          <p:nvPr/>
        </p:nvSpPr>
        <p:spPr bwMode="auto">
          <a:xfrm>
            <a:off x="609600" y="2266112"/>
            <a:ext cx="7010400" cy="2591479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  <a:defRPr/>
            </a:pPr>
            <a:r>
              <a:rPr lang="en-GB" sz="2800" b="1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800" b="1" dirty="0" err="1">
                <a:solidFill>
                  <a:srgbClr val="000000"/>
                </a:solidFill>
                <a:latin typeface="Courier New" pitchFamily="49" charset="0"/>
              </a:rPr>
              <a:t>classpath</a:t>
            </a:r>
            <a:r>
              <a:rPr lang="en-GB" sz="2800" b="1" dirty="0">
                <a:solidFill>
                  <a:srgbClr val="000000"/>
                </a:solidFill>
                <a:latin typeface="Courier New" pitchFamily="49" charset="0"/>
              </a:rPr>
              <a:t>&gt;</a:t>
            </a:r>
          </a:p>
          <a:p>
            <a:pPr algn="l"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  <a:defRPr/>
            </a:pPr>
            <a:r>
              <a:rPr lang="en-GB" sz="2800" b="1" dirty="0">
                <a:solidFill>
                  <a:srgbClr val="000000"/>
                </a:solidFill>
                <a:latin typeface="Courier New" pitchFamily="49" charset="0"/>
              </a:rPr>
              <a:t>  &lt;</a:t>
            </a:r>
            <a:r>
              <a:rPr lang="en-GB" sz="2800" b="1" i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fileset</a:t>
            </a:r>
            <a:r>
              <a:rPr lang="en-GB" sz="2800" b="1" dirty="0">
                <a:solidFill>
                  <a:srgbClr val="000000"/>
                </a:solidFill>
                <a:latin typeface="Courier New" pitchFamily="49" charset="0"/>
              </a:rPr>
              <a:t> dir</a:t>
            </a:r>
            <a:r>
              <a:rPr lang="en-GB" sz="2800" b="1" dirty="0" smtClean="0">
                <a:solidFill>
                  <a:srgbClr val="000000"/>
                </a:solidFill>
                <a:latin typeface="Courier New" pitchFamily="49" charset="0"/>
              </a:rPr>
              <a:t>= "lib"&gt;</a:t>
            </a:r>
            <a:endParaRPr lang="en-GB" sz="2800" b="1" dirty="0">
              <a:solidFill>
                <a:srgbClr val="000000"/>
              </a:solidFill>
              <a:latin typeface="Courier New" pitchFamily="49" charset="0"/>
            </a:endParaRPr>
          </a:p>
          <a:p>
            <a:pPr algn="l"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  <a:defRPr/>
            </a:pPr>
            <a:r>
              <a:rPr lang="en-GB" sz="2800" b="1" dirty="0">
                <a:solidFill>
                  <a:srgbClr val="000000"/>
                </a:solidFill>
                <a:latin typeface="Courier New" pitchFamily="49" charset="0"/>
              </a:rPr>
              <a:t>    &lt;include name</a:t>
            </a:r>
            <a:r>
              <a:rPr lang="en-GB" sz="2800" b="1" dirty="0" smtClean="0">
                <a:solidFill>
                  <a:srgbClr val="000000"/>
                </a:solidFill>
                <a:latin typeface="Courier New" pitchFamily="49" charset="0"/>
              </a:rPr>
              <a:t>="*.jar"/&gt;</a:t>
            </a:r>
            <a:endParaRPr lang="en-GB" sz="2800" b="1" dirty="0">
              <a:solidFill>
                <a:srgbClr val="000000"/>
              </a:solidFill>
              <a:latin typeface="Courier New" pitchFamily="49" charset="0"/>
            </a:endParaRPr>
          </a:p>
          <a:p>
            <a:pPr algn="l"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  <a:defRPr/>
            </a:pPr>
            <a:r>
              <a:rPr lang="en-GB" sz="2800" b="1" dirty="0">
                <a:solidFill>
                  <a:srgbClr val="000000"/>
                </a:solidFill>
                <a:latin typeface="Courier New" pitchFamily="49" charset="0"/>
              </a:rPr>
              <a:t>  &lt;/</a:t>
            </a:r>
            <a:r>
              <a:rPr lang="en-GB" sz="2800" b="1" i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fileset</a:t>
            </a:r>
            <a:r>
              <a:rPr lang="en-GB" sz="2800" b="1" dirty="0">
                <a:solidFill>
                  <a:srgbClr val="000000"/>
                </a:solidFill>
                <a:latin typeface="Courier New" pitchFamily="49" charset="0"/>
              </a:rPr>
              <a:t>&gt;</a:t>
            </a:r>
          </a:p>
          <a:p>
            <a:pPr algn="l"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  <a:defRPr/>
            </a:pPr>
            <a:r>
              <a:rPr lang="en-GB" sz="2800" b="1" dirty="0">
                <a:solidFill>
                  <a:srgbClr val="000000"/>
                </a:solidFill>
                <a:latin typeface="Courier New" pitchFamily="49" charset="0"/>
              </a:rPr>
              <a:t>&lt;/</a:t>
            </a:r>
            <a:r>
              <a:rPr lang="en-GB" sz="2800" b="1" dirty="0" err="1">
                <a:solidFill>
                  <a:srgbClr val="000000"/>
                </a:solidFill>
                <a:latin typeface="Courier New" pitchFamily="49" charset="0"/>
              </a:rPr>
              <a:t>classpath</a:t>
            </a:r>
            <a:r>
              <a:rPr lang="en-GB" sz="2800" b="1" dirty="0">
                <a:solidFill>
                  <a:srgbClr val="000000"/>
                </a:solidFill>
                <a:latin typeface="Courier New" pitchFamily="49" charset="0"/>
              </a:rPr>
              <a:t>&gt;</a:t>
            </a:r>
          </a:p>
        </p:txBody>
      </p:sp>
      <p:sp>
        <p:nvSpPr>
          <p:cNvPr id="63493" name="Text Box 5"/>
          <p:cNvSpPr txBox="1">
            <a:spLocks noChangeArrowheads="1"/>
          </p:cNvSpPr>
          <p:nvPr/>
        </p:nvSpPr>
        <p:spPr bwMode="auto">
          <a:xfrm>
            <a:off x="609600" y="5191796"/>
            <a:ext cx="739142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  <a:defRPr/>
            </a:pPr>
            <a:r>
              <a:rPr lang="en-GB" sz="2800" b="1" dirty="0"/>
              <a:t>Ant</a:t>
            </a:r>
            <a:r>
              <a:rPr lang="en-GB" sz="2800" dirty="0"/>
              <a:t> assumes </a:t>
            </a:r>
            <a:r>
              <a:rPr lang="en-GB" sz="2800" b="1" i="1" dirty="0"/>
              <a:t>no order</a:t>
            </a:r>
            <a:r>
              <a:rPr lang="en-GB" sz="2800" dirty="0"/>
              <a:t>  within a </a:t>
            </a:r>
            <a:r>
              <a:rPr lang="en-GB" sz="2800" b="1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800" b="1" i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fileset</a:t>
            </a:r>
            <a:r>
              <a:rPr lang="en-GB" sz="2800" b="1" dirty="0">
                <a:solidFill>
                  <a:srgbClr val="000000"/>
                </a:solidFill>
                <a:latin typeface="Courier New" pitchFamily="49" charset="0"/>
              </a:rPr>
              <a:t>&gt;</a:t>
            </a:r>
            <a:endParaRPr lang="en-GB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5436096" y="931367"/>
            <a:ext cx="3711272" cy="769441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GB" sz="4400" b="1" dirty="0" smtClean="0">
                <a:solidFill>
                  <a:srgbClr val="FF0000"/>
                </a:solidFill>
                <a:latin typeface="+mn-lt"/>
              </a:rPr>
              <a:t>SELF-STUDY</a:t>
            </a:r>
            <a:endParaRPr lang="en-GB" sz="4400" b="1" dirty="0">
              <a:solidFill>
                <a:srgbClr val="FF0000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3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63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63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1" grpId="0"/>
      <p:bldP spid="63492" grpId="0" animBg="1"/>
      <p:bldP spid="6349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-24"/>
            <a:ext cx="7772400" cy="6096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4000" dirty="0" err="1" smtClean="0"/>
              <a:t>Filesets</a:t>
            </a:r>
            <a:endParaRPr lang="en-GB" sz="4000" dirty="0" smtClean="0"/>
          </a:p>
        </p:txBody>
      </p:sp>
      <p:sp>
        <p:nvSpPr>
          <p:cNvPr id="6144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500034" y="811444"/>
            <a:ext cx="8066087" cy="5857916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120000"/>
              </a:lnSpc>
              <a:spcAft>
                <a:spcPts val="600"/>
              </a:spcAft>
              <a:buClr>
                <a:schemeClr val="tx1"/>
              </a:buClr>
              <a:buFontTx/>
              <a:buChar char="•"/>
            </a:pPr>
            <a:r>
              <a:rPr lang="en-GB" sz="1800" dirty="0" smtClean="0"/>
              <a:t>Implicitly, all build processes such as </a:t>
            </a:r>
            <a:r>
              <a:rPr lang="en-GB" sz="1800" i="1" u="sng" dirty="0" smtClean="0"/>
              <a:t>compile</a:t>
            </a:r>
            <a:r>
              <a:rPr lang="en-GB" sz="1800" dirty="0" smtClean="0"/>
              <a:t>, </a:t>
            </a:r>
            <a:r>
              <a:rPr lang="en-GB" sz="1800" i="1" u="sng" dirty="0" smtClean="0"/>
              <a:t>copy</a:t>
            </a:r>
            <a:r>
              <a:rPr lang="en-GB" sz="1800" dirty="0" smtClean="0"/>
              <a:t>, </a:t>
            </a:r>
            <a:r>
              <a:rPr lang="en-GB" sz="1800" i="1" u="sng" dirty="0" smtClean="0"/>
              <a:t>delete</a:t>
            </a:r>
            <a:r>
              <a:rPr lang="en-GB" sz="1800" dirty="0" smtClean="0"/>
              <a:t>, etc.     </a:t>
            </a:r>
            <a:r>
              <a:rPr lang="en-GB" sz="1800" i="1" u="sng" dirty="0" smtClean="0"/>
              <a:t>operate on </a:t>
            </a:r>
            <a:r>
              <a:rPr lang="en-GB" sz="1800" b="1" i="1" u="sng" dirty="0" smtClean="0"/>
              <a:t>sets of files.</a:t>
            </a:r>
            <a:endParaRPr lang="en-GB" sz="1800" dirty="0" smtClean="0"/>
          </a:p>
          <a:p>
            <a:pPr eaLnBrk="1" hangingPunct="1">
              <a:lnSpc>
                <a:spcPct val="120000"/>
              </a:lnSpc>
              <a:spcAft>
                <a:spcPts val="600"/>
              </a:spcAft>
              <a:buClr>
                <a:schemeClr val="tx1"/>
              </a:buClr>
              <a:buFontTx/>
              <a:buChar char="•"/>
            </a:pPr>
            <a:r>
              <a:rPr lang="en-GB" sz="1800" b="1" dirty="0" smtClean="0"/>
              <a:t>Ant</a:t>
            </a:r>
            <a:r>
              <a:rPr lang="en-GB" sz="1800" dirty="0" smtClean="0"/>
              <a:t> provides the </a:t>
            </a:r>
            <a:r>
              <a:rPr lang="en-GB" sz="1800" b="1" dirty="0" err="1" smtClean="0"/>
              <a:t>fileset</a:t>
            </a:r>
            <a:r>
              <a:rPr lang="en-GB" sz="1800" dirty="0" smtClean="0"/>
              <a:t> as </a:t>
            </a:r>
            <a:r>
              <a:rPr lang="en-GB" sz="1800" b="1" i="1" u="sng" dirty="0" smtClean="0"/>
              <a:t>native </a:t>
            </a:r>
            <a:r>
              <a:rPr lang="en-GB" sz="1800" b="1" i="1" u="sng" dirty="0" err="1" smtClean="0"/>
              <a:t>datatype</a:t>
            </a:r>
            <a:r>
              <a:rPr lang="en-GB" sz="1800" dirty="0" smtClean="0"/>
              <a:t>. </a:t>
            </a:r>
          </a:p>
          <a:p>
            <a:pPr lvl="1" eaLnBrk="1" hangingPunct="1">
              <a:lnSpc>
                <a:spcPct val="120000"/>
              </a:lnSpc>
              <a:spcAft>
                <a:spcPts val="600"/>
              </a:spcAft>
              <a:buFontTx/>
              <a:buChar char="-"/>
            </a:pPr>
            <a:r>
              <a:rPr lang="en-GB" sz="1600" dirty="0" smtClean="0"/>
              <a:t>It is difficult to imagine any useful build that does not use a </a:t>
            </a:r>
            <a:r>
              <a:rPr lang="en-GB" sz="1600" b="1" dirty="0" err="1" smtClean="0"/>
              <a:t>fileset</a:t>
            </a:r>
            <a:r>
              <a:rPr lang="en-GB" sz="1600" dirty="0" smtClean="0"/>
              <a:t>.</a:t>
            </a:r>
          </a:p>
          <a:p>
            <a:pPr eaLnBrk="1" hangingPunct="1">
              <a:lnSpc>
                <a:spcPct val="120000"/>
              </a:lnSpc>
              <a:spcAft>
                <a:spcPts val="600"/>
              </a:spcAft>
              <a:buClr>
                <a:schemeClr val="tx1"/>
              </a:buClr>
              <a:buFontTx/>
              <a:buChar char="•"/>
            </a:pPr>
            <a:r>
              <a:rPr lang="en-GB" sz="1800" dirty="0" smtClean="0"/>
              <a:t>Some tasks </a:t>
            </a:r>
            <a:r>
              <a:rPr lang="en-GB" sz="1800" i="1" dirty="0" smtClean="0"/>
              <a:t>assume</a:t>
            </a:r>
            <a:r>
              <a:rPr lang="en-GB" sz="1800" dirty="0" smtClean="0"/>
              <a:t>  </a:t>
            </a:r>
            <a:r>
              <a:rPr lang="en-GB" sz="1800" b="1" dirty="0" err="1" smtClean="0"/>
              <a:t>filesets</a:t>
            </a:r>
            <a:r>
              <a:rPr lang="en-GB" sz="1800" b="1" dirty="0" smtClean="0"/>
              <a:t> </a:t>
            </a:r>
            <a:r>
              <a:rPr lang="en-GB" sz="1800" b="1" i="1" dirty="0" smtClean="0">
                <a:solidFill>
                  <a:srgbClr val="FF0000"/>
                </a:solidFill>
              </a:rPr>
              <a:t>implicitly</a:t>
            </a:r>
            <a:r>
              <a:rPr lang="en-GB" sz="1800" dirty="0" smtClean="0"/>
              <a:t>, </a:t>
            </a:r>
          </a:p>
          <a:p>
            <a:pPr eaLnBrk="1" hangingPunct="1">
              <a:lnSpc>
                <a:spcPct val="120000"/>
              </a:lnSpc>
              <a:spcAft>
                <a:spcPts val="600"/>
              </a:spcAft>
              <a:buClr>
                <a:schemeClr val="tx1"/>
              </a:buClr>
              <a:buFontTx/>
              <a:buChar char="•"/>
            </a:pPr>
            <a:r>
              <a:rPr lang="en-GB" sz="1800" dirty="0" smtClean="0"/>
              <a:t>while other tasks </a:t>
            </a:r>
            <a:r>
              <a:rPr lang="en-GB" sz="1800" i="1" dirty="0" smtClean="0"/>
              <a:t>support  </a:t>
            </a:r>
            <a:r>
              <a:rPr lang="en-GB" sz="1800" b="1" dirty="0" err="1" smtClean="0"/>
              <a:t>filesets</a:t>
            </a:r>
            <a:r>
              <a:rPr lang="en-GB" sz="1800" i="1" dirty="0" smtClean="0"/>
              <a:t> </a:t>
            </a:r>
            <a:r>
              <a:rPr lang="en-GB" sz="1800" b="1" i="1" dirty="0" smtClean="0">
                <a:solidFill>
                  <a:srgbClr val="FF0000"/>
                </a:solidFill>
              </a:rPr>
              <a:t>explicitly</a:t>
            </a:r>
            <a:r>
              <a:rPr lang="en-GB" sz="1800" dirty="0" smtClean="0"/>
              <a:t>. </a:t>
            </a:r>
          </a:p>
          <a:p>
            <a:pPr eaLnBrk="1" hangingPunct="1">
              <a:lnSpc>
                <a:spcPct val="120000"/>
              </a:lnSpc>
              <a:spcAft>
                <a:spcPts val="600"/>
              </a:spcAft>
              <a:buClr>
                <a:schemeClr val="tx1"/>
              </a:buClr>
              <a:buFontTx/>
              <a:buChar char="•"/>
            </a:pPr>
            <a:r>
              <a:rPr lang="en-GB" sz="1800" dirty="0" smtClean="0"/>
              <a:t>A </a:t>
            </a:r>
            <a:r>
              <a:rPr lang="en-GB" sz="1800" b="1" dirty="0" err="1" smtClean="0"/>
              <a:t>fileset</a:t>
            </a:r>
            <a:r>
              <a:rPr lang="en-GB" sz="1800" dirty="0" smtClean="0"/>
              <a:t> is a set of </a:t>
            </a:r>
            <a:r>
              <a:rPr lang="en-GB" sz="1800" i="1" u="sng" dirty="0" smtClean="0"/>
              <a:t>files rooted from a single directory</a:t>
            </a:r>
            <a:r>
              <a:rPr lang="en-GB" sz="1800" dirty="0" smtClean="0"/>
              <a:t>. </a:t>
            </a:r>
          </a:p>
          <a:p>
            <a:pPr eaLnBrk="1" hangingPunct="1">
              <a:lnSpc>
                <a:spcPct val="120000"/>
              </a:lnSpc>
              <a:spcAft>
                <a:spcPts val="600"/>
              </a:spcAft>
              <a:buClr>
                <a:schemeClr val="tx1"/>
              </a:buClr>
              <a:buFontTx/>
              <a:buChar char="•"/>
            </a:pPr>
            <a:r>
              <a:rPr lang="en-GB" sz="1800" i="1" dirty="0" smtClean="0"/>
              <a:t>By default</a:t>
            </a:r>
            <a:r>
              <a:rPr lang="en-GB" sz="1800" dirty="0" smtClean="0"/>
              <a:t>, a </a:t>
            </a:r>
            <a:r>
              <a:rPr lang="en-GB" sz="1800" b="1" dirty="0" err="1" smtClean="0"/>
              <a:t>fileset</a:t>
            </a:r>
            <a:r>
              <a:rPr lang="en-GB" sz="1800" dirty="0" smtClean="0"/>
              <a:t> specified with only a </a:t>
            </a:r>
            <a:r>
              <a:rPr lang="en-GB" sz="1800" b="1" dirty="0" smtClean="0"/>
              <a:t>root directory </a:t>
            </a:r>
            <a:r>
              <a:rPr lang="en-GB" sz="1800" dirty="0" smtClean="0"/>
              <a:t>will include </a:t>
            </a:r>
            <a:r>
              <a:rPr lang="en-GB" sz="1800" b="1" i="1" dirty="0" smtClean="0"/>
              <a:t>all</a:t>
            </a:r>
            <a:r>
              <a:rPr lang="en-GB" sz="1800" dirty="0" smtClean="0"/>
              <a:t>  the files in that entire directory tree, </a:t>
            </a:r>
            <a:r>
              <a:rPr lang="en-GB" sz="1800" i="1" dirty="0" smtClean="0"/>
              <a:t>including files in all </a:t>
            </a:r>
            <a:r>
              <a:rPr lang="en-GB" sz="1800" i="1" u="sng" dirty="0" smtClean="0"/>
              <a:t>sub-directories</a:t>
            </a:r>
            <a:r>
              <a:rPr lang="en-GB" sz="1800" i="1" dirty="0" smtClean="0"/>
              <a:t> recursively</a:t>
            </a:r>
            <a:r>
              <a:rPr lang="en-GB" sz="1800" dirty="0"/>
              <a:t> </a:t>
            </a:r>
            <a:r>
              <a:rPr lang="en-GB" sz="1800" dirty="0" smtClean="0"/>
              <a:t> (with some exceptions; see below on </a:t>
            </a:r>
            <a:r>
              <a:rPr lang="en-GB" sz="1800" b="1" dirty="0"/>
              <a:t>default exclude</a:t>
            </a:r>
            <a:r>
              <a:rPr lang="en-GB" sz="1800" dirty="0"/>
              <a:t> patterns</a:t>
            </a:r>
            <a:r>
              <a:rPr lang="en-GB" sz="1800" dirty="0" smtClean="0"/>
              <a:t>).</a:t>
            </a:r>
          </a:p>
          <a:p>
            <a:pPr eaLnBrk="1" hangingPunct="1">
              <a:lnSpc>
                <a:spcPct val="120000"/>
              </a:lnSpc>
              <a:spcAft>
                <a:spcPts val="600"/>
              </a:spcAft>
              <a:buClr>
                <a:schemeClr val="tx1"/>
              </a:buClr>
              <a:buFontTx/>
              <a:buChar char="•"/>
            </a:pPr>
            <a:r>
              <a:rPr lang="en-GB" sz="1800" b="1" dirty="0" err="1" smtClean="0"/>
              <a:t>Filesets</a:t>
            </a:r>
            <a:r>
              <a:rPr lang="en-GB" sz="1800" dirty="0" smtClean="0"/>
              <a:t> can appear in a build file </a:t>
            </a:r>
            <a:r>
              <a:rPr lang="en-GB" sz="1800" i="1" dirty="0" smtClean="0"/>
              <a:t>either</a:t>
            </a:r>
          </a:p>
          <a:p>
            <a:pPr lvl="1" eaLnBrk="1" hangingPunct="1">
              <a:lnSpc>
                <a:spcPct val="120000"/>
              </a:lnSpc>
              <a:spcAft>
                <a:spcPts val="600"/>
              </a:spcAft>
              <a:buFontTx/>
              <a:buChar char="•"/>
            </a:pPr>
            <a:r>
              <a:rPr lang="en-GB" sz="1600" i="1" u="sng" dirty="0" smtClean="0"/>
              <a:t>inside</a:t>
            </a:r>
            <a:r>
              <a:rPr lang="en-GB" sz="1600" dirty="0" smtClean="0"/>
              <a:t>  tasks – the </a:t>
            </a:r>
            <a:r>
              <a:rPr lang="en-GB" sz="1600" i="1" u="sng" dirty="0" smtClean="0"/>
              <a:t>elements</a:t>
            </a:r>
            <a:r>
              <a:rPr lang="en-GB" sz="1600" i="1" dirty="0" smtClean="0"/>
              <a:t> of</a:t>
            </a:r>
            <a:r>
              <a:rPr lang="en-GB" sz="1600" b="1" dirty="0" smtClean="0"/>
              <a:t>  targets, </a:t>
            </a:r>
            <a:r>
              <a:rPr lang="en-GB" sz="1600" i="1" dirty="0" smtClean="0"/>
              <a:t>or</a:t>
            </a:r>
            <a:r>
              <a:rPr lang="en-GB" sz="1600" dirty="0" smtClean="0"/>
              <a:t> </a:t>
            </a:r>
          </a:p>
          <a:p>
            <a:pPr lvl="1" eaLnBrk="1" hangingPunct="1">
              <a:lnSpc>
                <a:spcPct val="120000"/>
              </a:lnSpc>
              <a:spcAft>
                <a:spcPts val="600"/>
              </a:spcAft>
              <a:buFontTx/>
              <a:buChar char="•"/>
            </a:pPr>
            <a:r>
              <a:rPr lang="en-GB" sz="1600" i="1" u="sng" dirty="0" smtClean="0"/>
              <a:t>at the same level as</a:t>
            </a:r>
            <a:r>
              <a:rPr lang="en-GB" sz="1600" dirty="0" smtClean="0"/>
              <a:t>  </a:t>
            </a:r>
            <a:r>
              <a:rPr lang="en-GB" sz="1600" b="1" dirty="0" smtClean="0"/>
              <a:t>targets</a:t>
            </a:r>
            <a:r>
              <a:rPr lang="en-GB" sz="1600" dirty="0" smtClean="0"/>
              <a:t>. </a:t>
            </a:r>
          </a:p>
        </p:txBody>
      </p:sp>
      <p:sp>
        <p:nvSpPr>
          <p:cNvPr id="2150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BBA95CD-728B-4DFC-81A1-533B306EFD45}" type="slidenum">
              <a:rPr lang="en-GB" smtClean="0"/>
              <a:pPr/>
              <a:t>19</a:t>
            </a:fld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61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1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61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614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614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614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614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04532B0-9E22-43E7-9FBC-9794F2F2E600}" type="slidenum">
              <a:rPr lang="en-GB" smtClean="0"/>
              <a:pPr/>
              <a:t>2</a:t>
            </a:fld>
            <a:endParaRPr lang="en-GB" smtClean="0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820738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mtClean="0"/>
              <a:t>Ant Datatypes and Properties</a:t>
            </a:r>
          </a:p>
        </p:txBody>
      </p:sp>
      <p:sp>
        <p:nvSpPr>
          <p:cNvPr id="4100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557338"/>
            <a:ext cx="77724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chemeClr val="tx1"/>
              </a:buClr>
              <a:buSzTx/>
              <a:buFont typeface="Wingdings" pitchFamily="2" charset="2"/>
              <a:buChar char="§"/>
              <a:defRPr/>
            </a:pPr>
            <a:r>
              <a:rPr lang="en-GB" sz="2800" dirty="0" smtClean="0"/>
              <a:t>Now, after getting started in previous lectures, we will consider </a:t>
            </a:r>
            <a:r>
              <a:rPr lang="en-GB" sz="2800" b="1" dirty="0" smtClean="0"/>
              <a:t>Ant</a:t>
            </a:r>
            <a:r>
              <a:rPr lang="en-GB" sz="2800" dirty="0" smtClean="0"/>
              <a:t> concepts in more detail. 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SzTx/>
              <a:buFont typeface="Wingdings" pitchFamily="2" charset="2"/>
              <a:buChar char="§"/>
              <a:defRPr/>
            </a:pPr>
            <a:endParaRPr lang="en-GB" sz="2800" dirty="0" smtClean="0"/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SzTx/>
              <a:buFont typeface="Wingdings" pitchFamily="2" charset="2"/>
              <a:buChar char="§"/>
              <a:defRPr/>
            </a:pPr>
            <a:r>
              <a:rPr lang="en-GB" sz="2800" dirty="0" smtClean="0"/>
              <a:t>Two </a:t>
            </a:r>
            <a:r>
              <a:rPr lang="en-GB" sz="2800" i="1" u="sng" dirty="0" smtClean="0"/>
              <a:t>most foundational</a:t>
            </a:r>
            <a:r>
              <a:rPr lang="en-GB" sz="2800" dirty="0" smtClean="0"/>
              <a:t>  concepts of </a:t>
            </a:r>
            <a:r>
              <a:rPr lang="en-GB" sz="2800" b="1" dirty="0" smtClean="0"/>
              <a:t>Ant</a:t>
            </a:r>
            <a:r>
              <a:rPr lang="en-GB" sz="2800" dirty="0" smtClean="0"/>
              <a:t> are </a:t>
            </a:r>
          </a:p>
          <a:p>
            <a:pPr lvl="1" eaLnBrk="1" hangingPunct="1">
              <a:lnSpc>
                <a:spcPct val="90000"/>
              </a:lnSpc>
              <a:buSzTx/>
              <a:buFontTx/>
              <a:buChar char="•"/>
              <a:defRPr/>
            </a:pPr>
            <a:endParaRPr lang="en-GB" i="1" u="sng" dirty="0" smtClean="0"/>
          </a:p>
          <a:p>
            <a:pPr lvl="1" eaLnBrk="1" hangingPunct="1">
              <a:lnSpc>
                <a:spcPct val="90000"/>
              </a:lnSpc>
              <a:buSzTx/>
              <a:buFontTx/>
              <a:buChar char="•"/>
              <a:defRPr/>
            </a:pPr>
            <a:r>
              <a:rPr lang="en-GB" b="1" i="1" u="sng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datatypes</a:t>
            </a:r>
            <a:r>
              <a:rPr lang="en-GB" dirty="0" smtClean="0"/>
              <a:t>  </a:t>
            </a:r>
          </a:p>
          <a:p>
            <a:pPr lvl="1" eaLnBrk="1" hangingPunct="1">
              <a:lnSpc>
                <a:spcPct val="90000"/>
              </a:lnSpc>
              <a:buSzTx/>
              <a:buFontTx/>
              <a:buChar char="•"/>
              <a:defRPr/>
            </a:pPr>
            <a:endParaRPr lang="en-GB" dirty="0" smtClean="0"/>
          </a:p>
          <a:p>
            <a:pPr lvl="1" eaLnBrk="1" hangingPunct="1">
              <a:lnSpc>
                <a:spcPct val="90000"/>
              </a:lnSpc>
              <a:buSzTx/>
              <a:buFontTx/>
              <a:buChar char="•"/>
              <a:defRPr/>
            </a:pPr>
            <a:r>
              <a:rPr lang="en-GB" b="1" i="1" u="sng" dirty="0" smtClean="0">
                <a:solidFill>
                  <a:srgbClr val="FF0000"/>
                </a:solidFill>
              </a:rPr>
              <a:t>properties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8556"/>
            <a:ext cx="7772400" cy="542924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4000" dirty="0" err="1" smtClean="0"/>
              <a:t>Filesets</a:t>
            </a:r>
            <a:r>
              <a:rPr lang="en-GB" sz="4000" dirty="0" smtClean="0"/>
              <a:t> (cont.)</a:t>
            </a:r>
          </a:p>
        </p:txBody>
      </p:sp>
      <p:sp>
        <p:nvSpPr>
          <p:cNvPr id="6246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320490" y="571480"/>
            <a:ext cx="8643998" cy="6286520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80000"/>
              </a:lnSpc>
              <a:spcAft>
                <a:spcPts val="600"/>
              </a:spcAft>
              <a:buFont typeface="Wingdings" pitchFamily="2" charset="2"/>
              <a:buNone/>
            </a:pPr>
            <a:r>
              <a:rPr lang="en-GB" sz="2000" b="1" dirty="0" smtClean="0"/>
              <a:t>Let us </a:t>
            </a:r>
            <a:r>
              <a:rPr lang="en-GB" sz="2000" b="1" dirty="0" smtClean="0">
                <a:solidFill>
                  <a:srgbClr val="FF0000"/>
                </a:solidFill>
              </a:rPr>
              <a:t>CREATE</a:t>
            </a:r>
            <a:r>
              <a:rPr lang="en-GB" sz="2000" dirty="0" smtClean="0"/>
              <a:t> a new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copy.xml </a:t>
            </a:r>
            <a:r>
              <a:rPr lang="en-GB" sz="2000" dirty="0" smtClean="0"/>
              <a:t>file in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C:\Antbook\ch02\secondbuild</a:t>
            </a:r>
            <a:endParaRPr lang="en-GB" sz="2000" dirty="0" smtClean="0"/>
          </a:p>
          <a:p>
            <a:pPr eaLnBrk="1" hangingPunct="1">
              <a:lnSpc>
                <a:spcPct val="80000"/>
              </a:lnSpc>
              <a:spcAft>
                <a:spcPts val="600"/>
              </a:spcAft>
              <a:buClr>
                <a:schemeClr val="tx1"/>
              </a:buClr>
              <a:buFont typeface="Wingdings" pitchFamily="2" charset="2"/>
              <a:buNone/>
            </a:pPr>
            <a:r>
              <a:rPr lang="en-GB" sz="2000" b="1" i="1" dirty="0" smtClean="0"/>
              <a:t>by extending  </a:t>
            </a:r>
            <a:r>
              <a:rPr lang="en-GB" sz="2000" dirty="0" smtClean="0"/>
              <a:t>the build file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structured.xml </a:t>
            </a:r>
            <a:r>
              <a:rPr lang="en-GB" sz="2000" dirty="0" smtClean="0"/>
              <a:t>with  </a:t>
            </a:r>
            <a:r>
              <a:rPr lang="en-GB" sz="2000" b="1" i="1" dirty="0" smtClean="0"/>
              <a:t>a new target</a:t>
            </a:r>
            <a:r>
              <a:rPr lang="en-GB" sz="2000" dirty="0" smtClean="0"/>
              <a:t>  containing new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&lt;copy&gt; </a:t>
            </a:r>
            <a:r>
              <a:rPr lang="en-GB" sz="2000" b="1" i="1" dirty="0" smtClean="0"/>
              <a:t>task: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  <a:buFont typeface="Wingdings" pitchFamily="2" charset="2"/>
              <a:buNone/>
            </a:pPr>
            <a:endParaRPr lang="en-GB" sz="2000" b="1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spcAft>
                <a:spcPts val="600"/>
              </a:spcAft>
              <a:buFont typeface="Wingdings" pitchFamily="2" charset="2"/>
              <a:buNone/>
            </a:pPr>
            <a:endParaRPr lang="en-GB" sz="2000" dirty="0" smtClean="0"/>
          </a:p>
          <a:p>
            <a:pPr eaLnBrk="1" hangingPunct="1">
              <a:lnSpc>
                <a:spcPct val="80000"/>
              </a:lnSpc>
              <a:spcAft>
                <a:spcPts val="600"/>
              </a:spcAft>
              <a:buFont typeface="Wingdings" pitchFamily="2" charset="2"/>
              <a:buNone/>
            </a:pPr>
            <a:endParaRPr lang="en-GB" sz="2000" dirty="0" smtClean="0"/>
          </a:p>
          <a:p>
            <a:pPr eaLnBrk="1" hangingPunct="1">
              <a:lnSpc>
                <a:spcPct val="80000"/>
              </a:lnSpc>
              <a:spcAft>
                <a:spcPts val="600"/>
              </a:spcAft>
              <a:buFont typeface="Wingdings" pitchFamily="2" charset="2"/>
              <a:buNone/>
            </a:pPr>
            <a:endParaRPr lang="en-GB" sz="2000" dirty="0" smtClean="0"/>
          </a:p>
          <a:p>
            <a:pPr eaLnBrk="1" hangingPunct="1">
              <a:lnSpc>
                <a:spcPct val="80000"/>
              </a:lnSpc>
              <a:spcAft>
                <a:spcPts val="600"/>
              </a:spcAft>
              <a:buFont typeface="Wingdings" pitchFamily="2" charset="2"/>
              <a:buNone/>
            </a:pPr>
            <a:r>
              <a:rPr lang="en-GB" sz="2000" b="1" i="1" u="sng" dirty="0" smtClean="0"/>
              <a:t>First</a:t>
            </a:r>
            <a:r>
              <a:rPr lang="en-GB" sz="2000" b="1" dirty="0" smtClean="0">
                <a:solidFill>
                  <a:srgbClr val="FF0000"/>
                </a:solidFill>
              </a:rPr>
              <a:t>  RUN</a:t>
            </a:r>
            <a:r>
              <a:rPr lang="en-GB" sz="2000" b="1" dirty="0" smtClean="0"/>
              <a:t>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copy.xml</a:t>
            </a:r>
            <a:r>
              <a:rPr lang="en-GB" sz="2000" b="1" dirty="0" smtClean="0"/>
              <a:t>:</a:t>
            </a:r>
            <a:endParaRPr lang="en-GB" sz="2000" dirty="0" smtClean="0"/>
          </a:p>
          <a:p>
            <a:pPr eaLnBrk="1" hangingPunct="1">
              <a:lnSpc>
                <a:spcPct val="80000"/>
              </a:lnSpc>
              <a:spcAft>
                <a:spcPts val="600"/>
              </a:spcAft>
              <a:buFont typeface="Wingdings" pitchFamily="2" charset="2"/>
              <a:buNone/>
            </a:pPr>
            <a:endParaRPr lang="en-GB" sz="2000" dirty="0" smtClean="0"/>
          </a:p>
          <a:p>
            <a:pPr eaLnBrk="1" hangingPunct="1">
              <a:lnSpc>
                <a:spcPct val="80000"/>
              </a:lnSpc>
              <a:spcAft>
                <a:spcPts val="600"/>
              </a:spcAft>
              <a:buNone/>
            </a:pP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ant -f copy.xml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compile </a:t>
            </a:r>
            <a:r>
              <a:rPr lang="en-GB" sz="2000" dirty="0" smtClean="0"/>
              <a:t>(to do 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init -&gt;</a:t>
            </a:r>
            <a:r>
              <a:rPr lang="en-GB" sz="2000" b="1" dirty="0" smtClean="0">
                <a:latin typeface="Courier New" pitchFamily="49" charset="0"/>
              </a:rPr>
              <a:t>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compile</a:t>
            </a:r>
            <a:r>
              <a:rPr lang="en-GB" sz="2000" dirty="0" smtClean="0"/>
              <a:t>)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  <a:buFont typeface="Wingdings" pitchFamily="2" charset="2"/>
              <a:buNone/>
            </a:pPr>
            <a:endParaRPr lang="en-GB" sz="2000" dirty="0" smtClean="0"/>
          </a:p>
          <a:p>
            <a:pPr eaLnBrk="1" hangingPunct="1">
              <a:lnSpc>
                <a:spcPct val="80000"/>
              </a:lnSpc>
              <a:spcAft>
                <a:spcPts val="600"/>
              </a:spcAft>
              <a:buFont typeface="Wingdings" pitchFamily="2" charset="2"/>
              <a:buNone/>
            </a:pPr>
            <a:r>
              <a:rPr lang="en-GB" sz="2000" b="1" i="1" u="sng" dirty="0" smtClean="0"/>
              <a:t>Then</a:t>
            </a:r>
            <a:r>
              <a:rPr lang="en-GB" sz="2000" dirty="0" smtClean="0"/>
              <a:t>  </a:t>
            </a:r>
            <a:r>
              <a:rPr lang="en-GB" sz="2000" b="1" dirty="0" smtClean="0">
                <a:solidFill>
                  <a:srgbClr val="FF0000"/>
                </a:solidFill>
              </a:rPr>
              <a:t>RUN</a:t>
            </a:r>
            <a:endParaRPr lang="en-GB" sz="2000" dirty="0" smtClean="0"/>
          </a:p>
          <a:p>
            <a:pPr eaLnBrk="1" hangingPunct="1">
              <a:lnSpc>
                <a:spcPct val="80000"/>
              </a:lnSpc>
              <a:spcAft>
                <a:spcPts val="600"/>
              </a:spcAft>
              <a:buFont typeface="Wingdings" pitchFamily="2" charset="2"/>
              <a:buNone/>
            </a:pPr>
            <a:endParaRPr lang="en-GB" sz="2000" b="1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spcAft>
                <a:spcPts val="600"/>
              </a:spcAft>
              <a:buFont typeface="Wingdings" pitchFamily="2" charset="2"/>
              <a:buNone/>
            </a:pP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ant -f copy.xml copy</a:t>
            </a:r>
            <a:r>
              <a:rPr lang="en-GB" sz="2000" dirty="0" smtClean="0"/>
              <a:t> (to execute the above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&lt;copy&gt;</a:t>
            </a:r>
            <a:r>
              <a:rPr lang="en-GB" sz="2000" dirty="0" smtClean="0"/>
              <a:t> task)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  <a:buFont typeface="Wingdings" pitchFamily="2" charset="2"/>
              <a:buNone/>
            </a:pPr>
            <a:endParaRPr lang="en-GB" sz="2000" dirty="0" smtClean="0"/>
          </a:p>
          <a:p>
            <a:pPr eaLnBrk="1" hangingPunct="1">
              <a:lnSpc>
                <a:spcPct val="80000"/>
              </a:lnSpc>
              <a:spcAft>
                <a:spcPts val="600"/>
              </a:spcAft>
              <a:buFont typeface="Wingdings" pitchFamily="2" charset="2"/>
              <a:buNone/>
            </a:pPr>
            <a:r>
              <a:rPr lang="en-GB" sz="2000" b="1" dirty="0" smtClean="0">
                <a:solidFill>
                  <a:srgbClr val="FF0000"/>
                </a:solidFill>
              </a:rPr>
              <a:t>Check</a:t>
            </a:r>
            <a:r>
              <a:rPr lang="en-GB" sz="2000" dirty="0" smtClean="0"/>
              <a:t> what from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build</a:t>
            </a:r>
            <a:r>
              <a:rPr lang="en-GB" sz="2000" dirty="0" smtClean="0"/>
              <a:t> directory was copied into directory </a:t>
            </a:r>
            <a:r>
              <a:rPr lang="en-GB" sz="2000" b="1" dirty="0" err="1" smtClean="0">
                <a:solidFill>
                  <a:srgbClr val="000000"/>
                </a:solidFill>
                <a:latin typeface="Courier New" pitchFamily="49" charset="0"/>
              </a:rPr>
              <a:t>new_build</a:t>
            </a:r>
            <a:r>
              <a:rPr lang="en-GB" sz="2000" dirty="0" smtClean="0"/>
              <a:t>. </a:t>
            </a:r>
          </a:p>
        </p:txBody>
      </p:sp>
      <p:sp>
        <p:nvSpPr>
          <p:cNvPr id="62468" name="Rectangle 4"/>
          <p:cNvSpPr>
            <a:spLocks noChangeArrowheads="1"/>
          </p:cNvSpPr>
          <p:nvPr/>
        </p:nvSpPr>
        <p:spPr bwMode="auto">
          <a:xfrm>
            <a:off x="1230313" y="1784349"/>
            <a:ext cx="6913562" cy="1501775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  <a:defRPr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&lt;target name="copy"&gt;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  <a:defRPr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&lt;copy 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todir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="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new_build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"&gt;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  <a:defRPr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  &lt;</a:t>
            </a:r>
            <a:r>
              <a:rPr lang="en-GB" sz="20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fileset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dir="build"/&gt;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  <a:defRPr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&lt;/copy&gt;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  <a:defRPr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&lt;/target&gt;</a:t>
            </a:r>
          </a:p>
        </p:txBody>
      </p:sp>
      <p:sp>
        <p:nvSpPr>
          <p:cNvPr id="2253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31496" y="6248400"/>
            <a:ext cx="1905000" cy="457200"/>
          </a:xfrm>
          <a:noFill/>
        </p:spPr>
        <p:txBody>
          <a:bodyPr/>
          <a:lstStyle/>
          <a:p>
            <a:fld id="{A71496C6-734A-4CE1-A1F3-FF362D78F674}" type="slidenum">
              <a:rPr lang="en-GB" smtClean="0"/>
              <a:pPr/>
              <a:t>20</a:t>
            </a:fld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62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62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624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624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624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6246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7" grpId="0" build="p"/>
      <p:bldP spid="62468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14E5A08-16A4-4E26-A1B7-EEDBC0CC90A8}" type="slidenum">
              <a:rPr lang="en-GB" smtClean="0"/>
              <a:pPr/>
              <a:t>21</a:t>
            </a:fld>
            <a:endParaRPr lang="en-GB" smtClean="0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42852"/>
            <a:ext cx="7772400" cy="557234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4000" dirty="0" err="1" smtClean="0"/>
              <a:t>Fileset</a:t>
            </a:r>
            <a:r>
              <a:rPr lang="en-GB" sz="4000" dirty="0" smtClean="0"/>
              <a:t> examples</a:t>
            </a:r>
          </a:p>
        </p:txBody>
      </p:sp>
      <p:sp>
        <p:nvSpPr>
          <p:cNvPr id="6553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09600" y="1052513"/>
            <a:ext cx="7772400" cy="4448175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</a:pPr>
            <a:r>
              <a:rPr lang="en-GB" sz="2000" b="1" u="sng" dirty="0" smtClean="0">
                <a:solidFill>
                  <a:srgbClr val="FF0000"/>
                </a:solidFill>
              </a:rPr>
              <a:t>TRY</a:t>
            </a:r>
            <a:r>
              <a:rPr lang="en-GB" sz="2000" dirty="0" smtClean="0"/>
              <a:t> to check – </a:t>
            </a:r>
            <a:r>
              <a:rPr lang="en-GB" sz="2000" i="1" dirty="0" smtClean="0">
                <a:solidFill>
                  <a:srgbClr val="FF0000"/>
                </a:solidFill>
              </a:rPr>
              <a:t>by creating appropriate build and other files</a:t>
            </a:r>
            <a:r>
              <a:rPr lang="en-GB" sz="2000" dirty="0" smtClean="0"/>
              <a:t> – that</a:t>
            </a:r>
          </a:p>
          <a:p>
            <a:pPr eaLnBrk="1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</a:pPr>
            <a:r>
              <a:rPr lang="en-GB" sz="2000" b="1" dirty="0" smtClean="0"/>
              <a:t>1. </a:t>
            </a:r>
            <a:r>
              <a:rPr lang="en-GB" sz="2000" i="1" dirty="0" err="1" smtClean="0"/>
              <a:t>Fileset</a:t>
            </a:r>
            <a:endParaRPr lang="en-GB" sz="2000" b="1" dirty="0" smtClean="0"/>
          </a:p>
          <a:p>
            <a:pPr eaLnBrk="1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</a:pPr>
            <a:endParaRPr lang="en-GB" sz="2000" dirty="0" smtClean="0"/>
          </a:p>
          <a:p>
            <a:pPr eaLnBrk="1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</a:pPr>
            <a:endParaRPr lang="en-GB" sz="2000" dirty="0" smtClean="0"/>
          </a:p>
          <a:p>
            <a:pPr eaLnBrk="1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</a:pPr>
            <a:endParaRPr lang="en-GB" sz="2000" dirty="0" smtClean="0"/>
          </a:p>
          <a:p>
            <a:pPr eaLnBrk="1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</a:pPr>
            <a:r>
              <a:rPr lang="en-GB" sz="2000" dirty="0" smtClean="0"/>
              <a:t>    includes all </a:t>
            </a:r>
            <a:r>
              <a:rPr lang="en-GB" sz="2000" b="1" dirty="0" smtClean="0"/>
              <a:t>JAR</a:t>
            </a:r>
            <a:r>
              <a:rPr lang="en-GB" sz="2000" dirty="0" smtClean="0"/>
              <a:t> files from the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lib</a:t>
            </a:r>
            <a:r>
              <a:rPr lang="en-GB" sz="2000" dirty="0" smtClean="0"/>
              <a:t> directory </a:t>
            </a:r>
            <a:r>
              <a:rPr lang="en-GB" sz="2000" b="1" i="1" u="sng" dirty="0" smtClean="0">
                <a:solidFill>
                  <a:srgbClr val="FF0000"/>
                </a:solidFill>
              </a:rPr>
              <a:t>non-recursively</a:t>
            </a:r>
            <a:r>
              <a:rPr lang="en-GB" sz="2000" b="1" i="1" u="sng" dirty="0" smtClean="0"/>
              <a:t>,</a:t>
            </a:r>
            <a:r>
              <a:rPr lang="en-GB" sz="2000" dirty="0" smtClean="0"/>
              <a:t>  i.e. no subdirectories are considered. </a:t>
            </a:r>
          </a:p>
          <a:p>
            <a:pPr eaLnBrk="1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</a:pPr>
            <a:r>
              <a:rPr lang="en-GB" sz="2000" b="1" dirty="0" smtClean="0"/>
              <a:t>2. </a:t>
            </a:r>
            <a:r>
              <a:rPr lang="en-GB" sz="2000" i="1" dirty="0" err="1" smtClean="0"/>
              <a:t>Fileset</a:t>
            </a:r>
            <a:endParaRPr lang="en-GB" sz="2000" i="1" dirty="0" smtClean="0"/>
          </a:p>
          <a:p>
            <a:pPr eaLnBrk="1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</a:pPr>
            <a:endParaRPr lang="en-GB" sz="2000" dirty="0" smtClean="0"/>
          </a:p>
          <a:p>
            <a:pPr eaLnBrk="1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</a:pPr>
            <a:endParaRPr lang="en-GB" sz="2000" dirty="0" smtClean="0"/>
          </a:p>
          <a:p>
            <a:pPr eaLnBrk="1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</a:pPr>
            <a:endParaRPr lang="en-GB" sz="2000" dirty="0" smtClean="0"/>
          </a:p>
          <a:p>
            <a:pPr eaLnBrk="1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</a:pPr>
            <a:endParaRPr lang="en-GB" sz="2000" dirty="0" smtClean="0"/>
          </a:p>
          <a:p>
            <a:pPr eaLnBrk="1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</a:pPr>
            <a:r>
              <a:rPr lang="en-GB" sz="2000" dirty="0" smtClean="0"/>
              <a:t>    includes all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.java</a:t>
            </a:r>
            <a:r>
              <a:rPr lang="en-GB" sz="2000" dirty="0" smtClean="0"/>
              <a:t> files </a:t>
            </a:r>
            <a:r>
              <a:rPr lang="en-GB" sz="2000" b="1" i="1" u="sng" dirty="0" smtClean="0"/>
              <a:t>in and below</a:t>
            </a:r>
            <a:r>
              <a:rPr lang="en-GB" sz="2000" dirty="0" smtClean="0"/>
              <a:t>  the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test</a:t>
            </a:r>
            <a:r>
              <a:rPr lang="en-GB" sz="2000" dirty="0" smtClean="0"/>
              <a:t> directory </a:t>
            </a:r>
          </a:p>
          <a:p>
            <a:pPr eaLnBrk="1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</a:pPr>
            <a:r>
              <a:rPr lang="en-GB" sz="2000" dirty="0" smtClean="0"/>
              <a:t>    that </a:t>
            </a:r>
            <a:r>
              <a:rPr lang="en-GB" sz="2000" i="1" u="sng" dirty="0" smtClean="0"/>
              <a:t>end</a:t>
            </a:r>
            <a:r>
              <a:rPr lang="en-GB" sz="2000" dirty="0" smtClean="0"/>
              <a:t>  with the string "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Test</a:t>
            </a:r>
            <a:r>
              <a:rPr lang="en-GB" sz="2000" dirty="0" smtClean="0"/>
              <a:t>". </a:t>
            </a:r>
          </a:p>
        </p:txBody>
      </p:sp>
      <p:sp>
        <p:nvSpPr>
          <p:cNvPr id="65572" name="Text Box 36"/>
          <p:cNvSpPr txBox="1">
            <a:spLocks noChangeArrowheads="1"/>
          </p:cNvSpPr>
          <p:nvPr/>
        </p:nvSpPr>
        <p:spPr bwMode="auto">
          <a:xfrm>
            <a:off x="2124075" y="1484313"/>
            <a:ext cx="5400675" cy="966787"/>
          </a:xfrm>
          <a:prstGeom prst="rec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  <a:defRPr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0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fileset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dir="lib"&gt;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  <a:defRPr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 &lt;include name="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</a:rPr>
              <a:t>*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.jar"/&gt;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  <a:defRPr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&lt;/</a:t>
            </a:r>
            <a:r>
              <a:rPr lang="en-GB" sz="20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fileset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&gt;</a:t>
            </a:r>
            <a:endParaRPr lang="en-GB" dirty="0"/>
          </a:p>
        </p:txBody>
      </p:sp>
      <p:sp>
        <p:nvSpPr>
          <p:cNvPr id="65574" name="Text Box 38"/>
          <p:cNvSpPr txBox="1">
            <a:spLocks noChangeArrowheads="1"/>
          </p:cNvSpPr>
          <p:nvPr/>
        </p:nvSpPr>
        <p:spPr bwMode="auto">
          <a:xfrm>
            <a:off x="2195513" y="3429000"/>
            <a:ext cx="5570537" cy="966788"/>
          </a:xfrm>
          <a:prstGeom prst="rec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  <a:defRPr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0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fileset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dir="test"&gt;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  <a:defRPr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   &lt;include </a:t>
            </a:r>
            <a:r>
              <a:rPr lang="en-GB" sz="2000" b="1" i="1" dirty="0">
                <a:solidFill>
                  <a:srgbClr val="FF0000"/>
                </a:solidFill>
                <a:latin typeface="Courier New" pitchFamily="49" charset="0"/>
              </a:rPr>
              <a:t>name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="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</a:rPr>
              <a:t>**/*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Test.java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"/&gt;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  <a:defRPr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&lt;/</a:t>
            </a:r>
            <a:r>
              <a:rPr lang="en-GB" sz="20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fileset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&gt;</a:t>
            </a:r>
            <a:endParaRPr lang="en-GB" dirty="0"/>
          </a:p>
        </p:txBody>
      </p:sp>
      <p:sp>
        <p:nvSpPr>
          <p:cNvPr id="65575" name="Text Box 39"/>
          <p:cNvSpPr txBox="1">
            <a:spLocks noChangeArrowheads="1"/>
          </p:cNvSpPr>
          <p:nvPr/>
        </p:nvSpPr>
        <p:spPr bwMode="auto">
          <a:xfrm>
            <a:off x="657225" y="5572125"/>
            <a:ext cx="80851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GB" sz="2000" b="1" dirty="0">
                <a:solidFill>
                  <a:srgbClr val="FF0000"/>
                </a:solidFill>
              </a:rPr>
              <a:t>Hint</a:t>
            </a:r>
            <a:r>
              <a:rPr lang="en-GB" sz="2000" dirty="0"/>
              <a:t>: Use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&lt;copy&gt;</a:t>
            </a:r>
            <a:r>
              <a:rPr lang="en-GB" sz="2000" dirty="0"/>
              <a:t> task involving either the first or the second </a:t>
            </a:r>
            <a:r>
              <a:rPr lang="en-GB" sz="2000" dirty="0" err="1"/>
              <a:t>fileset</a:t>
            </a:r>
            <a:r>
              <a:rPr lang="en-GB" sz="2000" dirty="0"/>
              <a:t> </a:t>
            </a:r>
          </a:p>
          <a:p>
            <a:pPr algn="l"/>
            <a:r>
              <a:rPr lang="en-GB" sz="2000" dirty="0"/>
              <a:t>to see which files are really copied.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65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5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55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65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6553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6553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65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39" grpId="0" build="p"/>
      <p:bldP spid="65572" grpId="0" animBg="1"/>
      <p:bldP spid="65574" grpId="0" animBg="1"/>
      <p:bldP spid="6557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B38D59B-BD90-422A-8AB9-72804B6B41BE}" type="slidenum">
              <a:rPr lang="en-GB" smtClean="0"/>
              <a:pPr/>
              <a:t>22</a:t>
            </a:fld>
            <a:endParaRPr lang="en-GB" smtClean="0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14290"/>
            <a:ext cx="7772400" cy="6858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4000" dirty="0" err="1" smtClean="0"/>
              <a:t>Fileset</a:t>
            </a:r>
            <a:r>
              <a:rPr lang="en-GB" sz="4000" dirty="0" smtClean="0"/>
              <a:t> examples (cont.)</a:t>
            </a:r>
          </a:p>
        </p:txBody>
      </p:sp>
      <p:sp>
        <p:nvSpPr>
          <p:cNvPr id="6656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196975"/>
            <a:ext cx="8091518" cy="5232421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GB" sz="2000" b="1" dirty="0" smtClean="0"/>
              <a:t>3.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GB" sz="2000" b="1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GB" sz="2000" b="1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GB" sz="2000" b="1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GB" sz="2000" dirty="0" smtClean="0"/>
              <a:t>includes only </a:t>
            </a:r>
            <a:r>
              <a:rPr lang="en-GB" sz="2000" b="1" dirty="0" smtClean="0">
                <a:solidFill>
                  <a:srgbClr val="FF0000"/>
                </a:solidFill>
              </a:rPr>
              <a:t>non</a:t>
            </a:r>
            <a:r>
              <a:rPr lang="en-GB" sz="2000" b="1" dirty="0" smtClean="0"/>
              <a:t>-JSP</a:t>
            </a:r>
            <a:r>
              <a:rPr lang="en-GB" sz="2000" dirty="0" smtClean="0"/>
              <a:t> files in the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web</a:t>
            </a:r>
            <a:r>
              <a:rPr lang="en-GB" sz="2000" dirty="0" smtClean="0"/>
              <a:t> directory and below.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GB" sz="20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GB" sz="2000" b="1" i="1" u="sng" dirty="0" smtClean="0"/>
              <a:t>By default</a:t>
            </a:r>
            <a:r>
              <a:rPr lang="en-GB" sz="2000" dirty="0" smtClean="0"/>
              <a:t>, 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include</a:t>
            </a:r>
            <a:r>
              <a:rPr lang="en-GB" sz="2000" dirty="0" smtClean="0"/>
              <a:t> and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exclude</a:t>
            </a:r>
            <a:r>
              <a:rPr lang="en-GB" sz="2000" dirty="0" smtClean="0"/>
              <a:t> values are </a:t>
            </a:r>
            <a:r>
              <a:rPr lang="en-GB" sz="2000" b="1" i="1" u="sng" dirty="0" smtClean="0"/>
              <a:t>case sensitive</a:t>
            </a:r>
            <a:r>
              <a:rPr lang="en-GB" sz="2000" dirty="0" smtClean="0"/>
              <a:t>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GB" sz="20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GB" sz="2000" dirty="0" smtClean="0"/>
              <a:t>But this </a:t>
            </a:r>
            <a:r>
              <a:rPr lang="en-GB" sz="2000" b="1" i="1" u="sng" dirty="0" smtClean="0"/>
              <a:t>can be disabled</a:t>
            </a:r>
            <a:r>
              <a:rPr lang="en-GB" sz="2000" dirty="0" smtClean="0"/>
              <a:t>  by specifying the attribute of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0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fileset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&gt;:</a:t>
            </a:r>
            <a:endParaRPr lang="en-GB" sz="20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GB" sz="2000" b="1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GB" sz="2000" b="1" dirty="0" err="1" smtClean="0">
                <a:solidFill>
                  <a:srgbClr val="000000"/>
                </a:solidFill>
                <a:latin typeface="Courier New" pitchFamily="49" charset="0"/>
              </a:rPr>
              <a:t>casesensitive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="false"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GB" sz="2000" b="1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&lt;include&gt;</a:t>
            </a:r>
            <a:r>
              <a:rPr lang="en-GB" sz="2000" dirty="0" smtClean="0"/>
              <a:t> and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&lt;exclude&gt;</a:t>
            </a:r>
            <a:r>
              <a:rPr lang="en-GB" sz="2000" dirty="0" smtClean="0"/>
              <a:t> </a:t>
            </a:r>
            <a:r>
              <a:rPr lang="en-GB" sz="2000" dirty="0" err="1" smtClean="0"/>
              <a:t>subelements</a:t>
            </a:r>
            <a:r>
              <a:rPr lang="en-GB" sz="2000" dirty="0" smtClean="0"/>
              <a:t> in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0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fileset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sz="2000" dirty="0" smtClean="0"/>
              <a:t> serve as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GB" sz="2000" dirty="0" smtClean="0"/>
              <a:t> </a:t>
            </a:r>
            <a:r>
              <a:rPr lang="en-GB" sz="2000" b="1" i="1" u="sng" dirty="0" err="1" smtClean="0"/>
              <a:t>patternsets</a:t>
            </a:r>
            <a:r>
              <a:rPr lang="en-GB" sz="2000" dirty="0" smtClean="0"/>
              <a:t>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GB" sz="2000" b="1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GB" sz="2000" dirty="0" smtClean="0"/>
              <a:t>For example,</a:t>
            </a:r>
            <a:r>
              <a:rPr lang="en-GB" sz="2000" b="1" dirty="0" smtClean="0"/>
              <a:t>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**/*.jsp </a:t>
            </a:r>
            <a:r>
              <a:rPr lang="en-GB" sz="2000" dirty="0" smtClean="0"/>
              <a:t>and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 **/*</a:t>
            </a:r>
            <a:r>
              <a:rPr lang="en-GB" sz="2000" b="1" dirty="0" err="1" smtClean="0">
                <a:solidFill>
                  <a:srgbClr val="000000"/>
                </a:solidFill>
                <a:latin typeface="Courier New" pitchFamily="49" charset="0"/>
              </a:rPr>
              <a:t>Test.java</a:t>
            </a:r>
            <a:r>
              <a:rPr lang="en-GB" sz="2000" dirty="0" smtClean="0"/>
              <a:t>  are </a:t>
            </a:r>
            <a:r>
              <a:rPr lang="en-GB" sz="2000" b="1" i="1" u="sng" dirty="0" smtClean="0"/>
              <a:t>patterns</a:t>
            </a:r>
            <a:r>
              <a:rPr lang="en-GB" sz="2000" b="1" dirty="0" smtClean="0"/>
              <a:t>.</a:t>
            </a:r>
          </a:p>
        </p:txBody>
      </p:sp>
      <p:sp>
        <p:nvSpPr>
          <p:cNvPr id="24581" name="Text Box 4"/>
          <p:cNvSpPr txBox="1">
            <a:spLocks noChangeArrowheads="1"/>
          </p:cNvSpPr>
          <p:nvPr/>
        </p:nvSpPr>
        <p:spPr bwMode="auto">
          <a:xfrm>
            <a:off x="2195513" y="1268413"/>
            <a:ext cx="4044950" cy="881062"/>
          </a:xfrm>
          <a:prstGeom prst="rec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  <a:defRPr/>
            </a:pP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18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fileset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 dir="web"&gt;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  <a:defRPr/>
            </a:pP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  &lt;</a:t>
            </a:r>
            <a:r>
              <a:rPr lang="en-GB" sz="1800" b="1" i="1" dirty="0">
                <a:solidFill>
                  <a:srgbClr val="FF0000"/>
                </a:solidFill>
                <a:latin typeface="Courier New" pitchFamily="49" charset="0"/>
              </a:rPr>
              <a:t>exclude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 name="**/*.jsp"/&gt;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  <a:defRPr/>
            </a:pP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&lt;/</a:t>
            </a:r>
            <a:r>
              <a:rPr lang="en-GB" sz="18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fileset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65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65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665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6656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6656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6656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FDBB554-68E9-4906-9BB4-ED9D009A46AA}" type="slidenum">
              <a:rPr lang="en-GB" smtClean="0"/>
              <a:pPr/>
              <a:t>23</a:t>
            </a:fld>
            <a:endParaRPr lang="en-GB" smtClean="0"/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7772400" cy="6096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4000" smtClean="0"/>
              <a:t>Fileset examples (cont.)</a:t>
            </a:r>
          </a:p>
        </p:txBody>
      </p:sp>
      <p:sp>
        <p:nvSpPr>
          <p:cNvPr id="67589" name="Text Box 5"/>
          <p:cNvSpPr txBox="1">
            <a:spLocks noChangeArrowheads="1"/>
          </p:cNvSpPr>
          <p:nvPr/>
        </p:nvSpPr>
        <p:spPr bwMode="auto">
          <a:xfrm>
            <a:off x="611188" y="1557338"/>
            <a:ext cx="6705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 sz="2800" dirty="0"/>
              <a:t>There is also a way to </a:t>
            </a:r>
            <a:r>
              <a:rPr lang="en-GB" sz="2800" b="1" i="1" dirty="0"/>
              <a:t>abbreviate</a:t>
            </a:r>
          </a:p>
        </p:txBody>
      </p:sp>
      <p:sp>
        <p:nvSpPr>
          <p:cNvPr id="67590" name="Text Box 6"/>
          <p:cNvSpPr txBox="1">
            <a:spLocks noChangeArrowheads="1"/>
          </p:cNvSpPr>
          <p:nvPr/>
        </p:nvSpPr>
        <p:spPr bwMode="auto">
          <a:xfrm>
            <a:off x="684213" y="2214554"/>
            <a:ext cx="7920037" cy="1343025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20000"/>
              </a:spcBef>
              <a:defRPr/>
            </a:pP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  &lt;</a:t>
            </a:r>
            <a:r>
              <a:rPr lang="en-GB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fileset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 dir="web"&gt;</a:t>
            </a:r>
          </a:p>
          <a:p>
            <a:pPr algn="l">
              <a:spcBef>
                <a:spcPct val="20000"/>
              </a:spcBef>
              <a:defRPr/>
            </a:pP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      &lt;</a:t>
            </a:r>
            <a:r>
              <a:rPr lang="en-GB" b="1" i="1" dirty="0">
                <a:solidFill>
                  <a:srgbClr val="FF0000"/>
                </a:solidFill>
                <a:latin typeface="Courier New" pitchFamily="49" charset="0"/>
              </a:rPr>
              <a:t>include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 name="**/*.jsp"/&gt;</a:t>
            </a:r>
          </a:p>
          <a:p>
            <a:pPr algn="l">
              <a:spcBef>
                <a:spcPct val="20000"/>
              </a:spcBef>
              <a:defRPr/>
            </a:pP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  &lt;/</a:t>
            </a:r>
            <a:r>
              <a:rPr lang="en-GB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fileset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&gt;</a:t>
            </a:r>
          </a:p>
        </p:txBody>
      </p:sp>
      <p:sp>
        <p:nvSpPr>
          <p:cNvPr id="67591" name="Text Box 7"/>
          <p:cNvSpPr txBox="1">
            <a:spLocks noChangeArrowheads="1"/>
          </p:cNvSpPr>
          <p:nvPr/>
        </p:nvSpPr>
        <p:spPr bwMode="auto">
          <a:xfrm>
            <a:off x="755650" y="3643314"/>
            <a:ext cx="677545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 sz="2800" dirty="0"/>
              <a:t>as</a:t>
            </a:r>
          </a:p>
        </p:txBody>
      </p:sp>
      <p:sp>
        <p:nvSpPr>
          <p:cNvPr id="67592" name="Text Box 8"/>
          <p:cNvSpPr txBox="1">
            <a:spLocks noChangeArrowheads="1"/>
          </p:cNvSpPr>
          <p:nvPr/>
        </p:nvSpPr>
        <p:spPr bwMode="auto">
          <a:xfrm>
            <a:off x="611188" y="4319597"/>
            <a:ext cx="7993062" cy="466725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20000"/>
              </a:spcBef>
              <a:defRPr/>
            </a:pP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  &lt;</a:t>
            </a:r>
            <a:r>
              <a:rPr lang="en-GB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fileset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 dir="web" </a:t>
            </a:r>
            <a:r>
              <a:rPr lang="en-GB" b="1" i="1" dirty="0">
                <a:solidFill>
                  <a:srgbClr val="FF0000"/>
                </a:solidFill>
                <a:latin typeface="Courier New" pitchFamily="49" charset="0"/>
              </a:rPr>
              <a:t>includes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="**/*.jsp"/&gt;</a:t>
            </a:r>
          </a:p>
        </p:txBody>
      </p:sp>
      <p:sp>
        <p:nvSpPr>
          <p:cNvPr id="67593" name="Text Box 9"/>
          <p:cNvSpPr txBox="1">
            <a:spLocks noChangeArrowheads="1"/>
          </p:cNvSpPr>
          <p:nvPr/>
        </p:nvSpPr>
        <p:spPr bwMode="auto">
          <a:xfrm>
            <a:off x="2003425" y="5118099"/>
            <a:ext cx="6126998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GB" sz="2800" dirty="0"/>
              <a:t>by using </a:t>
            </a:r>
            <a:r>
              <a:rPr lang="en-GB" sz="2800" b="1" i="1" dirty="0"/>
              <a:t>attribute</a:t>
            </a:r>
            <a:r>
              <a:rPr lang="en-GB" sz="2800" dirty="0"/>
              <a:t>  </a:t>
            </a:r>
            <a:r>
              <a:rPr lang="en-GB" sz="2800" b="1" i="1" dirty="0">
                <a:solidFill>
                  <a:srgbClr val="FF0000"/>
                </a:solidFill>
                <a:latin typeface="Courier New" pitchFamily="49" charset="0"/>
              </a:rPr>
              <a:t>includes</a:t>
            </a:r>
            <a:r>
              <a:rPr lang="en-GB" sz="2800" dirty="0"/>
              <a:t> </a:t>
            </a:r>
          </a:p>
          <a:p>
            <a:pPr algn="l"/>
            <a:r>
              <a:rPr lang="en-GB" sz="2800" dirty="0"/>
              <a:t>instead of </a:t>
            </a:r>
            <a:r>
              <a:rPr lang="en-GB" sz="2800" b="1" i="1" dirty="0" err="1"/>
              <a:t>subelement</a:t>
            </a:r>
            <a:r>
              <a:rPr lang="en-GB" sz="2800" dirty="0"/>
              <a:t>  </a:t>
            </a:r>
            <a:r>
              <a:rPr lang="en-GB" sz="2800" b="1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800" b="1" i="1" dirty="0">
                <a:solidFill>
                  <a:srgbClr val="FF0000"/>
                </a:solidFill>
                <a:latin typeface="Courier New" pitchFamily="49" charset="0"/>
              </a:rPr>
              <a:t>include</a:t>
            </a:r>
            <a:r>
              <a:rPr lang="en-GB" sz="2800" b="1" dirty="0">
                <a:solidFill>
                  <a:srgbClr val="000000"/>
                </a:solidFill>
                <a:latin typeface="Courier New" pitchFamily="49" charset="0"/>
              </a:rPr>
              <a:t>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7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67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67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67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67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9" grpId="0"/>
      <p:bldP spid="67590" grpId="0" animBg="1"/>
      <p:bldP spid="67591" grpId="0"/>
      <p:bldP spid="67592" grpId="0" animBg="1"/>
      <p:bldP spid="6759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582BB86-1E59-4B9C-83BD-39F4C1A4284E}" type="slidenum">
              <a:rPr lang="en-GB" smtClean="0"/>
              <a:pPr/>
              <a:t>24</a:t>
            </a:fld>
            <a:endParaRPr lang="en-GB" smtClean="0"/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6896"/>
            <a:ext cx="7772400" cy="6858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4000" dirty="0" smtClean="0"/>
              <a:t>Some </a:t>
            </a:r>
            <a:r>
              <a:rPr lang="en-GB" sz="4000" b="1" dirty="0" smtClean="0"/>
              <a:t>default exclude</a:t>
            </a:r>
            <a:r>
              <a:rPr lang="en-GB" sz="4000" dirty="0" smtClean="0"/>
              <a:t> patterns</a:t>
            </a:r>
          </a:p>
        </p:txBody>
      </p:sp>
      <p:graphicFrame>
        <p:nvGraphicFramePr>
          <p:cNvPr id="69698" name="Group 66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47408326"/>
              </p:ext>
            </p:extLst>
          </p:nvPr>
        </p:nvGraphicFramePr>
        <p:xfrm>
          <a:off x="611188" y="1412776"/>
          <a:ext cx="7772400" cy="3457893"/>
        </p:xfrm>
        <a:graphic>
          <a:graphicData uri="http://schemas.openxmlformats.org/drawingml/2006/table">
            <a:tbl>
              <a:tblPr/>
              <a:tblGrid>
                <a:gridCol w="3886200"/>
                <a:gridCol w="3886200"/>
              </a:tblGrid>
              <a:tr h="6175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Pattern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Typical program that creates and uses these files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3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**/*~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jEdit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and other editors use this as previous version </a:t>
                      </a:r>
                      <a:r>
                        <a:rPr kumimoji="0" lang="en-GB" sz="2000" b="0" i="1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backup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**/#*#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editors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3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**/.#*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editors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**/%*%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editors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Etc.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9699" name="Text Box 67"/>
          <p:cNvSpPr txBox="1">
            <a:spLocks noChangeArrowheads="1"/>
          </p:cNvSpPr>
          <p:nvPr/>
        </p:nvSpPr>
        <p:spPr bwMode="auto">
          <a:xfrm>
            <a:off x="539750" y="5027629"/>
            <a:ext cx="7993063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30000"/>
              </a:spcBef>
            </a:pPr>
            <a:r>
              <a:rPr lang="en-GB" sz="2800" dirty="0"/>
              <a:t>To </a:t>
            </a:r>
            <a:r>
              <a:rPr lang="en-GB" sz="2800" i="1" u="sng" dirty="0"/>
              <a:t>turn off</a:t>
            </a:r>
            <a:r>
              <a:rPr lang="en-GB" sz="2800" dirty="0"/>
              <a:t>   the automatic exclusion, use the </a:t>
            </a:r>
            <a:r>
              <a:rPr lang="en-GB" sz="2800" b="1" i="1" dirty="0" err="1">
                <a:solidFill>
                  <a:srgbClr val="FF0000"/>
                </a:solidFill>
                <a:latin typeface="Courier New" pitchFamily="49" charset="0"/>
              </a:rPr>
              <a:t>defaultexcludes</a:t>
            </a:r>
            <a:r>
              <a:rPr lang="en-GB" sz="2800" dirty="0"/>
              <a:t> attribute: </a:t>
            </a:r>
          </a:p>
        </p:txBody>
      </p:sp>
      <p:sp>
        <p:nvSpPr>
          <p:cNvPr id="69700" name="Text Box 68"/>
          <p:cNvSpPr txBox="1">
            <a:spLocks noChangeArrowheads="1"/>
          </p:cNvSpPr>
          <p:nvPr/>
        </p:nvSpPr>
        <p:spPr bwMode="auto">
          <a:xfrm>
            <a:off x="571472" y="6186510"/>
            <a:ext cx="7486650" cy="457200"/>
          </a:xfrm>
          <a:prstGeom prst="rec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30000"/>
              </a:spcBef>
              <a:defRPr/>
            </a:pP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fileset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 dir="..." </a:t>
            </a:r>
            <a:r>
              <a:rPr lang="en-GB" b="1" i="1" dirty="0" err="1">
                <a:solidFill>
                  <a:srgbClr val="FF0000"/>
                </a:solidFill>
                <a:latin typeface="Courier New" pitchFamily="49" charset="0"/>
              </a:rPr>
              <a:t>defaultexcludes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="no"&gt;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5436096" y="548680"/>
            <a:ext cx="3711272" cy="769441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GB" sz="4400" b="1" dirty="0" smtClean="0">
                <a:solidFill>
                  <a:srgbClr val="FF0000"/>
                </a:solidFill>
                <a:latin typeface="+mn-lt"/>
              </a:rPr>
              <a:t>SELF-STUDY</a:t>
            </a:r>
            <a:endParaRPr lang="en-GB" sz="4400" b="1" dirty="0">
              <a:solidFill>
                <a:srgbClr val="FF0000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9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69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99" grpId="0"/>
      <p:bldP spid="69700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F6A5B54-D967-458E-A7C0-F88D5D6C8005}" type="slidenum">
              <a:rPr lang="en-GB" smtClean="0"/>
              <a:pPr/>
              <a:t>25</a:t>
            </a:fld>
            <a:endParaRPr lang="en-GB" smtClean="0"/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4624"/>
            <a:ext cx="7772400" cy="6858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4000" dirty="0" err="1" smtClean="0"/>
              <a:t>Patternsets</a:t>
            </a:r>
            <a:r>
              <a:rPr lang="en-GB" sz="4000" dirty="0" smtClean="0"/>
              <a:t> and Selectors</a:t>
            </a:r>
            <a:endParaRPr lang="en-GB" sz="4000" dirty="0" smtClean="0">
              <a:latin typeface="Courier New" pitchFamily="49" charset="0"/>
            </a:endParaRPr>
          </a:p>
        </p:txBody>
      </p:sp>
      <p:sp>
        <p:nvSpPr>
          <p:cNvPr id="27652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179388" y="996688"/>
            <a:ext cx="8964612" cy="5384640"/>
          </a:xfrm>
          <a:solidFill>
            <a:schemeClr val="bg1"/>
          </a:solidFill>
        </p:spPr>
        <p:txBody>
          <a:bodyPr/>
          <a:lstStyle/>
          <a:p>
            <a:pPr eaLnBrk="1" hangingPunct="1">
              <a:spcAft>
                <a:spcPts val="600"/>
              </a:spcAft>
              <a:buClr>
                <a:schemeClr val="tx1"/>
              </a:buClr>
              <a:buFont typeface="Wingdings" pitchFamily="2" charset="2"/>
              <a:buChar char="§"/>
            </a:pPr>
            <a:r>
              <a:rPr lang="en-GB" sz="2800" dirty="0" smtClean="0"/>
              <a:t>There is also some additional mechanism of </a:t>
            </a:r>
            <a:r>
              <a:rPr lang="en-GB" sz="2800" i="1" u="sng" dirty="0" err="1" smtClean="0"/>
              <a:t>patternsets</a:t>
            </a:r>
            <a:r>
              <a:rPr lang="en-GB" sz="2800" dirty="0" smtClean="0"/>
              <a:t>  and </a:t>
            </a:r>
            <a:r>
              <a:rPr lang="en-GB" sz="2800" i="1" u="sng" dirty="0" smtClean="0"/>
              <a:t>selectors</a:t>
            </a:r>
            <a:r>
              <a:rPr lang="en-GB" sz="2800" dirty="0" smtClean="0"/>
              <a:t>  to form </a:t>
            </a:r>
            <a:r>
              <a:rPr lang="en-GB" sz="2800" i="1" u="sng" dirty="0" err="1" smtClean="0"/>
              <a:t>filesets</a:t>
            </a:r>
            <a:r>
              <a:rPr lang="en-GB" sz="2800" dirty="0" smtClean="0"/>
              <a:t>  which we </a:t>
            </a:r>
            <a:r>
              <a:rPr lang="en-GB" sz="2800" b="1" dirty="0" smtClean="0">
                <a:solidFill>
                  <a:srgbClr val="FF0000"/>
                </a:solidFill>
              </a:rPr>
              <a:t>will not consider</a:t>
            </a:r>
            <a:r>
              <a:rPr lang="en-GB" sz="2800" dirty="0" smtClean="0"/>
              <a:t>. </a:t>
            </a:r>
          </a:p>
          <a:p>
            <a:pPr eaLnBrk="1" hangingPunct="1">
              <a:spcAft>
                <a:spcPts val="600"/>
              </a:spcAft>
              <a:buClr>
                <a:schemeClr val="tx1"/>
              </a:buClr>
              <a:buFont typeface="Wingdings" pitchFamily="2" charset="2"/>
              <a:buChar char="§"/>
            </a:pPr>
            <a:endParaRPr lang="en-GB" sz="2800" dirty="0" smtClean="0"/>
          </a:p>
          <a:p>
            <a:pPr eaLnBrk="1" hangingPunct="1">
              <a:spcAft>
                <a:spcPts val="600"/>
              </a:spcAft>
              <a:buClr>
                <a:schemeClr val="tx1"/>
              </a:buClr>
              <a:buFont typeface="Wingdings" pitchFamily="2" charset="2"/>
              <a:buChar char="§"/>
            </a:pPr>
            <a:r>
              <a:rPr lang="en-GB" sz="2800" dirty="0" smtClean="0"/>
              <a:t>See Sections 3.5 and 3.6 in </a:t>
            </a:r>
            <a:r>
              <a:rPr lang="en-GB" sz="2800" b="1" dirty="0" err="1" smtClean="0"/>
              <a:t>Antbook</a:t>
            </a:r>
            <a:r>
              <a:rPr lang="en-GB" sz="2800" dirty="0" smtClean="0"/>
              <a:t>,         </a:t>
            </a:r>
          </a:p>
          <a:p>
            <a:pPr eaLnBrk="1" hangingPunct="1">
              <a:spcAft>
                <a:spcPts val="600"/>
              </a:spcAft>
              <a:buClr>
                <a:schemeClr val="tx1"/>
              </a:buClr>
              <a:buFont typeface="Wingdings" pitchFamily="2" charset="2"/>
              <a:buNone/>
            </a:pPr>
            <a:r>
              <a:rPr lang="en-GB" sz="2800" dirty="0" smtClean="0"/>
              <a:t>   and also </a:t>
            </a:r>
          </a:p>
          <a:p>
            <a:pPr eaLnBrk="1" hangingPunct="1">
              <a:spcAft>
                <a:spcPts val="600"/>
              </a:spcAft>
              <a:buClr>
                <a:schemeClr val="tx1"/>
              </a:buClr>
              <a:buFont typeface="Wingdings" pitchFamily="2" charset="2"/>
              <a:buChar char="§"/>
            </a:pPr>
            <a:r>
              <a:rPr lang="en-GB" sz="28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C:\JAVA\Ant1.8.1\docs\manual\index.html</a:t>
            </a:r>
            <a:endParaRPr lang="en-GB" sz="2800" b="1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spcAft>
                <a:spcPts val="600"/>
              </a:spcAft>
              <a:buClr>
                <a:schemeClr val="tx1"/>
              </a:buClr>
              <a:buFont typeface="Wingdings" pitchFamily="2" charset="2"/>
              <a:buChar char="§"/>
            </a:pPr>
            <a:r>
              <a:rPr lang="en-GB" sz="2800" b="1" dirty="0" smtClean="0">
                <a:solidFill>
                  <a:srgbClr val="000000"/>
                </a:solidFill>
                <a:latin typeface="Courier New" pitchFamily="49" charset="0"/>
              </a:rPr>
              <a:t>http://ant.apache.org/manual/index.html</a:t>
            </a:r>
          </a:p>
          <a:p>
            <a:pPr eaLnBrk="1" hangingPunct="1">
              <a:spcAft>
                <a:spcPts val="600"/>
              </a:spcAft>
              <a:buClr>
                <a:schemeClr val="tx1"/>
              </a:buClr>
              <a:buFont typeface="Wingdings" pitchFamily="2" charset="2"/>
              <a:buChar char="§"/>
            </a:pPr>
            <a:endParaRPr lang="en-GB" sz="2800" b="1" dirty="0" smtClean="0">
              <a:solidFill>
                <a:srgbClr val="FF0000"/>
              </a:solidFill>
            </a:endParaRPr>
          </a:p>
          <a:p>
            <a:pPr eaLnBrk="1" hangingPunct="1">
              <a:spcAft>
                <a:spcPts val="600"/>
              </a:spcAft>
              <a:buClr>
                <a:schemeClr val="tx1"/>
              </a:buClr>
              <a:buFont typeface="Wingdings" pitchFamily="2" charset="2"/>
              <a:buChar char="§"/>
            </a:pPr>
            <a:r>
              <a:rPr lang="en-GB" sz="2800" b="1" dirty="0" smtClean="0">
                <a:solidFill>
                  <a:srgbClr val="FF0000"/>
                </a:solidFill>
              </a:rPr>
              <a:t>We postpone considering further data types.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18F9E20-7478-4BAE-A6CE-D9A8445A0499}" type="slidenum">
              <a:rPr lang="en-GB" smtClean="0"/>
              <a:pPr/>
              <a:t>3</a:t>
            </a:fld>
            <a:endParaRPr lang="en-GB" smtClean="0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7772400" cy="6858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4000" b="1" smtClean="0"/>
              <a:t>Ant</a:t>
            </a:r>
            <a:r>
              <a:rPr lang="en-GB" sz="4000" smtClean="0"/>
              <a:t> </a:t>
            </a:r>
            <a:r>
              <a:rPr lang="en-GB" sz="4000" b="1" smtClean="0"/>
              <a:t>datatypes</a:t>
            </a:r>
            <a:r>
              <a:rPr lang="en-GB" sz="4000" smtClean="0"/>
              <a:t> overview</a:t>
            </a:r>
          </a:p>
        </p:txBody>
      </p:sp>
      <p:sp>
        <p:nvSpPr>
          <p:cNvPr id="5124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557338"/>
            <a:ext cx="7772400" cy="4608512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GB" dirty="0" smtClean="0"/>
              <a:t>To build a typical </a:t>
            </a:r>
            <a:r>
              <a:rPr lang="en-GB" b="1" dirty="0" smtClean="0"/>
              <a:t>Java</a:t>
            </a:r>
            <a:r>
              <a:rPr lang="en-GB" dirty="0" smtClean="0"/>
              <a:t> project we mostly deal with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GB" i="1" u="sng" dirty="0" smtClean="0"/>
              <a:t>files</a:t>
            </a:r>
            <a:r>
              <a:rPr lang="en-GB" dirty="0" smtClean="0"/>
              <a:t>  and  </a:t>
            </a:r>
            <a:r>
              <a:rPr lang="en-GB" i="1" u="sng" dirty="0" smtClean="0"/>
              <a:t>paths</a:t>
            </a:r>
            <a:r>
              <a:rPr lang="en-GB" dirty="0" smtClean="0"/>
              <a:t>  (such as </a:t>
            </a:r>
            <a:r>
              <a:rPr lang="en-GB" i="1" u="sng" dirty="0" err="1" smtClean="0"/>
              <a:t>classpaths</a:t>
            </a:r>
            <a:r>
              <a:rPr lang="en-GB" dirty="0" smtClean="0"/>
              <a:t>). 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GB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GB" dirty="0" smtClean="0"/>
              <a:t>This leads to </a:t>
            </a:r>
            <a:r>
              <a:rPr lang="en-GB" b="1" dirty="0" smtClean="0"/>
              <a:t>Ant</a:t>
            </a:r>
            <a:r>
              <a:rPr lang="en-GB" dirty="0" smtClean="0"/>
              <a:t> </a:t>
            </a:r>
            <a:r>
              <a:rPr lang="en-GB" b="1" i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datatypes</a:t>
            </a:r>
            <a:r>
              <a:rPr lang="en-GB" i="1" dirty="0" smtClean="0"/>
              <a:t> </a:t>
            </a:r>
            <a:r>
              <a:rPr lang="en-GB" dirty="0" smtClean="0"/>
              <a:t>:</a:t>
            </a:r>
          </a:p>
          <a:p>
            <a:pPr eaLnBrk="1" hangingPunct="1">
              <a:buClr>
                <a:schemeClr val="tx1"/>
              </a:buClr>
              <a:buFontTx/>
              <a:buChar char="•"/>
              <a:defRPr/>
            </a:pPr>
            <a:r>
              <a:rPr lang="en-GB" i="1" u="sng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fileset</a:t>
            </a:r>
            <a:endParaRPr lang="en-GB" i="1" u="sng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eaLnBrk="1" hangingPunct="1">
              <a:buClr>
                <a:schemeClr val="tx1"/>
              </a:buClr>
              <a:buFontTx/>
              <a:buChar char="•"/>
              <a:defRPr/>
            </a:pPr>
            <a:r>
              <a:rPr lang="en-GB" i="1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path</a:t>
            </a:r>
            <a:endParaRPr lang="en-GB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eaLnBrk="1" hangingPunct="1">
              <a:buClr>
                <a:schemeClr val="tx1"/>
              </a:buClr>
              <a:buFontTx/>
              <a:buChar char="•"/>
              <a:defRPr/>
            </a:pPr>
            <a:r>
              <a:rPr lang="en-GB" dirty="0" smtClean="0"/>
              <a:t>and several others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GB" sz="4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995E83F-BE68-4A45-9CAC-3857B2668C6B}" type="slidenum">
              <a:rPr lang="en-GB" smtClean="0"/>
              <a:pPr/>
              <a:t>4</a:t>
            </a:fld>
            <a:endParaRPr lang="en-GB" smtClean="0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7772400" cy="6858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600" b="1" smtClean="0"/>
              <a:t>Filesets</a:t>
            </a:r>
            <a:r>
              <a:rPr lang="en-GB" sz="3600" smtClean="0"/>
              <a:t> overview</a:t>
            </a:r>
          </a:p>
        </p:txBody>
      </p:sp>
      <p:sp>
        <p:nvSpPr>
          <p:cNvPr id="3584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84213" y="4000504"/>
            <a:ext cx="8280400" cy="2495572"/>
          </a:xfrm>
        </p:spPr>
        <p:txBody>
          <a:bodyPr/>
          <a:lstStyle/>
          <a:p>
            <a:pPr eaLnBrk="1" hangingPunct="1">
              <a:lnSpc>
                <a:spcPct val="110000"/>
              </a:lnSpc>
              <a:spcBef>
                <a:spcPts val="600"/>
              </a:spcBef>
              <a:spcAft>
                <a:spcPts val="1200"/>
              </a:spcAft>
              <a:buClr>
                <a:schemeClr val="tx1"/>
              </a:buClr>
              <a:buFontTx/>
              <a:buChar char="•"/>
            </a:pP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dir</a:t>
            </a:r>
            <a:r>
              <a:rPr lang="en-GB" sz="2000" dirty="0" smtClean="0"/>
              <a:t> is </a:t>
            </a:r>
            <a:r>
              <a:rPr lang="en-GB" sz="2000" i="1" u="sng" dirty="0" smtClean="0"/>
              <a:t>mandatory</a:t>
            </a:r>
            <a:r>
              <a:rPr lang="en-GB" sz="2000" dirty="0" smtClean="0"/>
              <a:t>  attribute to denote a </a:t>
            </a:r>
            <a:r>
              <a:rPr lang="en-GB" sz="2000" i="1" u="sng" dirty="0" smtClean="0"/>
              <a:t>base (or root) directory</a:t>
            </a:r>
            <a:r>
              <a:rPr lang="en-GB" sz="2000" dirty="0" smtClean="0"/>
              <a:t>  of the </a:t>
            </a:r>
            <a:r>
              <a:rPr lang="en-GB" sz="2000" b="1" i="1" dirty="0" err="1" smtClean="0"/>
              <a:t>fileset</a:t>
            </a:r>
            <a:r>
              <a:rPr lang="en-GB" sz="2000" dirty="0" smtClean="0"/>
              <a:t>  </a:t>
            </a:r>
            <a:r>
              <a:rPr lang="en-GB" sz="2000" dirty="0" smtClean="0">
                <a:latin typeface="Courier New" pitchFamily="49" charset="0"/>
              </a:rPr>
              <a:t>- </a:t>
            </a:r>
            <a:r>
              <a:rPr lang="en-GB" sz="2000" dirty="0" smtClean="0"/>
              <a:t>here</a:t>
            </a:r>
            <a:r>
              <a:rPr lang="en-GB" sz="2000" dirty="0" smtClean="0">
                <a:latin typeface="Courier New" pitchFamily="49" charset="0"/>
              </a:rPr>
              <a:t> </a:t>
            </a:r>
            <a:r>
              <a:rPr lang="en-GB" sz="2000" b="1" dirty="0" err="1" smtClean="0">
                <a:solidFill>
                  <a:srgbClr val="000000"/>
                </a:solidFill>
                <a:latin typeface="Courier New" pitchFamily="49" charset="0"/>
              </a:rPr>
              <a:t>src</a:t>
            </a:r>
            <a:r>
              <a:rPr lang="en-GB" sz="2000" dirty="0" smtClean="0"/>
              <a:t>. Files in the </a:t>
            </a:r>
            <a:r>
              <a:rPr lang="en-GB" sz="2000" dirty="0" err="1" smtClean="0"/>
              <a:t>fileset</a:t>
            </a:r>
            <a:r>
              <a:rPr lang="en-GB" sz="2000" dirty="0" smtClean="0"/>
              <a:t> can be found in a </a:t>
            </a:r>
            <a:r>
              <a:rPr lang="en-GB" sz="2000" i="1" u="sng" dirty="0" smtClean="0"/>
              <a:t>directory tree starting from this </a:t>
            </a:r>
            <a:r>
              <a:rPr lang="en-GB" sz="2000" i="1" u="sng" dirty="0" err="1" smtClean="0"/>
              <a:t>fileset</a:t>
            </a:r>
            <a:r>
              <a:rPr lang="en-GB" sz="2000" i="1" u="sng" dirty="0" smtClean="0"/>
              <a:t> base directory</a:t>
            </a:r>
            <a:r>
              <a:rPr lang="en-GB" sz="2000" dirty="0" smtClean="0"/>
              <a:t>. </a:t>
            </a:r>
          </a:p>
          <a:p>
            <a:pPr eaLnBrk="1" hangingPunct="1">
              <a:lnSpc>
                <a:spcPct val="110000"/>
              </a:lnSpc>
              <a:spcBef>
                <a:spcPts val="600"/>
              </a:spcBef>
              <a:spcAft>
                <a:spcPts val="1200"/>
              </a:spcAft>
              <a:buClr>
                <a:schemeClr val="tx1"/>
              </a:buClr>
              <a:buFontTx/>
              <a:buChar char="•"/>
            </a:pP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includes</a:t>
            </a:r>
            <a:r>
              <a:rPr lang="en-GB" sz="2000" dirty="0" smtClean="0"/>
              <a:t> attribute shows </a:t>
            </a:r>
            <a:r>
              <a:rPr lang="en-GB" sz="2000" i="1" u="sng" dirty="0" smtClean="0"/>
              <a:t>which files from this directory to include</a:t>
            </a:r>
            <a:r>
              <a:rPr lang="en-GB" sz="2000" dirty="0" smtClean="0"/>
              <a:t>.</a:t>
            </a:r>
          </a:p>
          <a:p>
            <a:pPr eaLnBrk="1" hangingPunct="1">
              <a:lnSpc>
                <a:spcPct val="110000"/>
              </a:lnSpc>
              <a:spcBef>
                <a:spcPts val="600"/>
              </a:spcBef>
              <a:spcAft>
                <a:spcPts val="1200"/>
              </a:spcAft>
              <a:buClr>
                <a:schemeClr val="tx1"/>
              </a:buClr>
              <a:buFontTx/>
              <a:buChar char="•"/>
            </a:pP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id</a:t>
            </a:r>
            <a:r>
              <a:rPr lang="en-GB" sz="2000" dirty="0" smtClean="0"/>
              <a:t> attribute is </a:t>
            </a:r>
            <a:r>
              <a:rPr lang="en-GB" sz="2000" i="1" dirty="0" smtClean="0"/>
              <a:t>a </a:t>
            </a:r>
            <a:r>
              <a:rPr lang="en-GB" sz="2000" i="1" u="sng" dirty="0" smtClean="0"/>
              <a:t>reference</a:t>
            </a:r>
            <a:r>
              <a:rPr lang="en-GB" sz="2000" dirty="0" smtClean="0"/>
              <a:t>  which can be used later wherever this </a:t>
            </a:r>
            <a:r>
              <a:rPr lang="en-GB" sz="2000" b="1" i="1" dirty="0" err="1" smtClean="0"/>
              <a:t>fileset</a:t>
            </a:r>
            <a:r>
              <a:rPr lang="en-GB" sz="2000" dirty="0" smtClean="0"/>
              <a:t>  is required to use (possibly repeatedly).</a:t>
            </a:r>
          </a:p>
        </p:txBody>
      </p:sp>
      <p:sp>
        <p:nvSpPr>
          <p:cNvPr id="35844" name="Text Box 4"/>
          <p:cNvSpPr txBox="1">
            <a:spLocks noChangeArrowheads="1"/>
          </p:cNvSpPr>
          <p:nvPr/>
        </p:nvSpPr>
        <p:spPr bwMode="auto">
          <a:xfrm>
            <a:off x="2051050" y="2857496"/>
            <a:ext cx="4765675" cy="10160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0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fileset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dir="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src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" </a:t>
            </a:r>
          </a:p>
          <a:p>
            <a:pPr algn="l">
              <a:defRPr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        includes="**/*.java"</a:t>
            </a:r>
          </a:p>
          <a:p>
            <a:pPr algn="l">
              <a:defRPr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        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</a:rPr>
              <a:t>id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="</a:t>
            </a:r>
            <a:r>
              <a:rPr lang="en-GB" sz="2000" b="1" i="1" dirty="0" err="1">
                <a:solidFill>
                  <a:srgbClr val="CC6600"/>
                </a:solidFill>
                <a:latin typeface="Courier New" pitchFamily="49" charset="0"/>
              </a:rPr>
              <a:t>source.fileset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"/&gt;</a:t>
            </a:r>
          </a:p>
        </p:txBody>
      </p:sp>
      <p:sp>
        <p:nvSpPr>
          <p:cNvPr id="35846" name="Text Box 6"/>
          <p:cNvSpPr txBox="1">
            <a:spLocks noChangeArrowheads="1"/>
          </p:cNvSpPr>
          <p:nvPr/>
        </p:nvSpPr>
        <p:spPr bwMode="auto">
          <a:xfrm>
            <a:off x="684213" y="1484313"/>
            <a:ext cx="76327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GB" sz="2000" b="1" i="1" dirty="0" err="1"/>
              <a:t>Fileset</a:t>
            </a:r>
            <a:r>
              <a:rPr lang="en-GB" sz="2000" dirty="0"/>
              <a:t>  is a common entity to manipulate for such tasks as </a:t>
            </a:r>
            <a:r>
              <a:rPr lang="en-GB" sz="2000" i="1" u="sng" dirty="0"/>
              <a:t>compiling</a:t>
            </a:r>
            <a:r>
              <a:rPr lang="en-GB" sz="2000" dirty="0"/>
              <a:t>, </a:t>
            </a:r>
            <a:r>
              <a:rPr lang="en-GB" sz="2000" i="1" u="sng" dirty="0"/>
              <a:t>packaging</a:t>
            </a:r>
            <a:r>
              <a:rPr lang="en-GB" sz="2000" dirty="0"/>
              <a:t>, </a:t>
            </a:r>
            <a:r>
              <a:rPr lang="en-GB" sz="2000" i="1" u="sng" dirty="0"/>
              <a:t>copying</a:t>
            </a:r>
            <a:r>
              <a:rPr lang="en-GB" sz="2000" dirty="0"/>
              <a:t>, </a:t>
            </a:r>
            <a:r>
              <a:rPr lang="en-GB" sz="2000" i="1" u="sng" dirty="0"/>
              <a:t>deleting</a:t>
            </a:r>
            <a:r>
              <a:rPr lang="en-GB" sz="2000" dirty="0"/>
              <a:t>, and </a:t>
            </a:r>
            <a:r>
              <a:rPr lang="en-GB" sz="2000" i="1" u="sng" dirty="0"/>
              <a:t>documenting</a:t>
            </a:r>
            <a:r>
              <a:rPr lang="en-GB" sz="2000" dirty="0"/>
              <a:t>. </a:t>
            </a:r>
          </a:p>
          <a:p>
            <a:pPr algn="l"/>
            <a:endParaRPr lang="en-GB" sz="2000" i="1" u="sng" dirty="0"/>
          </a:p>
          <a:p>
            <a:pPr algn="l"/>
            <a:r>
              <a:rPr lang="en-GB" sz="2000" b="1" i="1" dirty="0" err="1"/>
              <a:t>Fileset</a:t>
            </a:r>
            <a:r>
              <a:rPr lang="en-GB" sz="2000" dirty="0"/>
              <a:t>  is a group of files represented like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58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5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4" presetClass="entr" presetSubtype="16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" presetClass="entr" presetSubtype="16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5C09B35-FBB8-4A3D-92D6-EA4999A7A955}" type="slidenum">
              <a:rPr lang="en-GB" smtClean="0"/>
              <a:pPr/>
              <a:t>5</a:t>
            </a:fld>
            <a:endParaRPr lang="en-GB" smtClean="0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457200"/>
            <a:ext cx="7772400" cy="6096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600" b="1" smtClean="0"/>
              <a:t>Filesets</a:t>
            </a:r>
            <a:r>
              <a:rPr lang="en-GB" sz="3600" smtClean="0"/>
              <a:t> overview</a:t>
            </a:r>
          </a:p>
        </p:txBody>
      </p:sp>
      <p:sp>
        <p:nvSpPr>
          <p:cNvPr id="7172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27088" y="1700213"/>
            <a:ext cx="7772400" cy="4514869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GB" sz="2400" dirty="0" smtClean="0"/>
              <a:t>For example, copying  source code to another directory</a:t>
            </a:r>
          </a:p>
          <a:p>
            <a:pPr eaLnBrk="1" hangingPunct="1">
              <a:buFont typeface="Wingdings" pitchFamily="2" charset="2"/>
              <a:buNone/>
            </a:pPr>
            <a:r>
              <a:rPr lang="en-GB" sz="2400" dirty="0" smtClean="0"/>
              <a:t>using the above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id="</a:t>
            </a:r>
            <a:r>
              <a:rPr lang="en-GB" sz="2400" b="1" i="1" dirty="0" err="1" smtClean="0">
                <a:solidFill>
                  <a:srgbClr val="CC6600"/>
                </a:solidFill>
                <a:latin typeface="Courier New" pitchFamily="49" charset="0"/>
              </a:rPr>
              <a:t>source.fileset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"</a:t>
            </a:r>
            <a:r>
              <a:rPr lang="en-GB" sz="2400" dirty="0" smtClean="0"/>
              <a:t>  could be </a:t>
            </a:r>
          </a:p>
          <a:p>
            <a:pPr eaLnBrk="1" hangingPunct="1">
              <a:buNone/>
            </a:pPr>
            <a:r>
              <a:rPr lang="en-GB" sz="2400" dirty="0" smtClean="0"/>
              <a:t>done by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&lt;copy&gt;</a:t>
            </a:r>
            <a:r>
              <a:rPr lang="en-GB" sz="2400" dirty="0" smtClean="0"/>
              <a:t> task by using the `inverse’ </a:t>
            </a:r>
            <a:r>
              <a:rPr lang="en-GB" sz="2400" b="1" dirty="0" err="1">
                <a:solidFill>
                  <a:srgbClr val="FF0000"/>
                </a:solidFill>
                <a:latin typeface="Courier New" pitchFamily="49" charset="0"/>
              </a:rPr>
              <a:t>refid</a:t>
            </a:r>
            <a:r>
              <a:rPr lang="en-GB" sz="2400" b="1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en-GB" sz="2400" dirty="0" smtClean="0"/>
              <a:t>attribute as follows: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</a:p>
          <a:p>
            <a:pPr eaLnBrk="1" hangingPunct="1">
              <a:buFont typeface="Wingdings" pitchFamily="2" charset="2"/>
              <a:buNone/>
            </a:pPr>
            <a:endParaRPr lang="en-GB" sz="2400" b="1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en-GB" sz="2400" dirty="0" smtClean="0">
              <a:solidFill>
                <a:srgbClr val="FF0000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endParaRPr lang="en-GB" sz="2400" dirty="0" smtClean="0">
              <a:solidFill>
                <a:srgbClr val="FF0000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endParaRPr lang="en-GB" sz="2400" dirty="0" smtClean="0">
              <a:solidFill>
                <a:srgbClr val="FF0000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endParaRPr lang="en-GB" sz="2400" dirty="0" smtClean="0">
              <a:solidFill>
                <a:srgbClr val="FF0000"/>
              </a:solidFill>
            </a:endParaRPr>
          </a:p>
        </p:txBody>
      </p:sp>
      <p:sp>
        <p:nvSpPr>
          <p:cNvPr id="7173" name="Text Box 4"/>
          <p:cNvSpPr txBox="1">
            <a:spLocks noChangeArrowheads="1"/>
          </p:cNvSpPr>
          <p:nvPr/>
        </p:nvSpPr>
        <p:spPr bwMode="auto">
          <a:xfrm>
            <a:off x="971550" y="3672185"/>
            <a:ext cx="6985000" cy="1196975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&lt;copy </a:t>
            </a:r>
            <a:r>
              <a:rPr lang="en-GB" b="1" dirty="0" err="1">
                <a:solidFill>
                  <a:srgbClr val="000000"/>
                </a:solidFill>
                <a:latin typeface="Courier New" pitchFamily="49" charset="0"/>
              </a:rPr>
              <a:t>todir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="backup"&gt;</a:t>
            </a:r>
          </a:p>
          <a:p>
            <a:pPr algn="l"/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  &lt;</a:t>
            </a:r>
            <a:r>
              <a:rPr lang="en-GB" b="1" dirty="0" err="1">
                <a:solidFill>
                  <a:srgbClr val="EE00EE"/>
                </a:solidFill>
                <a:latin typeface="Courier New" pitchFamily="49" charset="0"/>
              </a:rPr>
              <a:t>fileset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b="1" dirty="0" err="1">
                <a:solidFill>
                  <a:srgbClr val="FF0000"/>
                </a:solidFill>
                <a:latin typeface="Courier New" pitchFamily="49" charset="0"/>
              </a:rPr>
              <a:t>refid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="</a:t>
            </a:r>
            <a:r>
              <a:rPr lang="en-GB" b="1" i="1" dirty="0" err="1">
                <a:solidFill>
                  <a:srgbClr val="CC6600"/>
                </a:solidFill>
                <a:latin typeface="Courier New" pitchFamily="49" charset="0"/>
              </a:rPr>
              <a:t>source.fileset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"/&gt;</a:t>
            </a:r>
          </a:p>
          <a:p>
            <a:pPr algn="l"/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&lt;/copy&gt;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1A726A3-ACA3-46FE-A338-8479DF52E8BE}" type="slidenum">
              <a:rPr lang="en-GB" smtClean="0"/>
              <a:pPr/>
              <a:t>6</a:t>
            </a:fld>
            <a:endParaRPr lang="en-GB" smtClean="0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7772400" cy="6096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600" b="1" smtClean="0"/>
              <a:t>Paths</a:t>
            </a:r>
            <a:r>
              <a:rPr lang="en-GB" sz="3600" smtClean="0"/>
              <a:t> overview</a:t>
            </a:r>
          </a:p>
        </p:txBody>
      </p:sp>
      <p:sp>
        <p:nvSpPr>
          <p:cNvPr id="8196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971550" y="1125538"/>
            <a:ext cx="7772400" cy="5327650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2400" dirty="0" smtClean="0"/>
              <a:t>A </a:t>
            </a:r>
            <a:r>
              <a:rPr lang="en-GB" sz="2400" b="1" i="1" dirty="0" smtClean="0"/>
              <a:t>path</a:t>
            </a:r>
            <a:r>
              <a:rPr lang="en-GB" sz="2400" dirty="0" smtClean="0"/>
              <a:t>  can be defined in a build file to be </a:t>
            </a:r>
            <a:r>
              <a:rPr lang="en-GB" sz="2400" i="1" u="sng" dirty="0" smtClean="0"/>
              <a:t>used</a:t>
            </a:r>
            <a:r>
              <a:rPr lang="en-GB" sz="2400" dirty="0" smtClean="0"/>
              <a:t>  for compilation with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2400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2400" dirty="0" smtClean="0">
                <a:solidFill>
                  <a:srgbClr val="000000"/>
                </a:solidFill>
                <a:latin typeface="Courier New" pitchFamily="49" charset="0"/>
              </a:rPr>
              <a:t>  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400" b="1" dirty="0" err="1" smtClean="0">
                <a:solidFill>
                  <a:srgbClr val="000000"/>
                </a:solidFill>
                <a:latin typeface="Courier New" pitchFamily="49" charset="0"/>
              </a:rPr>
              <a:t>javac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sz="2400" dirty="0" smtClean="0"/>
              <a:t>  task,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24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2400" dirty="0" smtClean="0"/>
              <a:t>and </a:t>
            </a:r>
            <a:r>
              <a:rPr lang="en-GB" sz="2400" i="1" u="sng" dirty="0" smtClean="0"/>
              <a:t>reused</a:t>
            </a:r>
            <a:r>
              <a:rPr lang="en-GB" sz="2400" dirty="0" smtClean="0"/>
              <a:t>   for execution with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24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2400" dirty="0" smtClean="0">
                <a:solidFill>
                  <a:srgbClr val="000000"/>
                </a:solidFill>
                <a:latin typeface="Courier New" pitchFamily="49" charset="0"/>
              </a:rPr>
              <a:t>  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&lt;java&gt; </a:t>
            </a:r>
            <a:r>
              <a:rPr lang="en-GB" sz="2400" dirty="0" smtClean="0"/>
              <a:t>task</a:t>
            </a:r>
            <a:r>
              <a:rPr lang="en-GB" sz="2400" dirty="0" smtClean="0">
                <a:latin typeface="Courier New" pitchFamily="49" charset="0"/>
              </a:rPr>
              <a:t>.</a:t>
            </a:r>
            <a:r>
              <a:rPr lang="en-GB" sz="2400" dirty="0" smtClean="0"/>
              <a:t>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24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2400" b="1" i="1" dirty="0" err="1" smtClean="0"/>
              <a:t>Classpath</a:t>
            </a:r>
            <a:r>
              <a:rPr lang="en-GB" sz="2400" dirty="0" smtClean="0"/>
              <a:t>  can be easily and tightly controlled by </a:t>
            </a:r>
            <a:r>
              <a:rPr lang="en-GB" sz="2400" b="1" dirty="0" smtClean="0"/>
              <a:t>Ant</a:t>
            </a:r>
            <a:r>
              <a:rPr lang="en-GB" sz="2400" dirty="0" smtClean="0"/>
              <a:t>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24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2400" dirty="0" smtClean="0"/>
              <a:t>This reduces CLASSPATH configuration problems,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2400" dirty="0" smtClean="0"/>
              <a:t>both for compilation and execution.</a:t>
            </a:r>
            <a:r>
              <a:rPr lang="en-GB" sz="2400" dirty="0" smtClean="0">
                <a:latin typeface="Courier New" pitchFamily="49" charset="0"/>
              </a:rPr>
              <a:t>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2400" dirty="0" smtClean="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2400" b="1" i="1" dirty="0" smtClean="0"/>
              <a:t>Examples</a:t>
            </a:r>
            <a:r>
              <a:rPr lang="en-GB" sz="2400" dirty="0" smtClean="0"/>
              <a:t>  will be presented later.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7C04263-E045-49B0-ABC6-5C8096150386}" type="slidenum">
              <a:rPr lang="en-GB" smtClean="0"/>
              <a:pPr/>
              <a:t>7</a:t>
            </a:fld>
            <a:endParaRPr lang="en-GB" smtClean="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7772400" cy="6858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4000" b="1" smtClean="0"/>
              <a:t>Properties</a:t>
            </a:r>
            <a:r>
              <a:rPr lang="en-GB" sz="4000" smtClean="0"/>
              <a:t> overview</a:t>
            </a:r>
          </a:p>
        </p:txBody>
      </p:sp>
      <p:sp>
        <p:nvSpPr>
          <p:cNvPr id="3789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250825" y="1052513"/>
            <a:ext cx="8893175" cy="5376883"/>
          </a:xfrm>
          <a:solidFill>
            <a:schemeClr val="bg1"/>
          </a:solidFill>
        </p:spPr>
        <p:txBody>
          <a:bodyPr/>
          <a:lstStyle/>
          <a:p>
            <a:pPr eaLnBrk="1" hangingPunct="1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Tx/>
              <a:buChar char="•"/>
            </a:pPr>
            <a:r>
              <a:rPr lang="en-GB" sz="2000" dirty="0" smtClean="0"/>
              <a:t>Ant's </a:t>
            </a:r>
            <a:r>
              <a:rPr lang="en-GB" sz="2000" i="1" u="sng" dirty="0" smtClean="0"/>
              <a:t>property handling mechanism</a:t>
            </a:r>
            <a:r>
              <a:rPr lang="en-GB" sz="2000" dirty="0" smtClean="0"/>
              <a:t>  allows for </a:t>
            </a:r>
            <a:r>
              <a:rPr lang="en-GB" sz="2000" b="1" i="1" u="sng" dirty="0" smtClean="0"/>
              <a:t>parameterizing</a:t>
            </a:r>
            <a:r>
              <a:rPr lang="en-GB" sz="2000" dirty="0" smtClean="0"/>
              <a:t>  the build file by string-specified items. 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Tx/>
              <a:buChar char="•"/>
            </a:pPr>
            <a:r>
              <a:rPr lang="en-GB" sz="2000" dirty="0" smtClean="0"/>
              <a:t>For example, we can change a build </a:t>
            </a:r>
            <a:r>
              <a:rPr lang="en-GB" sz="2000" i="1" dirty="0" smtClean="0"/>
              <a:t>to use a different version of library</a:t>
            </a:r>
            <a:r>
              <a:rPr lang="en-GB" sz="2000" dirty="0" smtClean="0"/>
              <a:t>  (JAR file) by one command like this: 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Tx/>
              <a:buChar char="•"/>
            </a:pPr>
            <a:endParaRPr lang="en-GB" sz="2000" dirty="0" smtClean="0"/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Tx/>
              <a:buNone/>
            </a:pPr>
            <a:endParaRPr lang="en-GB" sz="2000" dirty="0" smtClean="0"/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Tx/>
              <a:buChar char="•"/>
            </a:pPr>
            <a:endParaRPr lang="en-GB" sz="2000" dirty="0" smtClean="0"/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Tx/>
              <a:buChar char="•"/>
            </a:pPr>
            <a:r>
              <a:rPr lang="en-GB" sz="2000" dirty="0" smtClean="0"/>
              <a:t>In this example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struts.jar </a:t>
            </a:r>
            <a:r>
              <a:rPr lang="en-GB" sz="2000" dirty="0" smtClean="0"/>
              <a:t>after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 –D </a:t>
            </a:r>
            <a:r>
              <a:rPr lang="en-GB" sz="2000" dirty="0" smtClean="0"/>
              <a:t>(no white space!)</a:t>
            </a:r>
            <a:r>
              <a:rPr lang="en-GB" sz="2000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2000" i="1" u="sng" dirty="0" smtClean="0"/>
              <a:t>represents an </a:t>
            </a:r>
            <a:r>
              <a:rPr lang="en-GB" sz="2000" b="1" i="1" u="sng" dirty="0" smtClean="0"/>
              <a:t>Ant</a:t>
            </a:r>
            <a:r>
              <a:rPr lang="en-GB" sz="2000" i="1" u="sng" dirty="0" smtClean="0"/>
              <a:t> </a:t>
            </a:r>
            <a:r>
              <a:rPr lang="en-GB" sz="2000" b="1" i="1" u="sng" dirty="0" smtClean="0"/>
              <a:t>property</a:t>
            </a:r>
            <a:r>
              <a:rPr lang="en-GB" sz="2000" dirty="0" smtClean="0"/>
              <a:t>  (or </a:t>
            </a:r>
            <a:r>
              <a:rPr lang="en-GB" sz="2000" b="1" i="1" u="sng" dirty="0" smtClean="0"/>
              <a:t>parameter</a:t>
            </a:r>
            <a:r>
              <a:rPr lang="en-GB" sz="2000" dirty="0" smtClean="0"/>
              <a:t>) with the </a:t>
            </a:r>
            <a:r>
              <a:rPr lang="en-GB" sz="2000" b="1" i="1" dirty="0" smtClean="0"/>
              <a:t>assigned value</a:t>
            </a:r>
            <a:r>
              <a:rPr lang="en-GB" sz="2000" dirty="0" smtClean="0"/>
              <a:t> </a:t>
            </a:r>
            <a:r>
              <a:rPr lang="en-GB" sz="2000" b="1" dirty="0" smtClean="0"/>
              <a:t>“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/home/ant/</a:t>
            </a:r>
            <a:r>
              <a:rPr lang="en-GB" sz="2000" b="1" dirty="0" err="1" smtClean="0">
                <a:solidFill>
                  <a:srgbClr val="000000"/>
                </a:solidFill>
                <a:latin typeface="Courier New" pitchFamily="49" charset="0"/>
              </a:rPr>
              <a:t>newstruts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/struts.jar”</a:t>
            </a:r>
            <a:r>
              <a:rPr lang="en-GB" sz="2000" dirty="0" smtClean="0">
                <a:solidFill>
                  <a:srgbClr val="000000"/>
                </a:solidFill>
              </a:rPr>
              <a:t>.</a:t>
            </a:r>
            <a:endParaRPr lang="en-GB" sz="2000" i="1" u="sng" dirty="0" smtClean="0"/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Tx/>
              <a:buChar char="•"/>
            </a:pPr>
            <a:r>
              <a:rPr lang="en-GB" sz="2000" dirty="0" smtClean="0"/>
              <a:t>Build file uses </a:t>
            </a:r>
            <a:r>
              <a:rPr lang="en-GB" sz="2000" i="1" dirty="0" smtClean="0"/>
              <a:t>special syntax</a:t>
            </a:r>
            <a:r>
              <a:rPr lang="en-GB" sz="2000" dirty="0" smtClean="0"/>
              <a:t> 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${struts.jar}</a:t>
            </a:r>
            <a:r>
              <a:rPr lang="en-GB" sz="2000" dirty="0" smtClean="0"/>
              <a:t> to </a:t>
            </a:r>
            <a:r>
              <a:rPr lang="en-GB" sz="2000" b="1" i="1" dirty="0" smtClean="0">
                <a:solidFill>
                  <a:srgbClr val="FF0000"/>
                </a:solidFill>
              </a:rPr>
              <a:t>refer</a:t>
            </a:r>
            <a:r>
              <a:rPr lang="en-GB" sz="2000" dirty="0" smtClean="0"/>
              <a:t>  to this property.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Tx/>
              <a:buChar char="•"/>
            </a:pPr>
            <a:r>
              <a:rPr lang="en-GB" sz="2000" dirty="0" smtClean="0"/>
              <a:t>A key feature of an </a:t>
            </a:r>
            <a:r>
              <a:rPr lang="en-GB" sz="2000" b="1" dirty="0" smtClean="0"/>
              <a:t>Ant</a:t>
            </a:r>
            <a:r>
              <a:rPr lang="en-GB" sz="2000" dirty="0" smtClean="0"/>
              <a:t> property is its </a:t>
            </a:r>
            <a:r>
              <a:rPr lang="en-GB" sz="2000" b="1" i="1" u="sng" dirty="0" smtClean="0">
                <a:solidFill>
                  <a:srgbClr val="FF0000"/>
                </a:solidFill>
              </a:rPr>
              <a:t>immutability</a:t>
            </a:r>
            <a:r>
              <a:rPr lang="en-GB" sz="2000" b="1" i="1" u="sng" dirty="0" smtClean="0"/>
              <a:t> </a:t>
            </a:r>
            <a:r>
              <a:rPr lang="en-GB" sz="2000" dirty="0" smtClean="0"/>
              <a:t>: </a:t>
            </a:r>
          </a:p>
          <a:p>
            <a:pPr lvl="1" eaLnBrk="1" hangingPunct="1">
              <a:spcBef>
                <a:spcPts val="600"/>
              </a:spcBef>
              <a:spcAft>
                <a:spcPts val="600"/>
              </a:spcAft>
              <a:buFontTx/>
              <a:buNone/>
            </a:pPr>
            <a:r>
              <a:rPr lang="en-GB" sz="2000" dirty="0" smtClean="0"/>
              <a:t>- once a property is set, it </a:t>
            </a:r>
            <a:r>
              <a:rPr lang="en-GB" sz="2000" b="1" i="1" u="sng" dirty="0" smtClean="0"/>
              <a:t>resists change</a:t>
            </a:r>
            <a:r>
              <a:rPr lang="en-GB" sz="2000" dirty="0" smtClean="0"/>
              <a:t>. </a:t>
            </a:r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755650" y="2960688"/>
            <a:ext cx="7993063" cy="396875"/>
          </a:xfrm>
          <a:prstGeom prst="rect">
            <a:avLst/>
          </a:prstGeom>
          <a:solidFill>
            <a:srgbClr val="333333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GB" sz="2000">
                <a:solidFill>
                  <a:schemeClr val="bg1"/>
                </a:solidFill>
                <a:latin typeface="Courier New" pitchFamily="49" charset="0"/>
              </a:rPr>
              <a:t>&gt;ant -D</a:t>
            </a:r>
            <a:r>
              <a:rPr lang="en-GB" sz="2000" b="1">
                <a:solidFill>
                  <a:schemeClr val="bg1"/>
                </a:solidFill>
                <a:latin typeface="Courier New" pitchFamily="49" charset="0"/>
              </a:rPr>
              <a:t>struts.jar</a:t>
            </a:r>
            <a:r>
              <a:rPr lang="en-GB" sz="2000">
                <a:solidFill>
                  <a:schemeClr val="bg1"/>
                </a:solidFill>
                <a:latin typeface="Courier New" pitchFamily="49" charset="0"/>
              </a:rPr>
              <a:t>=/home/ant/newstruts/struts.jar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789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37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37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7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uiExpand="1" build="p" animBg="1"/>
      <p:bldP spid="3789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B996A1E-CB59-4D56-8E55-2A3E26BB3DF1}" type="slidenum">
              <a:rPr lang="en-GB" smtClean="0"/>
              <a:pPr/>
              <a:t>8</a:t>
            </a:fld>
            <a:endParaRPr lang="en-GB" smtClean="0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404813"/>
            <a:ext cx="7772400" cy="719137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smtClean="0"/>
              <a:t>Datatypes and Properties with </a:t>
            </a:r>
            <a:r>
              <a:rPr lang="en-GB" sz="3200" b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&lt;javac&gt;</a:t>
            </a:r>
          </a:p>
        </p:txBody>
      </p:sp>
      <p:sp>
        <p:nvSpPr>
          <p:cNvPr id="3993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546225"/>
            <a:ext cx="7981950" cy="4811733"/>
          </a:xfrm>
        </p:spPr>
        <p:txBody>
          <a:bodyPr/>
          <a:lstStyle/>
          <a:p>
            <a:pPr eaLnBrk="1" hangingPunct="1">
              <a:spcAft>
                <a:spcPts val="1200"/>
              </a:spcAft>
              <a:buClr>
                <a:schemeClr val="tx1"/>
              </a:buClr>
              <a:buFont typeface="Wingdings" pitchFamily="2" charset="2"/>
              <a:buChar char="§"/>
            </a:pPr>
            <a:r>
              <a:rPr lang="en-GB" dirty="0" smtClean="0"/>
              <a:t>The 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b="1" dirty="0" err="1" smtClean="0">
                <a:solidFill>
                  <a:srgbClr val="000000"/>
                </a:solidFill>
                <a:latin typeface="Courier New" pitchFamily="49" charset="0"/>
              </a:rPr>
              <a:t>javac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dirty="0" smtClean="0"/>
              <a:t> task is an </a:t>
            </a:r>
            <a:r>
              <a:rPr lang="en-GB" b="1" dirty="0" smtClean="0"/>
              <a:t>Ant’s</a:t>
            </a:r>
            <a:r>
              <a:rPr lang="en-GB" dirty="0" smtClean="0"/>
              <a:t> </a:t>
            </a:r>
            <a:r>
              <a:rPr lang="en-GB" b="1" i="1" dirty="0" smtClean="0"/>
              <a:t>version</a:t>
            </a:r>
            <a:r>
              <a:rPr lang="en-GB" dirty="0" smtClean="0"/>
              <a:t> of </a:t>
            </a:r>
            <a:r>
              <a:rPr lang="en-GB" b="1" dirty="0" smtClean="0"/>
              <a:t>Java</a:t>
            </a:r>
            <a:r>
              <a:rPr lang="en-GB" dirty="0" smtClean="0"/>
              <a:t> source </a:t>
            </a:r>
            <a:r>
              <a:rPr lang="en-GB" b="1" i="1" dirty="0" smtClean="0"/>
              <a:t>compilation command</a:t>
            </a:r>
            <a:r>
              <a:rPr lang="en-GB" dirty="0" smtClean="0"/>
              <a:t> </a:t>
            </a:r>
            <a:r>
              <a:rPr lang="en-GB" b="1" dirty="0" err="1" smtClean="0">
                <a:solidFill>
                  <a:srgbClr val="000000"/>
                </a:solidFill>
                <a:latin typeface="Courier New" pitchFamily="49" charset="0"/>
              </a:rPr>
              <a:t>javac</a:t>
            </a:r>
            <a:r>
              <a:rPr lang="en-GB" dirty="0" smtClean="0"/>
              <a:t> with associated </a:t>
            </a:r>
            <a:r>
              <a:rPr lang="en-GB" b="1" i="1" dirty="0" smtClean="0"/>
              <a:t>switches</a:t>
            </a:r>
            <a:r>
              <a:rPr lang="en-GB" dirty="0" smtClean="0"/>
              <a:t>. </a:t>
            </a:r>
          </a:p>
          <a:p>
            <a:pPr eaLnBrk="1" hangingPunct="1">
              <a:spcAft>
                <a:spcPts val="1200"/>
              </a:spcAft>
              <a:buClr>
                <a:schemeClr val="tx1"/>
              </a:buClr>
              <a:buFont typeface="Wingdings" pitchFamily="2" charset="2"/>
              <a:buChar char="§"/>
            </a:pPr>
            <a:r>
              <a:rPr lang="en-GB" dirty="0" smtClean="0"/>
              <a:t>Let us </a:t>
            </a:r>
            <a:r>
              <a:rPr lang="en-GB" b="1" i="1" u="sng" dirty="0" smtClean="0"/>
              <a:t>compare</a:t>
            </a:r>
            <a:r>
              <a:rPr lang="en-GB" dirty="0" smtClean="0"/>
              <a:t>  </a:t>
            </a:r>
            <a:r>
              <a:rPr lang="en-GB" b="1" dirty="0" smtClean="0"/>
              <a:t>Sun's</a:t>
            </a:r>
            <a:r>
              <a:rPr lang="en-GB" dirty="0" smtClean="0"/>
              <a:t> </a:t>
            </a:r>
          </a:p>
          <a:p>
            <a:pPr lvl="1" eaLnBrk="1" hangingPunct="1">
              <a:spcAft>
                <a:spcPts val="1200"/>
              </a:spcAft>
              <a:buFont typeface="Wingdings" pitchFamily="2" charset="2"/>
              <a:buChar char="§"/>
            </a:pPr>
            <a:r>
              <a:rPr lang="en-GB" b="1" dirty="0" smtClean="0"/>
              <a:t>JDK 1.3.1</a:t>
            </a:r>
            <a:r>
              <a:rPr lang="en-GB" dirty="0" smtClean="0"/>
              <a:t> </a:t>
            </a:r>
            <a:r>
              <a:rPr lang="en-GB" b="1" dirty="0" err="1" smtClean="0">
                <a:solidFill>
                  <a:srgbClr val="000000"/>
                </a:solidFill>
                <a:latin typeface="Courier New" pitchFamily="49" charset="0"/>
              </a:rPr>
              <a:t>javac</a:t>
            </a:r>
            <a:r>
              <a:rPr lang="en-GB" dirty="0" smtClean="0"/>
              <a:t> command-line compiler </a:t>
            </a:r>
            <a:r>
              <a:rPr lang="en-GB" b="1" dirty="0" smtClean="0"/>
              <a:t>switches</a:t>
            </a:r>
            <a:r>
              <a:rPr lang="en-GB" dirty="0" smtClean="0"/>
              <a:t>  to </a:t>
            </a:r>
          </a:p>
          <a:p>
            <a:pPr lvl="1" eaLnBrk="1" hangingPunct="1">
              <a:spcAft>
                <a:spcPts val="1200"/>
              </a:spcAft>
              <a:buFont typeface="Wingdings" pitchFamily="2" charset="2"/>
              <a:buChar char="§"/>
            </a:pPr>
            <a:r>
              <a:rPr lang="en-GB" b="1" dirty="0" smtClean="0"/>
              <a:t>Ant's</a:t>
            </a:r>
            <a:r>
              <a:rPr lang="en-GB" dirty="0" smtClean="0"/>
              <a:t> 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b="1" dirty="0" err="1" smtClean="0">
                <a:solidFill>
                  <a:srgbClr val="000000"/>
                </a:solidFill>
                <a:latin typeface="Courier New" pitchFamily="49" charset="0"/>
              </a:rPr>
              <a:t>javac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dirty="0" smtClean="0"/>
              <a:t> task </a:t>
            </a:r>
            <a:r>
              <a:rPr lang="en-GB" b="1" dirty="0" smtClean="0"/>
              <a:t>attributes.</a:t>
            </a:r>
            <a:r>
              <a:rPr lang="en-GB" dirty="0" smtClean="0"/>
              <a:t> </a:t>
            </a:r>
          </a:p>
          <a:p>
            <a:pPr lvl="1" eaLnBrk="1" hangingPunct="1">
              <a:spcAft>
                <a:spcPts val="1200"/>
              </a:spcAft>
              <a:buFont typeface="Wingdings" pitchFamily="2" charset="2"/>
              <a:buNone/>
            </a:pPr>
            <a:r>
              <a:rPr lang="en-GB" dirty="0" smtClean="0"/>
              <a:t>This is </a:t>
            </a:r>
            <a:r>
              <a:rPr lang="en-GB" b="1" i="1" u="sng" dirty="0" smtClean="0"/>
              <a:t>shown in the</a:t>
            </a:r>
            <a:r>
              <a:rPr lang="en-GB" dirty="0" smtClean="0"/>
              <a:t> </a:t>
            </a:r>
            <a:r>
              <a:rPr lang="en-GB" b="1" i="1" u="sng" dirty="0" smtClean="0"/>
              <a:t>following table</a:t>
            </a:r>
            <a:r>
              <a:rPr lang="en-GB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C8561C6-365C-4ECB-921B-618649C8FB3A}" type="slidenum">
              <a:rPr lang="en-GB" smtClean="0"/>
              <a:pPr/>
              <a:t>9</a:t>
            </a:fld>
            <a:endParaRPr lang="en-GB" smtClean="0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71414"/>
            <a:ext cx="7772400" cy="8255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2400" dirty="0" smtClean="0"/>
              <a:t>A comparison of </a:t>
            </a:r>
            <a:r>
              <a:rPr lang="en-GB" sz="2400" b="1" dirty="0" err="1" smtClean="0">
                <a:solidFill>
                  <a:srgbClr val="000000"/>
                </a:solidFill>
                <a:latin typeface="Courier New" pitchFamily="49" charset="0"/>
              </a:rPr>
              <a:t>javac</a:t>
            </a:r>
            <a:r>
              <a:rPr lang="en-GB" sz="2400" dirty="0" smtClean="0"/>
              <a:t> command-line </a:t>
            </a:r>
            <a:br>
              <a:rPr lang="en-GB" sz="2400" dirty="0" smtClean="0"/>
            </a:br>
            <a:r>
              <a:rPr lang="en-GB" sz="2400" dirty="0" smtClean="0"/>
              <a:t>compiler </a:t>
            </a:r>
            <a:r>
              <a:rPr lang="en-GB" sz="2400" b="1" dirty="0" smtClean="0"/>
              <a:t>switches</a:t>
            </a:r>
            <a:r>
              <a:rPr lang="en-GB" sz="2400" dirty="0" smtClean="0"/>
              <a:t> to Ant's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400" b="1" dirty="0" err="1" smtClean="0">
                <a:solidFill>
                  <a:srgbClr val="000000"/>
                </a:solidFill>
                <a:latin typeface="Courier New" pitchFamily="49" charset="0"/>
              </a:rPr>
              <a:t>javac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sz="2400" dirty="0" smtClean="0"/>
              <a:t> task </a:t>
            </a:r>
            <a:r>
              <a:rPr lang="en-GB" sz="2400" b="1" dirty="0" smtClean="0"/>
              <a:t>attributes</a:t>
            </a:r>
          </a:p>
        </p:txBody>
      </p:sp>
      <p:graphicFrame>
        <p:nvGraphicFramePr>
          <p:cNvPr id="56435" name="Group 115"/>
          <p:cNvGraphicFramePr>
            <a:graphicFrameLocks noGrp="1"/>
          </p:cNvGraphicFramePr>
          <p:nvPr>
            <p:ph type="tbl" idx="1"/>
          </p:nvPr>
        </p:nvGraphicFramePr>
        <p:xfrm>
          <a:off x="323850" y="1142984"/>
          <a:ext cx="8569325" cy="3382964"/>
        </p:xfrm>
        <a:graphic>
          <a:graphicData uri="http://schemas.openxmlformats.org/drawingml/2006/table">
            <a:tbl>
              <a:tblPr/>
              <a:tblGrid>
                <a:gridCol w="4284663"/>
                <a:gridCol w="4284662"/>
              </a:tblGrid>
              <a:tr h="704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JDK’s </a:t>
                      </a:r>
                      <a:r>
                        <a:rPr kumimoji="0" lang="en-GB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javac</a:t>
                      </a: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n-GB" sz="20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switches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Ant’s </a:t>
                      </a: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&lt;</a:t>
                      </a:r>
                      <a:r>
                        <a:rPr kumimoji="0" lang="en-GB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javac</a:t>
                      </a: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&gt;</a:t>
                      </a: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n-GB" sz="20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attributes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8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-g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(generate all debugging info)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debug=“yes”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54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-g:none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(generate no debugging info)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debug=“no”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65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-verbose</a:t>
                      </a: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(output messages about what the compiler is doing)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verbose=“true”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285" name="Text Box 116"/>
          <p:cNvSpPr txBox="1">
            <a:spLocks noChangeArrowheads="1"/>
          </p:cNvSpPr>
          <p:nvPr/>
        </p:nvSpPr>
        <p:spPr bwMode="auto">
          <a:xfrm>
            <a:off x="357188" y="4765143"/>
            <a:ext cx="8572500" cy="2092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(The </a:t>
            </a:r>
            <a:r>
              <a:rPr lang="en-US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-g</a:t>
            </a:r>
            <a:r>
              <a:rPr lang="en-US" dirty="0"/>
              <a:t> option tells the compiler to include debugging information [in the compiled class] for future use by the debugger </a:t>
            </a:r>
            <a:r>
              <a:rPr lang="en-GB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jdb</a:t>
            </a:r>
            <a:r>
              <a:rPr lang="en-US" dirty="0"/>
              <a:t> as explained in </a:t>
            </a:r>
            <a:r>
              <a:rPr lang="en-US" u="sng" dirty="0">
                <a:solidFill>
                  <a:srgbClr val="000000"/>
                </a:solidFill>
              </a:rPr>
              <a:t>http://www.student.cs.uwaterloo.ca/~isg/res/java/jdb</a:t>
            </a:r>
            <a:r>
              <a:rPr lang="en-US" u="sng" dirty="0" smtClean="0">
                <a:solidFill>
                  <a:srgbClr val="000000"/>
                </a:solidFill>
              </a:rPr>
              <a:t>/</a:t>
            </a:r>
            <a:r>
              <a:rPr lang="en-US" u="sng" dirty="0" smtClean="0"/>
              <a:t>)</a:t>
            </a:r>
            <a:endParaRPr lang="en-GB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dirty="0"/>
              <a:t>(continued)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MP320-07-Ant">
  <a:themeElements>
    <a:clrScheme name="COMP320-07-Ant 2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353A77"/>
      </a:accent4>
      <a:accent5>
        <a:srgbClr val="F4E9C1"/>
      </a:accent5>
      <a:accent6>
        <a:srgbClr val="A1A1A1"/>
      </a:accent6>
      <a:hlink>
        <a:srgbClr val="6F89F7"/>
      </a:hlink>
      <a:folHlink>
        <a:srgbClr val="CFDBFD"/>
      </a:folHlink>
    </a:clrScheme>
    <a:fontScheme name="COMP320-07-An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COMP320-07-Ant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320-07-Ant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320-07-Ant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320-07-Ant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320-07-Ant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320-07-Ant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320-07-Ant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320-07-Ant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COMP320-07-Ant</Template>
  <TotalTime>53619</TotalTime>
  <Words>2310</Words>
  <Application>Microsoft Office PowerPoint</Application>
  <PresentationFormat>On-screen Show (4:3)</PresentationFormat>
  <Paragraphs>428</Paragraphs>
  <Slides>25</Slides>
  <Notes>25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COMP320-07-Ant</vt:lpstr>
      <vt:lpstr>Software Development Tools</vt:lpstr>
      <vt:lpstr>Ant Datatypes and Properties</vt:lpstr>
      <vt:lpstr>Ant datatypes overview</vt:lpstr>
      <vt:lpstr>Filesets overview</vt:lpstr>
      <vt:lpstr>Filesets overview</vt:lpstr>
      <vt:lpstr>Paths overview</vt:lpstr>
      <vt:lpstr>Properties overview</vt:lpstr>
      <vt:lpstr>Datatypes and Properties with &lt;javac&gt;</vt:lpstr>
      <vt:lpstr>A comparison of javac command-line  compiler switches to Ant's &lt;javac&gt; task attributes</vt:lpstr>
      <vt:lpstr>A comparison of javac command-line  compiler switches to Ant's &lt;javac&gt; task attributes</vt:lpstr>
      <vt:lpstr>Datatypes and Properties with &lt;javac&gt; (cont.)</vt:lpstr>
      <vt:lpstr>Datatypes and Properties with &lt;javac&gt; (cont.)</vt:lpstr>
      <vt:lpstr>Properties with &lt;javac&gt;</vt:lpstr>
      <vt:lpstr>Datatypes (paths and filesets) with &lt;javac&gt;</vt:lpstr>
      <vt:lpstr>Ant task reference</vt:lpstr>
      <vt:lpstr>Paths in Ant</vt:lpstr>
      <vt:lpstr>Paths in Ant (cont.)</vt:lpstr>
      <vt:lpstr>Paths in Ant (cont.)</vt:lpstr>
      <vt:lpstr>Filesets</vt:lpstr>
      <vt:lpstr>Filesets (cont.)</vt:lpstr>
      <vt:lpstr>Fileset examples</vt:lpstr>
      <vt:lpstr>Fileset examples (cont.)</vt:lpstr>
      <vt:lpstr>Fileset examples (cont.)</vt:lpstr>
      <vt:lpstr>Some default exclude patterns</vt:lpstr>
      <vt:lpstr>Patternsets and Selectors</vt:lpstr>
    </vt:vector>
  </TitlesOfParts>
  <Company>The University of Liverpool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 Development Tools 7</dc:title>
  <dc:creator>Sazonov</dc:creator>
  <cp:lastModifiedBy>Quinn</cp:lastModifiedBy>
  <cp:revision>383</cp:revision>
  <dcterms:created xsi:type="dcterms:W3CDTF">2005-02-15T11:56:32Z</dcterms:created>
  <dcterms:modified xsi:type="dcterms:W3CDTF">2013-01-23T00:13:31Z</dcterms:modified>
</cp:coreProperties>
</file>