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9" r:id="rId1"/>
  </p:sldMasterIdLst>
  <p:notesMasterIdLst>
    <p:notesMasterId r:id="rId35"/>
  </p:notesMasterIdLst>
  <p:handoutMasterIdLst>
    <p:handoutMasterId r:id="rId36"/>
  </p:handoutMasterIdLst>
  <p:sldIdLst>
    <p:sldId id="337" r:id="rId2"/>
    <p:sldId id="283" r:id="rId3"/>
    <p:sldId id="284" r:id="rId4"/>
    <p:sldId id="285" r:id="rId5"/>
    <p:sldId id="286" r:id="rId6"/>
    <p:sldId id="287" r:id="rId7"/>
    <p:sldId id="288" r:id="rId8"/>
    <p:sldId id="289" r:id="rId9"/>
    <p:sldId id="290" r:id="rId10"/>
    <p:sldId id="291" r:id="rId11"/>
    <p:sldId id="292" r:id="rId12"/>
    <p:sldId id="293" r:id="rId13"/>
    <p:sldId id="294" r:id="rId14"/>
    <p:sldId id="295" r:id="rId15"/>
    <p:sldId id="298" r:id="rId16"/>
    <p:sldId id="340" r:id="rId17"/>
    <p:sldId id="299" r:id="rId18"/>
    <p:sldId id="300" r:id="rId19"/>
    <p:sldId id="305" r:id="rId20"/>
    <p:sldId id="306" r:id="rId21"/>
    <p:sldId id="307" r:id="rId22"/>
    <p:sldId id="308" r:id="rId23"/>
    <p:sldId id="327" r:id="rId24"/>
    <p:sldId id="339" r:id="rId25"/>
    <p:sldId id="329" r:id="rId26"/>
    <p:sldId id="310" r:id="rId27"/>
    <p:sldId id="311" r:id="rId28"/>
    <p:sldId id="312" r:id="rId29"/>
    <p:sldId id="333" r:id="rId30"/>
    <p:sldId id="334" r:id="rId31"/>
    <p:sldId id="335" r:id="rId32"/>
    <p:sldId id="331" r:id="rId33"/>
    <p:sldId id="338" r:id="rId34"/>
  </p:sldIdLst>
  <p:sldSz cx="9144000" cy="6858000" type="screen4x3"/>
  <p:notesSz cx="6858000" cy="92964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sz="2000" kern="12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sz="2000" kern="12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sz="2000" kern="12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sz="2000" kern="1200">
        <a:solidFill>
          <a:schemeClr val="tx1"/>
        </a:solidFill>
        <a:latin typeface="Tahom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  <a:srgbClr val="000000"/>
    <a:srgbClr val="FF6699"/>
    <a:srgbClr val="FF99FF"/>
    <a:srgbClr val="FFCCFF"/>
    <a:srgbClr val="FF3399"/>
    <a:srgbClr val="333333"/>
    <a:srgbClr val="00FFFF"/>
    <a:srgbClr val="4D4D4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9" autoAdjust="0"/>
    <p:restoredTop sz="89063" autoAdjust="0"/>
  </p:normalViewPr>
  <p:slideViewPr>
    <p:cSldViewPr>
      <p:cViewPr>
        <p:scale>
          <a:sx n="104" d="100"/>
          <a:sy n="104" d="100"/>
        </p:scale>
        <p:origin x="-174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7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9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2493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2493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29675"/>
            <a:ext cx="2971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2493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829675"/>
            <a:ext cx="2971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B59593B7-44D5-44F5-9562-3CE661264A3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330325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58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0490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416425"/>
            <a:ext cx="5029200" cy="4183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 smtClean="0"/>
              <a:t>Click to edit Master text styles</a:t>
            </a:r>
          </a:p>
          <a:p>
            <a:pPr lvl="1"/>
            <a:r>
              <a:rPr lang="en-GB" noProof="0" smtClean="0"/>
              <a:t>Second level</a:t>
            </a:r>
          </a:p>
          <a:p>
            <a:pPr lvl="2"/>
            <a:r>
              <a:rPr lang="en-GB" noProof="0" smtClean="0"/>
              <a:t>Third level</a:t>
            </a:r>
          </a:p>
          <a:p>
            <a:pPr lvl="3"/>
            <a:r>
              <a:rPr lang="en-GB" noProof="0" smtClean="0"/>
              <a:t>Fourth level</a:t>
            </a:r>
          </a:p>
          <a:p>
            <a:pPr lvl="4"/>
            <a:r>
              <a:rPr lang="en-GB" noProof="0" smtClean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1263"/>
            <a:ext cx="2971800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831263"/>
            <a:ext cx="2971800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DC94C803-3488-4FA5-80D3-1129234CFD7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422439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686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3686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F8E94D3-DAD2-4550-A6BE-D417C5E848F3}" type="slidenum">
              <a:rPr lang="en-GB" smtClean="0"/>
              <a:pPr/>
              <a:t>1</a:t>
            </a:fld>
            <a:endParaRPr lang="en-GB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4421E3F-4BD1-447E-B47B-F88F1766C6E2}" type="slidenum">
              <a:rPr lang="en-GB" smtClean="0"/>
              <a:pPr/>
              <a:t>10</a:t>
            </a:fld>
            <a:endParaRPr lang="en-GB" smtClean="0"/>
          </a:p>
        </p:txBody>
      </p:sp>
      <p:sp>
        <p:nvSpPr>
          <p:cNvPr id="460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GB" b="1" dirty="0" smtClean="0">
                <a:solidFill>
                  <a:srgbClr val="000000"/>
                </a:solidFill>
                <a:latin typeface="Courier New" pitchFamily="49" charset="0"/>
              </a:rPr>
              <a:t>ant -f mybuild.xml clean test-xml</a:t>
            </a:r>
          </a:p>
          <a:p>
            <a:pPr eaLnBrk="1" hangingPunct="1"/>
            <a:endParaRPr lang="en-GB" b="1" i="1" dirty="0" smtClean="0">
              <a:solidFill>
                <a:srgbClr val="000000"/>
              </a:solidFill>
              <a:latin typeface="Courier New" pitchFamily="49" charset="0"/>
            </a:endParaRPr>
          </a:p>
          <a:p>
            <a:pPr eaLnBrk="1" hangingPunct="1"/>
            <a:endParaRPr lang="en-GB" b="1" i="1" dirty="0" smtClean="0">
              <a:latin typeface="Univers-BoldOblique"/>
            </a:endParaRPr>
          </a:p>
          <a:p>
            <a:pPr eaLnBrk="1" hangingPunct="1"/>
            <a:endParaRPr lang="en-GB" b="1" i="1" dirty="0" smtClean="0">
              <a:latin typeface="Univers-BoldOblique"/>
            </a:endParaRPr>
          </a:p>
          <a:p>
            <a:pPr eaLnBrk="1" hangingPunct="1"/>
            <a:r>
              <a:rPr lang="en-GB" b="1" i="1" dirty="0" smtClean="0">
                <a:latin typeface="Univers-BoldOblique"/>
              </a:rPr>
              <a:t>Viewing </a:t>
            </a:r>
            <a:r>
              <a:rPr lang="en-GB" b="1" i="1" dirty="0" err="1" smtClean="0">
                <a:latin typeface="Univers-BoldOblique"/>
              </a:rPr>
              <a:t>System.out</a:t>
            </a:r>
            <a:r>
              <a:rPr lang="en-GB" b="1" i="1" dirty="0" smtClean="0">
                <a:latin typeface="Univers-BoldOblique"/>
              </a:rPr>
              <a:t> and System.err output</a:t>
            </a:r>
            <a:r>
              <a:rPr lang="en-GB" b="1" i="1" dirty="0" smtClean="0">
                <a:solidFill>
                  <a:srgbClr val="FF0000"/>
                </a:solidFill>
                <a:latin typeface="Univers-BoldOblique"/>
              </a:rPr>
              <a:t>???</a:t>
            </a:r>
          </a:p>
          <a:p>
            <a:pPr eaLnBrk="1" hangingPunct="1"/>
            <a:endParaRPr lang="en-GB" dirty="0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D69AA5F-CEC4-4A5A-BA74-8FA5FC20E100}" type="slidenum">
              <a:rPr lang="en-GB" smtClean="0"/>
              <a:pPr/>
              <a:t>11</a:t>
            </a:fld>
            <a:endParaRPr lang="en-GB" smtClean="0"/>
          </a:p>
        </p:txBody>
      </p:sp>
      <p:sp>
        <p:nvSpPr>
          <p:cNvPr id="471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1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GB" sz="900" dirty="0" smtClean="0"/>
              <a:t>(here we </a:t>
            </a:r>
            <a:r>
              <a:rPr lang="en-GB" sz="900" b="1" i="1" dirty="0" smtClean="0"/>
              <a:t>do not mean the time of running  </a:t>
            </a:r>
            <a:r>
              <a:rPr lang="en-GB" sz="900" dirty="0" smtClean="0"/>
              <a:t>it)</a:t>
            </a:r>
          </a:p>
          <a:p>
            <a:pPr eaLnBrk="1" hangingPunct="1"/>
            <a:endParaRPr lang="en-GB" sz="900" dirty="0" smtClean="0"/>
          </a:p>
          <a:p>
            <a:pPr eaLnBrk="1" hangingPunct="1"/>
            <a:r>
              <a:rPr lang="en-GB" sz="900" dirty="0" smtClean="0"/>
              <a:t>4.6.2</a:t>
            </a:r>
          </a:p>
          <a:p>
            <a:pPr eaLnBrk="1" hangingPunct="1"/>
            <a:endParaRPr lang="en-GB" sz="900" dirty="0" smtClean="0"/>
          </a:p>
          <a:p>
            <a:pPr eaLnBrk="1" hangingPunct="1"/>
            <a:r>
              <a:rPr lang="en-GB" sz="900" dirty="0" smtClean="0"/>
              <a:t>(i.e. appropriate testing </a:t>
            </a:r>
            <a:r>
              <a:rPr lang="en-GB" sz="900" b="1" dirty="0" smtClean="0">
                <a:solidFill>
                  <a:srgbClr val="000000"/>
                </a:solidFill>
                <a:latin typeface="Courier New" pitchFamily="49" charset="0"/>
              </a:rPr>
              <a:t>.java</a:t>
            </a:r>
            <a:r>
              <a:rPr lang="en-GB" sz="900" dirty="0" smtClean="0"/>
              <a:t> classes into a directory) S</a:t>
            </a: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813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GB" sz="1200" dirty="0" smtClean="0"/>
              <a:t>(i.e. testing </a:t>
            </a:r>
            <a:r>
              <a:rPr lang="en-GB" sz="1200" b="1" dirty="0" smtClean="0"/>
              <a:t>Java</a:t>
            </a:r>
            <a:r>
              <a:rPr lang="en-GB" sz="1200" dirty="0" smtClean="0"/>
              <a:t> classes) </a:t>
            </a:r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sz="1200" dirty="0" smtClean="0"/>
              <a:t>We use “</a:t>
            </a:r>
            <a:r>
              <a:rPr lang="en-GB" sz="1200" b="1" i="1" dirty="0" err="1" smtClean="0">
                <a:solidFill>
                  <a:srgbClr val="FF0000"/>
                </a:solidFill>
                <a:latin typeface="Courier New" pitchFamily="49" charset="0"/>
              </a:rPr>
              <a:t>TestCase</a:t>
            </a:r>
            <a:r>
              <a:rPr lang="en-GB" sz="1200" dirty="0" smtClean="0"/>
              <a:t>” as the </a:t>
            </a:r>
            <a:r>
              <a:rPr lang="en-GB" sz="1200" b="1" i="1" u="sng" dirty="0" smtClean="0"/>
              <a:t>suffix</a:t>
            </a:r>
            <a:r>
              <a:rPr lang="en-GB" sz="1200" dirty="0" smtClean="0"/>
              <a:t>  for our </a:t>
            </a:r>
            <a:r>
              <a:rPr lang="en-GB" sz="1200" b="1" i="1" dirty="0" smtClean="0"/>
              <a:t>abstract test cases.</a:t>
            </a:r>
          </a:p>
          <a:p>
            <a:endParaRPr lang="en-US" dirty="0" smtClean="0"/>
          </a:p>
        </p:txBody>
      </p:sp>
      <p:sp>
        <p:nvSpPr>
          <p:cNvPr id="4813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B2DEF2A-8CF5-4578-92A8-10F32177EA55}" type="slidenum">
              <a:rPr lang="en-GB" smtClean="0"/>
              <a:pPr/>
              <a:t>12</a:t>
            </a:fld>
            <a:endParaRPr lang="en-GB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915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4915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46ADD2B-5212-463D-8D47-EF95DEED09A5}" type="slidenum">
              <a:rPr lang="en-GB" smtClean="0"/>
              <a:pPr/>
              <a:t>13</a:t>
            </a:fld>
            <a:endParaRPr lang="en-GB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F850879-27F6-44AA-A4FE-EDD762D9CCD8}" type="slidenum">
              <a:rPr lang="en-GB" smtClean="0"/>
              <a:pPr/>
              <a:t>14</a:t>
            </a:fld>
            <a:endParaRPr lang="en-GB" smtClean="0"/>
          </a:p>
        </p:txBody>
      </p:sp>
      <p:sp>
        <p:nvSpPr>
          <p:cNvPr id="501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GB" dirty="0" smtClean="0">
                <a:solidFill>
                  <a:srgbClr val="000000"/>
                </a:solidFill>
                <a:latin typeface="Courier New" pitchFamily="49" charset="0"/>
              </a:rPr>
              <a:t>ant -f mybuild.xml clean </a:t>
            </a:r>
            <a:r>
              <a:rPr lang="en-GB" b="1" dirty="0" smtClean="0">
                <a:solidFill>
                  <a:srgbClr val="000000"/>
                </a:solidFill>
                <a:latin typeface="Courier New" pitchFamily="49" charset="0"/>
              </a:rPr>
              <a:t>test-batch</a:t>
            </a:r>
          </a:p>
          <a:p>
            <a:pPr eaLnBrk="1" hangingPunct="1"/>
            <a:endParaRPr lang="en-GB" b="1" dirty="0" smtClean="0">
              <a:solidFill>
                <a:srgbClr val="000000"/>
              </a:solidFill>
              <a:latin typeface="Courier New" pitchFamily="49" charset="0"/>
            </a:endParaRPr>
          </a:p>
          <a:p>
            <a:pPr eaLnBrk="1" hangingPunct="1"/>
            <a:r>
              <a:rPr lang="en-GB" b="1" dirty="0" smtClean="0">
                <a:solidFill>
                  <a:srgbClr val="000000"/>
                </a:solidFill>
                <a:latin typeface="Courier New" pitchFamily="49" charset="0"/>
              </a:rPr>
              <a:t>OMITTED:</a:t>
            </a:r>
          </a:p>
          <a:p>
            <a:pPr eaLnBrk="1" hangingPunct="1">
              <a:spcBef>
                <a:spcPts val="600"/>
              </a:spcBef>
              <a:spcAft>
                <a:spcPts val="0"/>
              </a:spcAft>
            </a:pPr>
            <a:r>
              <a:rPr lang="en-GB" sz="1800" b="1" dirty="0" smtClean="0">
                <a:solidFill>
                  <a:srgbClr val="FF0000"/>
                </a:solidFill>
              </a:rPr>
              <a:t>What if </a:t>
            </a:r>
            <a:r>
              <a:rPr lang="en-GB" sz="1800" dirty="0" smtClean="0"/>
              <a:t>we have </a:t>
            </a:r>
            <a:r>
              <a:rPr lang="en-GB" sz="1800" b="1" i="1" dirty="0" smtClean="0"/>
              <a:t>test suite</a:t>
            </a:r>
            <a:r>
              <a:rPr lang="en-GB" sz="1800" dirty="0" smtClean="0"/>
              <a:t>  </a:t>
            </a:r>
            <a:r>
              <a:rPr lang="en-GB" sz="1800" b="1" dirty="0" err="1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All</a:t>
            </a:r>
            <a:r>
              <a:rPr lang="en-GB" sz="1800" b="1" dirty="0" err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Tests</a:t>
            </a:r>
            <a:r>
              <a:rPr lang="en-GB" sz="1800" b="1" dirty="0" err="1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.class</a:t>
            </a:r>
            <a:r>
              <a:rPr lang="en-GB" sz="1800" b="1" dirty="0" smtClean="0">
                <a:solidFill>
                  <a:srgbClr val="FF0000"/>
                </a:solidFill>
              </a:rPr>
              <a:t> </a:t>
            </a:r>
            <a:r>
              <a:rPr lang="en-GB" sz="1800" dirty="0" smtClean="0"/>
              <a:t>in</a:t>
            </a:r>
            <a:r>
              <a:rPr lang="en-GB" sz="1800" b="1" dirty="0" smtClean="0">
                <a:solidFill>
                  <a:srgbClr val="FF0000"/>
                </a:solidFill>
              </a:rPr>
              <a:t> </a:t>
            </a:r>
            <a:r>
              <a:rPr lang="en-GB" sz="1800" b="1" dirty="0" smtClean="0">
                <a:solidFill>
                  <a:srgbClr val="000000"/>
                </a:solidFill>
                <a:latin typeface="Courier New" pitchFamily="49" charset="0"/>
              </a:rPr>
              <a:t>${</a:t>
            </a:r>
            <a:r>
              <a:rPr lang="en-GB" sz="1800" b="1" dirty="0" err="1" smtClean="0">
                <a:solidFill>
                  <a:srgbClr val="000000"/>
                </a:solidFill>
                <a:latin typeface="Courier New" pitchFamily="49" charset="0"/>
              </a:rPr>
              <a:t>build.test.dir</a:t>
            </a:r>
            <a:r>
              <a:rPr lang="en-GB" sz="1800" b="1" dirty="0" smtClean="0">
                <a:solidFill>
                  <a:srgbClr val="000000"/>
                </a:solidFill>
                <a:latin typeface="Courier New" pitchFamily="49" charset="0"/>
              </a:rPr>
              <a:t>}</a:t>
            </a:r>
            <a:r>
              <a:rPr lang="en-GB" sz="1800" b="1" dirty="0" smtClean="0">
                <a:solidFill>
                  <a:srgbClr val="FF0000"/>
                </a:solidFill>
              </a:rPr>
              <a:t>?</a:t>
            </a:r>
            <a:r>
              <a:rPr lang="en-GB" sz="1800" b="1" dirty="0" smtClean="0">
                <a:solidFill>
                  <a:srgbClr val="000000"/>
                </a:solidFill>
                <a:latin typeface="Courier New" pitchFamily="49" charset="0"/>
              </a:rPr>
              <a:t> </a:t>
            </a:r>
          </a:p>
          <a:p>
            <a:pPr lvl="1" eaLnBrk="1" hangingPunct="1">
              <a:spcBef>
                <a:spcPts val="600"/>
              </a:spcBef>
              <a:spcAft>
                <a:spcPts val="0"/>
              </a:spcAft>
            </a:pPr>
            <a:r>
              <a:rPr lang="en-GB" sz="1400" b="1" dirty="0" smtClean="0">
                <a:solidFill>
                  <a:srgbClr val="FF0000"/>
                </a:solidFill>
              </a:rPr>
              <a:t>Will it run?</a:t>
            </a:r>
          </a:p>
          <a:p>
            <a:pPr eaLnBrk="1" hangingPunct="1">
              <a:spcBef>
                <a:spcPts val="600"/>
              </a:spcBef>
              <a:spcAft>
                <a:spcPts val="0"/>
              </a:spcAft>
            </a:pPr>
            <a:r>
              <a:rPr lang="en-GB" sz="1800" dirty="0" smtClean="0"/>
              <a:t>Passing </a:t>
            </a:r>
            <a:r>
              <a:rPr lang="en-GB" sz="1800" b="1" dirty="0" smtClean="0"/>
              <a:t>non-</a:t>
            </a:r>
            <a:r>
              <a:rPr lang="en-GB" sz="1800" b="1" dirty="0" err="1" smtClean="0"/>
              <a:t>JUnit</a:t>
            </a:r>
            <a:r>
              <a:rPr lang="en-GB" sz="1800" dirty="0" smtClean="0"/>
              <a:t>, or abstract, classes to </a:t>
            </a:r>
            <a:r>
              <a:rPr lang="en-GB" sz="1800" b="1" dirty="0" smtClean="0">
                <a:solidFill>
                  <a:srgbClr val="000000"/>
                </a:solidFill>
                <a:latin typeface="Courier New" pitchFamily="49" charset="0"/>
              </a:rPr>
              <a:t>&lt;</a:t>
            </a:r>
            <a:r>
              <a:rPr lang="en-GB" sz="1800" b="1" dirty="0" err="1" smtClean="0">
                <a:solidFill>
                  <a:srgbClr val="000000"/>
                </a:solidFill>
                <a:latin typeface="Courier New" pitchFamily="49" charset="0"/>
              </a:rPr>
              <a:t>junit</a:t>
            </a:r>
            <a:r>
              <a:rPr lang="en-GB" sz="1800" b="1" dirty="0" smtClean="0">
                <a:solidFill>
                  <a:srgbClr val="000000"/>
                </a:solidFill>
                <a:latin typeface="Courier New" pitchFamily="49" charset="0"/>
              </a:rPr>
              <a:t>&gt;</a:t>
            </a:r>
            <a:r>
              <a:rPr lang="en-GB" sz="1800" dirty="0" smtClean="0"/>
              <a:t> </a:t>
            </a:r>
          </a:p>
          <a:p>
            <a:pPr eaLnBrk="1" hangingPunct="1">
              <a:spcBef>
                <a:spcPts val="600"/>
              </a:spcBef>
              <a:spcAft>
                <a:spcPts val="0"/>
              </a:spcAft>
              <a:buNone/>
            </a:pPr>
            <a:r>
              <a:rPr lang="en-GB" sz="1800" b="1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   Causes an ERROR</a:t>
            </a:r>
          </a:p>
          <a:p>
            <a:pPr eaLnBrk="1" hangingPunct="1">
              <a:spcBef>
                <a:spcPts val="600"/>
              </a:spcBef>
              <a:spcAft>
                <a:spcPts val="0"/>
              </a:spcAft>
              <a:buNone/>
            </a:pPr>
            <a:r>
              <a:rPr lang="en-GB" sz="1800" b="1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   [</a:t>
            </a:r>
            <a:r>
              <a:rPr lang="en-GB" sz="1800" b="1" dirty="0" err="1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junit</a:t>
            </a:r>
            <a:r>
              <a:rPr lang="en-GB" sz="1800" b="1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] No runnable methods</a:t>
            </a:r>
          </a:p>
          <a:p>
            <a:pPr eaLnBrk="1" hangingPunct="1"/>
            <a:endParaRPr lang="en-GB" b="1" dirty="0" smtClean="0">
              <a:solidFill>
                <a:srgbClr val="000000"/>
              </a:solidFill>
              <a:latin typeface="Courier New" pitchFamily="49" charset="0"/>
            </a:endParaRPr>
          </a:p>
          <a:p>
            <a:pPr eaLnBrk="1" hangingPunct="1"/>
            <a:r>
              <a:rPr lang="en-GB" b="1" dirty="0" smtClean="0">
                <a:solidFill>
                  <a:srgbClr val="000000"/>
                </a:solidFill>
                <a:latin typeface="Courier New" pitchFamily="49" charset="0"/>
              </a:rPr>
              <a:t>OMITTED:</a:t>
            </a:r>
          </a:p>
          <a:p>
            <a:pPr eaLnBrk="1" hangingPunct="1">
              <a:spcBef>
                <a:spcPts val="600"/>
              </a:spcBef>
              <a:spcAft>
                <a:spcPts val="0"/>
              </a:spcAft>
            </a:pPr>
            <a:r>
              <a:rPr lang="en-GB" sz="1200" dirty="0" smtClean="0">
                <a:latin typeface="AGaramond-Regular"/>
              </a:rPr>
              <a:t>and again the same with the </a:t>
            </a:r>
            <a:r>
              <a:rPr lang="en-GB" sz="1200" i="1" u="sng" dirty="0" smtClean="0">
                <a:latin typeface="AGaramond-Regular"/>
              </a:rPr>
              <a:t>change</a:t>
            </a:r>
            <a:r>
              <a:rPr lang="en-GB" sz="1200" dirty="0" smtClean="0">
                <a:latin typeface="AGaramond-Regular"/>
              </a:rPr>
              <a:t> </a:t>
            </a:r>
          </a:p>
          <a:p>
            <a:pPr eaLnBrk="1" hangingPunct="1">
              <a:spcBef>
                <a:spcPts val="600"/>
              </a:spcBef>
              <a:spcAft>
                <a:spcPts val="0"/>
              </a:spcAft>
            </a:pPr>
            <a:endParaRPr lang="en-GB" sz="1200" dirty="0" smtClean="0"/>
          </a:p>
          <a:p>
            <a:pPr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lang="en-GB" sz="1100" dirty="0" smtClean="0">
                <a:latin typeface="Courier New" pitchFamily="49" charset="0"/>
              </a:rPr>
              <a:t> </a:t>
            </a:r>
            <a:r>
              <a:rPr lang="en-GB" dirty="0" smtClean="0">
                <a:solidFill>
                  <a:srgbClr val="000000"/>
                </a:solidFill>
                <a:latin typeface="Courier New" pitchFamily="49" charset="0"/>
              </a:rPr>
              <a:t>&lt;</a:t>
            </a:r>
            <a:r>
              <a:rPr lang="en-GB" dirty="0" err="1" smtClean="0">
                <a:solidFill>
                  <a:srgbClr val="000000"/>
                </a:solidFill>
                <a:latin typeface="Courier New" pitchFamily="49" charset="0"/>
              </a:rPr>
              <a:t>fileset</a:t>
            </a:r>
            <a:r>
              <a:rPr lang="en-GB" dirty="0" smtClean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en-GB" dirty="0" err="1" smtClean="0">
                <a:solidFill>
                  <a:srgbClr val="000000"/>
                </a:solidFill>
                <a:latin typeface="Courier New" pitchFamily="49" charset="0"/>
              </a:rPr>
              <a:t>dir</a:t>
            </a:r>
            <a:r>
              <a:rPr lang="en-GB" dirty="0" smtClean="0">
                <a:solidFill>
                  <a:srgbClr val="000000"/>
                </a:solidFill>
                <a:latin typeface="Courier New" pitchFamily="49" charset="0"/>
              </a:rPr>
              <a:t>="${</a:t>
            </a:r>
            <a:r>
              <a:rPr lang="en-GB" dirty="0" err="1" smtClean="0">
                <a:solidFill>
                  <a:srgbClr val="000000"/>
                </a:solidFill>
                <a:latin typeface="Courier New" pitchFamily="49" charset="0"/>
              </a:rPr>
              <a:t>build.test.dir</a:t>
            </a:r>
            <a:r>
              <a:rPr lang="en-GB" dirty="0" smtClean="0">
                <a:solidFill>
                  <a:srgbClr val="000000"/>
                </a:solidFill>
                <a:latin typeface="Courier New" pitchFamily="49" charset="0"/>
              </a:rPr>
              <a:t>}" </a:t>
            </a:r>
          </a:p>
          <a:p>
            <a:pPr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lang="en-GB" dirty="0" smtClean="0">
                <a:solidFill>
                  <a:srgbClr val="000000"/>
                </a:solidFill>
                <a:latin typeface="Courier New" pitchFamily="49" charset="0"/>
              </a:rPr>
              <a:t>          includes="**/</a:t>
            </a:r>
            <a:r>
              <a:rPr lang="en-GB" b="1" dirty="0" smtClean="0">
                <a:solidFill>
                  <a:srgbClr val="000000"/>
                </a:solidFill>
                <a:latin typeface="Courier New" pitchFamily="49" charset="0"/>
              </a:rPr>
              <a:t>*</a:t>
            </a:r>
            <a:r>
              <a:rPr lang="en-GB" b="1" i="1" dirty="0" err="1" smtClean="0">
                <a:solidFill>
                  <a:srgbClr val="FF0000"/>
                </a:solidFill>
                <a:latin typeface="Courier New" pitchFamily="49" charset="0"/>
              </a:rPr>
              <a:t>mple</a:t>
            </a:r>
            <a:r>
              <a:rPr lang="en-GB" b="1" dirty="0" err="1" smtClean="0">
                <a:solidFill>
                  <a:srgbClr val="000000"/>
                </a:solidFill>
                <a:latin typeface="Courier New" pitchFamily="49" charset="0"/>
              </a:rPr>
              <a:t>Test.class</a:t>
            </a:r>
            <a:r>
              <a:rPr lang="en-GB" dirty="0" smtClean="0">
                <a:solidFill>
                  <a:srgbClr val="000000"/>
                </a:solidFill>
                <a:latin typeface="Courier New" pitchFamily="49" charset="0"/>
              </a:rPr>
              <a:t>"/&gt;</a:t>
            </a:r>
            <a:endParaRPr lang="en-GB" dirty="0" smtClean="0"/>
          </a:p>
          <a:p>
            <a:pPr eaLnBrk="1" hangingPunct="1">
              <a:spcBef>
                <a:spcPts val="600"/>
              </a:spcBef>
              <a:spcAft>
                <a:spcPts val="0"/>
              </a:spcAft>
            </a:pPr>
            <a:endParaRPr lang="en-GB" sz="1200" b="1" dirty="0" smtClean="0">
              <a:solidFill>
                <a:srgbClr val="FF0000"/>
              </a:solidFill>
            </a:endParaRPr>
          </a:p>
          <a:p>
            <a:pPr eaLnBrk="1" hangingPunct="1">
              <a:spcBef>
                <a:spcPts val="600"/>
              </a:spcBef>
              <a:spcAft>
                <a:spcPts val="0"/>
              </a:spcAft>
            </a:pPr>
            <a:endParaRPr lang="en-GB" sz="1200" b="1" dirty="0" smtClean="0">
              <a:solidFill>
                <a:srgbClr val="FF0000"/>
              </a:solidFill>
            </a:endParaRPr>
          </a:p>
          <a:p>
            <a:pPr eaLnBrk="1" hangingPunct="1">
              <a:spcBef>
                <a:spcPts val="600"/>
              </a:spcBef>
              <a:spcAft>
                <a:spcPts val="0"/>
              </a:spcAft>
            </a:pPr>
            <a:r>
              <a:rPr lang="en-GB" sz="1200" b="1" dirty="0" smtClean="0">
                <a:solidFill>
                  <a:srgbClr val="FF0000"/>
                </a:solidFill>
              </a:rPr>
              <a:t>Do not forget</a:t>
            </a:r>
            <a:r>
              <a:rPr lang="en-GB" sz="1200" dirty="0" smtClean="0"/>
              <a:t> to </a:t>
            </a:r>
            <a:r>
              <a:rPr lang="en-GB" sz="1200" b="1" i="1" u="sng" dirty="0" smtClean="0"/>
              <a:t>recover</a:t>
            </a:r>
            <a:r>
              <a:rPr lang="en-GB" sz="1200" dirty="0" smtClean="0"/>
              <a:t>  </a:t>
            </a:r>
            <a:r>
              <a:rPr lang="en-GB" sz="1200" b="1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*</a:t>
            </a:r>
            <a:r>
              <a:rPr lang="en-GB" sz="1200" b="1" i="1" dirty="0" err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mple</a:t>
            </a:r>
            <a:r>
              <a:rPr lang="en-GB" sz="1200" b="1" dirty="0" err="1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Test.class</a:t>
            </a:r>
            <a:r>
              <a:rPr lang="en-GB" sz="1200" b="1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GB" sz="1200" dirty="0" smtClean="0">
                <a:cs typeface="Courier New" pitchFamily="49" charset="0"/>
              </a:rPr>
              <a:t>to</a:t>
            </a:r>
            <a:r>
              <a:rPr lang="en-GB" sz="1200" b="1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 *</a:t>
            </a:r>
            <a:r>
              <a:rPr lang="en-GB" sz="1200" b="1" dirty="0" err="1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Test.class</a:t>
            </a:r>
            <a:r>
              <a:rPr lang="en-GB" sz="1200" b="1" dirty="0" smtClean="0">
                <a:solidFill>
                  <a:srgbClr val="000000"/>
                </a:solidFill>
              </a:rPr>
              <a:t>.</a:t>
            </a:r>
            <a:endParaRPr lang="en-GB" sz="1200" b="1" dirty="0" smtClean="0"/>
          </a:p>
          <a:p>
            <a:pPr eaLnBrk="1" hangingPunct="1"/>
            <a:endParaRPr lang="en-GB" b="1" dirty="0" smtClean="0">
              <a:solidFill>
                <a:srgbClr val="000000"/>
              </a:solidFill>
              <a:latin typeface="Courier New" pitchFamily="49" charset="0"/>
            </a:endParaRPr>
          </a:p>
          <a:p>
            <a:pPr eaLnBrk="1" hangingPunct="1"/>
            <a:endParaRPr lang="en-GB" b="1" dirty="0" smtClean="0">
              <a:solidFill>
                <a:srgbClr val="000000"/>
              </a:solidFill>
              <a:latin typeface="Courier New" pitchFamily="49" charset="0"/>
            </a:endParaRP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sz="1200" dirty="0" smtClean="0"/>
              <a:t>Passing </a:t>
            </a:r>
            <a:r>
              <a:rPr lang="en-GB" sz="1200" b="1" dirty="0" smtClean="0"/>
              <a:t>non-</a:t>
            </a:r>
            <a:r>
              <a:rPr lang="en-GB" sz="1200" b="1" dirty="0" err="1" smtClean="0"/>
              <a:t>JUnit</a:t>
            </a:r>
            <a:r>
              <a:rPr lang="en-GB" sz="1200" dirty="0" smtClean="0"/>
              <a:t>, or abstract, classes to </a:t>
            </a:r>
            <a:r>
              <a:rPr lang="en-GB" sz="1200" b="1" dirty="0" smtClean="0">
                <a:solidFill>
                  <a:srgbClr val="000000"/>
                </a:solidFill>
                <a:latin typeface="Courier New" pitchFamily="49" charset="0"/>
              </a:rPr>
              <a:t>&lt;</a:t>
            </a:r>
            <a:r>
              <a:rPr lang="en-GB" sz="1200" b="1" dirty="0" err="1" smtClean="0">
                <a:solidFill>
                  <a:srgbClr val="000000"/>
                </a:solidFill>
                <a:latin typeface="Courier New" pitchFamily="49" charset="0"/>
              </a:rPr>
              <a:t>junit</a:t>
            </a:r>
            <a:r>
              <a:rPr lang="en-GB" sz="1200" b="1" dirty="0" smtClean="0">
                <a:solidFill>
                  <a:srgbClr val="000000"/>
                </a:solidFill>
                <a:latin typeface="Courier New" pitchFamily="49" charset="0"/>
              </a:rPr>
              <a:t>&gt;</a:t>
            </a:r>
            <a:r>
              <a:rPr lang="en-GB" sz="1200" dirty="0" smtClean="0"/>
              <a:t> results in an </a:t>
            </a:r>
            <a:r>
              <a:rPr lang="en-GB" sz="1200" b="1" i="1" u="sng" dirty="0" smtClean="0"/>
              <a:t>error</a:t>
            </a:r>
            <a:r>
              <a:rPr lang="en-GB" sz="1200" dirty="0" smtClean="0"/>
              <a:t>. </a:t>
            </a:r>
          </a:p>
          <a:p>
            <a:pPr eaLnBrk="1" hangingPunct="1"/>
            <a:endParaRPr lang="en-GB" b="1" dirty="0" smtClean="0">
              <a:solidFill>
                <a:srgbClr val="000000"/>
              </a:solidFill>
              <a:latin typeface="Courier New" pitchFamily="49" charset="0"/>
            </a:endParaRPr>
          </a:p>
          <a:p>
            <a:pPr eaLnBrk="1" hangingPunct="1"/>
            <a:endParaRPr lang="en-GB" b="1" dirty="0" smtClean="0">
              <a:solidFill>
                <a:srgbClr val="000000"/>
              </a:solidFill>
              <a:latin typeface="Courier New" pitchFamily="49" charset="0"/>
            </a:endParaRPr>
          </a:p>
          <a:p>
            <a:pPr eaLnBrk="1" hangingPunct="1"/>
            <a:r>
              <a:rPr lang="en-GB" b="1" dirty="0" smtClean="0">
                <a:solidFill>
                  <a:srgbClr val="000000"/>
                </a:solidFill>
                <a:latin typeface="Courier New" pitchFamily="49" charset="0"/>
              </a:rPr>
              <a:t>OMITTED: </a:t>
            </a:r>
          </a:p>
          <a:p>
            <a:pPr eaLnBrk="1" hangingPunct="1"/>
            <a:r>
              <a:rPr lang="en-GB" dirty="0" smtClean="0">
                <a:solidFill>
                  <a:srgbClr val="000000"/>
                </a:solidFill>
                <a:latin typeface="Courier New" pitchFamily="49" charset="0"/>
              </a:rPr>
              <a:t> -</a:t>
            </a:r>
            <a:r>
              <a:rPr lang="en-GB" dirty="0" err="1" smtClean="0">
                <a:solidFill>
                  <a:srgbClr val="000000"/>
                </a:solidFill>
                <a:latin typeface="Courier New" pitchFamily="49" charset="0"/>
              </a:rPr>
              <a:t>Dbuild.debug</a:t>
            </a:r>
            <a:r>
              <a:rPr lang="en-GB" dirty="0" smtClean="0">
                <a:solidFill>
                  <a:srgbClr val="000000"/>
                </a:solidFill>
                <a:latin typeface="Courier New" pitchFamily="49" charset="0"/>
              </a:rPr>
              <a:t>=on</a:t>
            </a:r>
            <a:endParaRPr lang="en-GB" b="1" dirty="0" smtClean="0">
              <a:solidFill>
                <a:srgbClr val="000000"/>
              </a:solidFill>
              <a:latin typeface="Courier New" pitchFamily="49" charset="0"/>
            </a:endParaRPr>
          </a:p>
          <a:p>
            <a:pPr eaLnBrk="1" hangingPunct="1"/>
            <a:r>
              <a:rPr lang="en-GB" b="1" dirty="0" smtClean="0">
                <a:solidFill>
                  <a:srgbClr val="000000"/>
                </a:solidFill>
                <a:latin typeface="Courier New" pitchFamily="49" charset="0"/>
              </a:rPr>
              <a:t>OMITTED: </a:t>
            </a:r>
          </a:p>
          <a:p>
            <a:pPr eaLnBrk="1" hangingPunct="1">
              <a:lnSpc>
                <a:spcPct val="120000"/>
              </a:lnSpc>
            </a:pPr>
            <a:r>
              <a:rPr lang="en-GB" dirty="0" smtClean="0"/>
              <a:t>All these </a:t>
            </a:r>
            <a:r>
              <a:rPr lang="en-GB" b="1" i="1" u="sng" dirty="0" smtClean="0"/>
              <a:t>running tests</a:t>
            </a:r>
            <a:r>
              <a:rPr lang="en-GB" dirty="0" smtClean="0"/>
              <a:t>, including the last (failing) one  </a:t>
            </a:r>
            <a:r>
              <a:rPr lang="en-GB" b="1" i="1" u="sng" dirty="0" smtClean="0"/>
              <a:t>produce XML files</a:t>
            </a:r>
            <a:r>
              <a:rPr lang="en-GB" dirty="0" smtClean="0"/>
              <a:t>.</a:t>
            </a:r>
          </a:p>
          <a:p>
            <a:pPr eaLnBrk="1" hangingPunct="1">
              <a:lnSpc>
                <a:spcPct val="120000"/>
              </a:lnSpc>
            </a:pPr>
            <a:r>
              <a:rPr lang="en-GB" b="1" u="sng" dirty="0" smtClean="0">
                <a:solidFill>
                  <a:srgbClr val="FF0000"/>
                </a:solidFill>
              </a:rPr>
              <a:t>TRY</a:t>
            </a:r>
            <a:r>
              <a:rPr lang="en-GB" dirty="0" smtClean="0"/>
              <a:t> to confirm this on examples. </a:t>
            </a:r>
          </a:p>
          <a:p>
            <a:pPr eaLnBrk="1" hangingPunct="1">
              <a:lnSpc>
                <a:spcPct val="120000"/>
              </a:lnSpc>
            </a:pPr>
            <a:r>
              <a:rPr lang="en-GB" dirty="0" smtClean="0"/>
              <a:t>Say, create also </a:t>
            </a:r>
            <a:r>
              <a:rPr lang="en-GB" b="1" dirty="0" smtClean="0">
                <a:solidFill>
                  <a:srgbClr val="000000"/>
                </a:solidFill>
                <a:latin typeface="Courier New" pitchFamily="49" charset="0"/>
              </a:rPr>
              <a:t>CopyofSimpleTest.java.</a:t>
            </a:r>
            <a:endParaRPr lang="en-GB" dirty="0" smtClean="0"/>
          </a:p>
          <a:p>
            <a:pPr eaLnBrk="1" hangingPunct="1"/>
            <a:endParaRPr lang="en-GB" b="1" dirty="0" smtClean="0">
              <a:solidFill>
                <a:srgbClr val="000000"/>
              </a:solidFill>
              <a:latin typeface="Courier New" pitchFamily="49" charset="0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9F575F6-B37B-41A3-992D-774711CDEF08}" type="slidenum">
              <a:rPr lang="en-GB" smtClean="0"/>
              <a:pPr/>
              <a:t>15</a:t>
            </a:fld>
            <a:endParaRPr lang="en-GB" smtClean="0"/>
          </a:p>
        </p:txBody>
      </p:sp>
      <p:sp>
        <p:nvSpPr>
          <p:cNvPr id="512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GB" sz="800" dirty="0" smtClean="0"/>
              <a:t>4.7</a:t>
            </a: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9F575F6-B37B-41A3-992D-774711CDEF08}" type="slidenum">
              <a:rPr lang="en-GB" smtClean="0"/>
              <a:pPr/>
              <a:t>16</a:t>
            </a:fld>
            <a:endParaRPr lang="en-GB" smtClean="0"/>
          </a:p>
        </p:txBody>
      </p:sp>
      <p:sp>
        <p:nvSpPr>
          <p:cNvPr id="512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GB" sz="800" dirty="0" smtClean="0"/>
              <a:t>4.7</a:t>
            </a: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222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5222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01B5790-9DA1-4629-9237-417530E1D72D}" type="slidenum">
              <a:rPr lang="en-GB" smtClean="0"/>
              <a:pPr/>
              <a:t>17</a:t>
            </a:fld>
            <a:endParaRPr lang="en-GB" smtClean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325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5325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E35CC1C-E484-4EAB-B912-5C190EA1A4D3}" type="slidenum">
              <a:rPr lang="en-GB" smtClean="0"/>
              <a:pPr/>
              <a:t>18</a:t>
            </a:fld>
            <a:endParaRPr lang="en-GB" smtClean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396C7F7-A225-49F1-B43B-6545A63D987D}" type="slidenum">
              <a:rPr lang="en-GB" smtClean="0"/>
              <a:pPr/>
              <a:t>19</a:t>
            </a:fld>
            <a:endParaRPr lang="en-GB" smtClean="0"/>
          </a:p>
        </p:txBody>
      </p:sp>
      <p:sp>
        <p:nvSpPr>
          <p:cNvPr id="542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GB" dirty="0" smtClean="0">
                <a:solidFill>
                  <a:srgbClr val="000000"/>
                </a:solidFill>
              </a:rPr>
              <a:t>ant -f mybuild.xml clean </a:t>
            </a:r>
            <a:r>
              <a:rPr lang="en-GB" b="1" dirty="0" smtClean="0">
                <a:solidFill>
                  <a:srgbClr val="000000"/>
                </a:solidFill>
              </a:rPr>
              <a:t>test-batch</a:t>
            </a:r>
          </a:p>
          <a:p>
            <a:pPr eaLnBrk="1" hangingPunct="1"/>
            <a:endParaRPr lang="en-GB" b="1" dirty="0" smtClean="0">
              <a:solidFill>
                <a:srgbClr val="000000"/>
              </a:solidFill>
            </a:endParaRPr>
          </a:p>
          <a:p>
            <a:pPr eaLnBrk="1" hangingPunct="1"/>
            <a:endParaRPr lang="en-GB" b="1" dirty="0" smtClean="0">
              <a:solidFill>
                <a:srgbClr val="000000"/>
              </a:solidFill>
            </a:endParaRPr>
          </a:p>
          <a:p>
            <a:pPr eaLnBrk="1" hangingPunct="1"/>
            <a:endParaRPr lang="en-GB" b="1" dirty="0" smtClean="0">
              <a:solidFill>
                <a:srgbClr val="000000"/>
              </a:solidFill>
            </a:endParaRPr>
          </a:p>
          <a:p>
            <a:pPr eaLnBrk="1" hangingPunct="1"/>
            <a:r>
              <a:rPr lang="en-GB" b="1" dirty="0" smtClean="0">
                <a:solidFill>
                  <a:srgbClr val="000000"/>
                </a:solidFill>
              </a:rPr>
              <a:t>OMITTED: </a:t>
            </a:r>
          </a:p>
          <a:p>
            <a:pPr eaLnBrk="1" hangingPunct="1"/>
            <a:r>
              <a:rPr lang="en-GB" dirty="0" smtClean="0">
                <a:solidFill>
                  <a:srgbClr val="000000"/>
                </a:solidFill>
              </a:rPr>
              <a:t>-</a:t>
            </a:r>
            <a:r>
              <a:rPr lang="en-GB" dirty="0" err="1" smtClean="0">
                <a:solidFill>
                  <a:srgbClr val="000000"/>
                </a:solidFill>
              </a:rPr>
              <a:t>Dbuild.debug</a:t>
            </a:r>
            <a:r>
              <a:rPr lang="en-GB" dirty="0" smtClean="0">
                <a:solidFill>
                  <a:srgbClr val="000000"/>
                </a:solidFill>
              </a:rPr>
              <a:t>=on</a:t>
            </a:r>
          </a:p>
          <a:p>
            <a:pPr eaLnBrk="1" hangingPunct="1"/>
            <a:r>
              <a:rPr lang="en-GB" dirty="0" smtClean="0">
                <a:solidFill>
                  <a:srgbClr val="000000"/>
                </a:solidFill>
              </a:rPr>
              <a:t>OMITTED:</a:t>
            </a:r>
          </a:p>
          <a:p>
            <a:pPr eaLnBrk="1" hangingPunct="1">
              <a:spcBef>
                <a:spcPct val="50000"/>
              </a:spcBef>
            </a:pPr>
            <a:r>
              <a:rPr lang="en-GB" dirty="0" smtClean="0"/>
              <a:t>(Instead of</a:t>
            </a:r>
            <a:r>
              <a:rPr lang="en-GB" b="1" dirty="0" smtClean="0"/>
              <a:t> </a:t>
            </a:r>
            <a:r>
              <a:rPr lang="en-GB" b="1" dirty="0" smtClean="0">
                <a:solidFill>
                  <a:srgbClr val="000000"/>
                </a:solidFill>
              </a:rPr>
              <a:t>-</a:t>
            </a:r>
            <a:r>
              <a:rPr lang="en-GB" b="1" dirty="0" err="1" smtClean="0">
                <a:solidFill>
                  <a:srgbClr val="000000"/>
                </a:solidFill>
              </a:rPr>
              <a:t>Dbuild.debug</a:t>
            </a:r>
            <a:r>
              <a:rPr lang="en-GB" b="1" dirty="0" smtClean="0">
                <a:solidFill>
                  <a:srgbClr val="000000"/>
                </a:solidFill>
              </a:rPr>
              <a:t>=on</a:t>
            </a:r>
            <a:r>
              <a:rPr lang="en-GB" b="1" dirty="0" smtClean="0"/>
              <a:t> we could set this property in </a:t>
            </a:r>
            <a:r>
              <a:rPr lang="en-GB" dirty="0" smtClean="0">
                <a:solidFill>
                  <a:srgbClr val="000000"/>
                </a:solidFill>
              </a:rPr>
              <a:t>mybuild.xml</a:t>
            </a:r>
            <a:r>
              <a:rPr lang="en-GB" dirty="0" smtClean="0"/>
              <a:t>)</a:t>
            </a:r>
          </a:p>
          <a:p>
            <a:pPr eaLnBrk="1" hangingPunct="1"/>
            <a:endParaRPr lang="en-GB" dirty="0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F54F21B-1435-477D-B5A6-151B66D2621C}" type="slidenum">
              <a:rPr lang="en-GB" smtClean="0"/>
              <a:pPr/>
              <a:t>2</a:t>
            </a:fld>
            <a:endParaRPr lang="en-GB" smtClean="0"/>
          </a:p>
        </p:txBody>
      </p:sp>
      <p:sp>
        <p:nvSpPr>
          <p:cNvPr id="378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GB" sz="800" smtClean="0"/>
              <a:t>4.6.1</a:t>
            </a: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6F5AE81-D584-41FB-96C1-F00E19D86590}" type="slidenum">
              <a:rPr lang="en-GB" smtClean="0"/>
              <a:pPr/>
              <a:t>20</a:t>
            </a:fld>
            <a:endParaRPr lang="en-GB" smtClean="0"/>
          </a:p>
        </p:txBody>
      </p:sp>
      <p:sp>
        <p:nvSpPr>
          <p:cNvPr id="552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3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GB" sz="900" smtClean="0">
                <a:latin typeface="Univers-Bold"/>
              </a:rPr>
              <a:t>4.7.1</a:t>
            </a:r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632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b="1" dirty="0" err="1" smtClean="0">
                <a:solidFill>
                  <a:srgbClr val="000000"/>
                </a:solidFill>
                <a:latin typeface="Courier New" pitchFamily="49" charset="0"/>
              </a:rPr>
              <a:t>haltonfailure</a:t>
            </a:r>
            <a:r>
              <a:rPr lang="en-GB" b="1" dirty="0" smtClean="0">
                <a:solidFill>
                  <a:srgbClr val="000000"/>
                </a:solidFill>
                <a:latin typeface="Courier New" pitchFamily="49" charset="0"/>
              </a:rPr>
              <a:t>=</a:t>
            </a:r>
            <a:r>
              <a:rPr lang="en-GB" b="1" dirty="0" smtClean="0">
                <a:solidFill>
                  <a:srgbClr val="FF0000"/>
                </a:solidFill>
              </a:rPr>
              <a:t>"</a:t>
            </a:r>
            <a:r>
              <a:rPr lang="en-GB" b="1" dirty="0" smtClean="0">
                <a:solidFill>
                  <a:srgbClr val="FF0000"/>
                </a:solidFill>
                <a:latin typeface="Courier New" pitchFamily="49" charset="0"/>
              </a:rPr>
              <a:t>no</a:t>
            </a:r>
            <a:r>
              <a:rPr lang="en-GB" b="1" dirty="0" smtClean="0">
                <a:solidFill>
                  <a:srgbClr val="FF0000"/>
                </a:solidFill>
              </a:rPr>
              <a:t>“ </a:t>
            </a:r>
            <a:r>
              <a:rPr lang="en-GB" dirty="0" smtClean="0"/>
              <a:t>can be omitted at all since </a:t>
            </a:r>
            <a:r>
              <a:rPr lang="en-GB" b="1" dirty="0" smtClean="0">
                <a:solidFill>
                  <a:srgbClr val="FF0000"/>
                </a:solidFill>
              </a:rPr>
              <a:t>"</a:t>
            </a:r>
            <a:r>
              <a:rPr lang="en-GB" b="1" dirty="0" smtClean="0">
                <a:solidFill>
                  <a:srgbClr val="FF0000"/>
                </a:solidFill>
                <a:latin typeface="Courier New" pitchFamily="49" charset="0"/>
              </a:rPr>
              <a:t>no</a:t>
            </a:r>
            <a:r>
              <a:rPr lang="en-GB" b="1" dirty="0" smtClean="0">
                <a:solidFill>
                  <a:srgbClr val="FF0000"/>
                </a:solidFill>
              </a:rPr>
              <a:t>" </a:t>
            </a:r>
            <a:r>
              <a:rPr lang="en-GB" dirty="0" smtClean="0"/>
              <a:t>is default</a:t>
            </a:r>
            <a:endParaRPr lang="en-GB" b="1" dirty="0" smtClean="0">
              <a:solidFill>
                <a:srgbClr val="FF0000"/>
              </a:solidFill>
              <a:latin typeface="Courier New" pitchFamily="49" charset="0"/>
            </a:endParaRPr>
          </a:p>
          <a:p>
            <a:endParaRPr lang="en-US" dirty="0" smtClean="0"/>
          </a:p>
        </p:txBody>
      </p:sp>
      <p:sp>
        <p:nvSpPr>
          <p:cNvPr id="5632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C78B07E-74AB-496A-8848-54B8D2F49211}" type="slidenum">
              <a:rPr lang="en-GB" smtClean="0"/>
              <a:pPr/>
              <a:t>21</a:t>
            </a:fld>
            <a:endParaRPr lang="en-GB" smtClean="0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4B3ED77-7E55-4C3B-8AEA-62E0BD76B111}" type="slidenum">
              <a:rPr lang="en-GB" smtClean="0"/>
              <a:pPr/>
              <a:t>22</a:t>
            </a:fld>
            <a:endParaRPr lang="en-GB" smtClean="0"/>
          </a:p>
        </p:txBody>
      </p:sp>
      <p:sp>
        <p:nvSpPr>
          <p:cNvPr id="573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73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GB" b="1" dirty="0" smtClean="0">
                <a:solidFill>
                  <a:srgbClr val="000000"/>
                </a:solidFill>
              </a:rPr>
              <a:t>ant -f mybuild.xml clean test</a:t>
            </a:r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BEB5C98-A896-4A28-947A-79CE42CDE7AD}" type="slidenum">
              <a:rPr lang="en-GB" smtClean="0"/>
              <a:pPr/>
              <a:t>23</a:t>
            </a:fld>
            <a:endParaRPr lang="en-GB" smtClean="0"/>
          </a:p>
        </p:txBody>
      </p:sp>
      <p:sp>
        <p:nvSpPr>
          <p:cNvPr id="583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3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GB" smtClean="0"/>
              <a:t>the default frames</a:t>
            </a:r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939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5939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3980DCF-7FC2-4396-9427-181D99744F7A}" type="slidenum">
              <a:rPr lang="en-GB" smtClean="0"/>
              <a:pPr/>
              <a:t>24</a:t>
            </a:fld>
            <a:endParaRPr lang="en-GB" smtClean="0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D804EFF-454A-4ED2-93EF-731E12F0106F}" type="slidenum">
              <a:rPr lang="en-GB" smtClean="0"/>
              <a:pPr/>
              <a:t>25</a:t>
            </a:fld>
            <a:endParaRPr lang="en-GB" smtClean="0"/>
          </a:p>
        </p:txBody>
      </p:sp>
      <p:sp>
        <p:nvSpPr>
          <p:cNvPr id="604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4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GB" dirty="0" smtClean="0"/>
              <a:t>Fig. 4.6</a:t>
            </a:r>
          </a:p>
          <a:p>
            <a:pPr eaLnBrk="1" hangingPunct="1"/>
            <a:r>
              <a:rPr lang="en-GB" b="1" i="1" dirty="0" smtClean="0"/>
              <a:t>??Requirements of  </a:t>
            </a:r>
            <a:r>
              <a:rPr lang="en-GB" b="1" dirty="0" smtClean="0">
                <a:solidFill>
                  <a:srgbClr val="000000"/>
                </a:solidFill>
              </a:rPr>
              <a:t>&lt;</a:t>
            </a:r>
            <a:r>
              <a:rPr lang="en-GB" b="1" dirty="0" err="1" smtClean="0">
                <a:solidFill>
                  <a:srgbClr val="000000"/>
                </a:solidFill>
              </a:rPr>
              <a:t>junitreport</a:t>
            </a:r>
            <a:r>
              <a:rPr lang="en-GB" b="1" dirty="0" smtClean="0">
                <a:solidFill>
                  <a:srgbClr val="000000"/>
                </a:solidFill>
              </a:rPr>
              <a:t>&gt;</a:t>
            </a:r>
            <a:r>
              <a:rPr lang="en-GB" b="1" i="1" dirty="0" smtClean="0"/>
              <a:t>???</a:t>
            </a:r>
          </a:p>
          <a:p>
            <a:pPr eaLnBrk="1" hangingPunct="1"/>
            <a:endParaRPr lang="en-GB" dirty="0" smtClean="0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0BC106F-6B57-4E73-A665-B079B90A4F71}" type="slidenum">
              <a:rPr lang="en-GB" smtClean="0"/>
              <a:pPr/>
              <a:t>26</a:t>
            </a:fld>
            <a:endParaRPr lang="en-GB" smtClean="0"/>
          </a:p>
        </p:txBody>
      </p:sp>
      <p:sp>
        <p:nvSpPr>
          <p:cNvPr id="614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GB" sz="800" b="1" smtClean="0">
                <a:latin typeface="Univers-Bold"/>
              </a:rPr>
              <a:t>4.7.2</a:t>
            </a:r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246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6246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7638FBF-0CD2-4D09-B697-D854B0A5C7F0}" type="slidenum">
              <a:rPr lang="en-GB" smtClean="0"/>
              <a:pPr/>
              <a:t>27</a:t>
            </a:fld>
            <a:endParaRPr lang="en-GB" smtClean="0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AC4C84F-286F-415E-9DE6-CC1FAC41E0C8}" type="slidenum">
              <a:rPr lang="en-GB" smtClean="0"/>
              <a:pPr/>
              <a:t>28</a:t>
            </a:fld>
            <a:endParaRPr lang="en-GB" smtClean="0"/>
          </a:p>
        </p:txBody>
      </p:sp>
      <p:sp>
        <p:nvSpPr>
          <p:cNvPr id="634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4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GB" b="1" dirty="0" smtClean="0">
                <a:solidFill>
                  <a:srgbClr val="000000"/>
                </a:solidFill>
              </a:rPr>
              <a:t>ant -f mybuild.xml clean test -</a:t>
            </a:r>
            <a:r>
              <a:rPr lang="en-GB" b="1" dirty="0" err="1" smtClean="0">
                <a:solidFill>
                  <a:srgbClr val="000000"/>
                </a:solidFill>
              </a:rPr>
              <a:t>D</a:t>
            </a:r>
            <a:r>
              <a:rPr lang="en-GB" b="1" dirty="0" err="1" smtClean="0">
                <a:solidFill>
                  <a:srgbClr val="FF0000"/>
                </a:solidFill>
              </a:rPr>
              <a:t>testcase</a:t>
            </a:r>
            <a:r>
              <a:rPr lang="en-GB" b="1" dirty="0" smtClean="0">
                <a:solidFill>
                  <a:srgbClr val="000000"/>
                </a:solidFill>
              </a:rPr>
              <a:t>=</a:t>
            </a:r>
            <a:r>
              <a:rPr lang="en-GB" b="1" dirty="0" err="1" smtClean="0">
                <a:solidFill>
                  <a:srgbClr val="000000"/>
                </a:solidFill>
              </a:rPr>
              <a:t>org.example.antbook.junit.SimpleTest</a:t>
            </a:r>
            <a:endParaRPr lang="en-GB" b="1" dirty="0" smtClean="0">
              <a:solidFill>
                <a:srgbClr val="000000"/>
              </a:solidFill>
            </a:endParaRPr>
          </a:p>
          <a:p>
            <a:pPr eaLnBrk="1" hangingPunct="1"/>
            <a:endParaRPr lang="en-GB" b="1" dirty="0" smtClean="0">
              <a:solidFill>
                <a:srgbClr val="000000"/>
              </a:solidFill>
            </a:endParaRPr>
          </a:p>
          <a:p>
            <a:pPr eaLnBrk="1" hangingPunct="1"/>
            <a:endParaRPr lang="en-GB" b="1" dirty="0" smtClean="0">
              <a:solidFill>
                <a:srgbClr val="000000"/>
              </a:solidFill>
            </a:endParaRPr>
          </a:p>
          <a:p>
            <a:pPr eaLnBrk="1" hangingPunct="1"/>
            <a:endParaRPr lang="en-GB" b="1" dirty="0" smtClean="0">
              <a:solidFill>
                <a:srgbClr val="000000"/>
              </a:solidFill>
            </a:endParaRPr>
          </a:p>
          <a:p>
            <a:pPr eaLnBrk="1" hangingPunct="1"/>
            <a:r>
              <a:rPr lang="en-GB" b="1" dirty="0" smtClean="0">
                <a:solidFill>
                  <a:srgbClr val="000000"/>
                </a:solidFill>
              </a:rPr>
              <a:t>OMITTED: -</a:t>
            </a:r>
            <a:r>
              <a:rPr lang="en-GB" b="1" dirty="0" err="1" smtClean="0">
                <a:solidFill>
                  <a:srgbClr val="000000"/>
                </a:solidFill>
              </a:rPr>
              <a:t>Dbuild.debug</a:t>
            </a:r>
            <a:r>
              <a:rPr lang="en-GB" b="1" dirty="0" smtClean="0">
                <a:solidFill>
                  <a:srgbClr val="000000"/>
                </a:solidFill>
              </a:rPr>
              <a:t>=on</a:t>
            </a:r>
            <a:r>
              <a:rPr lang="en-GB" dirty="0" smtClean="0"/>
              <a:t> </a:t>
            </a:r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860C3BD-66BA-40B2-B143-785CA151802D}" type="slidenum">
              <a:rPr lang="en-GB" smtClean="0"/>
              <a:pPr/>
              <a:t>29</a:t>
            </a:fld>
            <a:endParaRPr lang="en-GB" smtClean="0"/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GB" smtClean="0"/>
              <a:t>(that was built without unit tests in place)</a:t>
            </a:r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BEA8A0A-49D4-4C49-8252-DE5F179ADB3D}" type="slidenum">
              <a:rPr lang="en-GB" smtClean="0"/>
              <a:pPr/>
              <a:t>3</a:t>
            </a:fld>
            <a:endParaRPr lang="en-GB" smtClean="0"/>
          </a:p>
        </p:txBody>
      </p:sp>
      <p:sp>
        <p:nvSpPr>
          <p:cNvPr id="389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GB" smtClean="0"/>
              <a:t>, system out, and system error output of each test case.</a:t>
            </a:r>
          </a:p>
          <a:p>
            <a:pPr eaLnBrk="1" hangingPunct="1"/>
            <a:endParaRPr lang="en-GB" smtClean="0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553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6554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6C6EE33-F6A3-4CD2-83C4-8E028D3F8ED0}" type="slidenum">
              <a:rPr lang="en-GB" smtClean="0"/>
              <a:pPr/>
              <a:t>30</a:t>
            </a:fld>
            <a:endParaRPr lang="en-GB" smtClean="0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3D1A0DE-5320-425B-A999-5CF54C94C3BD}" type="slidenum">
              <a:rPr lang="en-GB" smtClean="0"/>
              <a:pPr/>
              <a:t>31</a:t>
            </a:fld>
            <a:endParaRPr lang="en-GB" smtClean="0"/>
          </a:p>
        </p:txBody>
      </p:sp>
      <p:sp>
        <p:nvSpPr>
          <p:cNvPr id="665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65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GB" sz="1000" smtClean="0"/>
              <a:t>4.3.7 </a:t>
            </a:r>
            <a:r>
              <a:rPr lang="en-GB" smtClean="0"/>
              <a:t> Table 4.1</a:t>
            </a:r>
          </a:p>
          <a:p>
            <a:pPr eaLnBrk="1" hangingPunct="1"/>
            <a:endParaRPr lang="en-GB" smtClean="0"/>
          </a:p>
          <a:p>
            <a:pPr eaLnBrk="1" hangingPunct="1"/>
            <a:r>
              <a:rPr lang="en-GB" smtClean="0"/>
              <a:t>Because of its architecture, it is easy to build </a:t>
            </a:r>
            <a:r>
              <a:rPr lang="en-GB" b="1" i="1" u="sng" smtClean="0"/>
              <a:t>extensions on top</a:t>
            </a:r>
            <a:r>
              <a:rPr lang="en-GB" smtClean="0"/>
              <a:t>  of </a:t>
            </a:r>
            <a:r>
              <a:rPr lang="en-GB" b="1" smtClean="0"/>
              <a:t>JUnit</a:t>
            </a:r>
            <a:r>
              <a:rPr lang="en-GB" smtClean="0"/>
              <a:t>.</a:t>
            </a:r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7CF57C2-318D-465F-AF65-594E54F396B3}" type="slidenum">
              <a:rPr lang="en-GB" smtClean="0"/>
              <a:pPr/>
              <a:t>32</a:t>
            </a:fld>
            <a:endParaRPr lang="en-GB" smtClean="0"/>
          </a:p>
        </p:txBody>
      </p:sp>
      <p:sp>
        <p:nvSpPr>
          <p:cNvPr id="675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75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 sz="800" smtClean="0"/>
          </a:p>
          <a:p>
            <a:pPr eaLnBrk="1" hangingPunct="1"/>
            <a:endParaRPr lang="en-GB" sz="800" smtClean="0"/>
          </a:p>
          <a:p>
            <a:pPr eaLnBrk="1" hangingPunct="1"/>
            <a:endParaRPr lang="en-GB" sz="800" smtClean="0"/>
          </a:p>
          <a:p>
            <a:pPr eaLnBrk="1" hangingPunct="1"/>
            <a:endParaRPr lang="en-GB" sz="800" smtClean="0"/>
          </a:p>
          <a:p>
            <a:pPr marL="0" lvl="1" eaLnBrk="1" hangingPunct="1"/>
            <a:r>
              <a:rPr lang="en-GB" sz="2400" b="1" i="1" smtClean="0"/>
              <a:t>allows for customization of the reports</a:t>
            </a:r>
            <a:r>
              <a:rPr lang="en-GB" sz="2400" smtClean="0"/>
              <a:t> generated via </a:t>
            </a:r>
            <a:r>
              <a:rPr lang="en-GB" sz="2400" b="1" smtClean="0"/>
              <a:t>XSLT </a:t>
            </a:r>
          </a:p>
          <a:p>
            <a:pPr eaLnBrk="1" hangingPunct="1"/>
            <a:endParaRPr lang="en-GB" sz="800" smtClean="0"/>
          </a:p>
          <a:p>
            <a:pPr eaLnBrk="1" hangingPunct="1"/>
            <a:endParaRPr lang="en-GB" sz="800" smtClean="0"/>
          </a:p>
          <a:p>
            <a:pPr eaLnBrk="1" hangingPunct="1"/>
            <a:r>
              <a:rPr lang="en-GB" sz="800" smtClean="0"/>
              <a:t>4.10</a:t>
            </a:r>
            <a:endParaRPr lang="en-GB" smtClean="0"/>
          </a:p>
          <a:p>
            <a:pPr eaLnBrk="1" hangingPunct="1"/>
            <a:r>
              <a:rPr lang="en-GB" smtClean="0"/>
              <a:t>Unit testing makes the world a better place because it gives us the knowledge of a change’s impact and the confidence to refactor without fear of breaking code unknowingly. Here are some key points to keep in mind:</a:t>
            </a:r>
          </a:p>
          <a:p>
            <a:pPr eaLnBrk="1" hangingPunct="1"/>
            <a:endParaRPr lang="en-GB" smtClean="0"/>
          </a:p>
          <a:p>
            <a:pPr eaLnBrk="1" hangingPunct="1"/>
            <a:r>
              <a:rPr lang="en-GB" smtClean="0"/>
              <a:t>Information can be passed from Ant to test cases via </a:t>
            </a:r>
            <a:r>
              <a:rPr lang="en-GB" b="1" smtClean="0">
                <a:solidFill>
                  <a:srgbClr val="000000"/>
                </a:solidFill>
                <a:latin typeface="Courier New" pitchFamily="49" charset="0"/>
              </a:rPr>
              <a:t>&lt;sysproperty&gt;</a:t>
            </a:r>
            <a:r>
              <a:rPr lang="en-GB" smtClean="0"/>
              <a:t>.</a:t>
            </a:r>
            <a:r>
              <a:rPr lang="en-GB" b="1" smtClean="0"/>
              <a:t>???</a:t>
            </a:r>
            <a:endParaRPr lang="en-GB" smtClean="0"/>
          </a:p>
          <a:p>
            <a:pPr eaLnBrk="1" hangingPunct="1"/>
            <a:endParaRPr lang="en-GB" smtClean="0"/>
          </a:p>
          <a:p>
            <a:pPr eaLnBrk="1" hangingPunct="1"/>
            <a:endParaRPr lang="en-GB" smtClean="0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BAA8B10-45D4-4489-B7AD-8B4A6B0B8C02}" type="slidenum">
              <a:rPr lang="en-GB" smtClean="0"/>
              <a:pPr/>
              <a:t>33</a:t>
            </a:fld>
            <a:endParaRPr lang="en-GB" smtClean="0"/>
          </a:p>
        </p:txBody>
      </p:sp>
      <p:sp>
        <p:nvSpPr>
          <p:cNvPr id="686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86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 sz="800" smtClean="0"/>
          </a:p>
          <a:p>
            <a:pPr eaLnBrk="1" hangingPunct="1"/>
            <a:endParaRPr lang="en-GB" sz="800" smtClean="0"/>
          </a:p>
          <a:p>
            <a:pPr eaLnBrk="1" hangingPunct="1"/>
            <a:endParaRPr lang="en-GB" sz="800" smtClean="0"/>
          </a:p>
          <a:p>
            <a:pPr eaLnBrk="1" hangingPunct="1"/>
            <a:endParaRPr lang="en-GB" sz="800" smtClean="0"/>
          </a:p>
          <a:p>
            <a:pPr eaLnBrk="1" hangingPunct="1"/>
            <a:endParaRPr lang="en-GB" sz="800" smtClean="0"/>
          </a:p>
          <a:p>
            <a:pPr eaLnBrk="1" hangingPunct="1"/>
            <a:r>
              <a:rPr lang="en-GB" sz="800" smtClean="0"/>
              <a:t>4.10</a:t>
            </a:r>
            <a:endParaRPr lang="en-GB" smtClean="0"/>
          </a:p>
          <a:p>
            <a:pPr eaLnBrk="1" hangingPunct="1"/>
            <a:r>
              <a:rPr lang="en-GB" smtClean="0"/>
              <a:t>Unit testing makes the world a better place because it gives us the knowledge of a change’s impact and the confidence to refactor without fear of breaking code unknowingly. Here are some key points to keep in mind:</a:t>
            </a:r>
          </a:p>
          <a:p>
            <a:pPr eaLnBrk="1" hangingPunct="1"/>
            <a:endParaRPr lang="en-GB" smtClean="0"/>
          </a:p>
          <a:p>
            <a:pPr eaLnBrk="1" hangingPunct="1"/>
            <a:r>
              <a:rPr lang="en-GB" smtClean="0"/>
              <a:t>Information can be passed from Ant to test cases via </a:t>
            </a:r>
            <a:r>
              <a:rPr lang="en-GB" b="1" smtClean="0">
                <a:solidFill>
                  <a:srgbClr val="000000"/>
                </a:solidFill>
                <a:latin typeface="Courier New" pitchFamily="49" charset="0"/>
              </a:rPr>
              <a:t>&lt;sysproperty&gt;</a:t>
            </a:r>
            <a:r>
              <a:rPr lang="en-GB" smtClean="0"/>
              <a:t>.</a:t>
            </a:r>
            <a:r>
              <a:rPr lang="en-GB" b="1" smtClean="0"/>
              <a:t>???</a:t>
            </a:r>
            <a:endParaRPr lang="en-GB" smtClean="0"/>
          </a:p>
          <a:p>
            <a:pPr eaLnBrk="1" hangingPunct="1"/>
            <a:endParaRPr lang="en-GB" smtClean="0"/>
          </a:p>
          <a:p>
            <a:pPr eaLnBrk="1" hangingPunct="1"/>
            <a:endParaRPr lang="en-GB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28C5D3F-6D0C-44F2-9120-39B6ABB492C9}" type="slidenum">
              <a:rPr lang="en-GB" smtClean="0"/>
              <a:pPr/>
              <a:t>4</a:t>
            </a:fld>
            <a:endParaRPr lang="en-GB" smtClean="0"/>
          </a:p>
        </p:txBody>
      </p:sp>
      <p:sp>
        <p:nvSpPr>
          <p:cNvPr id="399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GB" b="1" dirty="0" smtClean="0">
                <a:solidFill>
                  <a:srgbClr val="FF0000"/>
                </a:solidFill>
              </a:rPr>
              <a:t>COMPARE</a:t>
            </a:r>
            <a:r>
              <a:rPr lang="en-GB" dirty="0" smtClean="0"/>
              <a:t> formatters </a:t>
            </a:r>
            <a:r>
              <a:rPr lang="en-GB" b="1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brief</a:t>
            </a:r>
            <a:r>
              <a:rPr lang="en-GB" dirty="0" smtClean="0"/>
              <a:t>, </a:t>
            </a:r>
            <a:r>
              <a:rPr lang="en-GB" b="1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plain</a:t>
            </a:r>
            <a:r>
              <a:rPr lang="en-GB" dirty="0" smtClean="0"/>
              <a:t> and </a:t>
            </a:r>
            <a:r>
              <a:rPr lang="en-GB" b="1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xml</a:t>
            </a:r>
            <a:r>
              <a:rPr lang="en-GB" dirty="0" smtClean="0"/>
              <a:t> </a:t>
            </a:r>
          </a:p>
          <a:p>
            <a:r>
              <a:rPr lang="en-GB" dirty="0" smtClean="0"/>
              <a:t>by </a:t>
            </a:r>
            <a:r>
              <a:rPr lang="en-GB" b="1" dirty="0" smtClean="0">
                <a:solidFill>
                  <a:srgbClr val="FF0000"/>
                </a:solidFill>
              </a:rPr>
              <a:t>varying</a:t>
            </a:r>
            <a:r>
              <a:rPr lang="en-GB" dirty="0" smtClean="0"/>
              <a:t> and </a:t>
            </a:r>
            <a:r>
              <a:rPr lang="en-GB" b="1" dirty="0" smtClean="0">
                <a:solidFill>
                  <a:srgbClr val="FF0000"/>
                </a:solidFill>
              </a:rPr>
              <a:t>running</a:t>
            </a:r>
            <a:r>
              <a:rPr lang="en-GB" dirty="0" smtClean="0"/>
              <a:t> this target.</a:t>
            </a:r>
          </a:p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6380600-F197-46FE-82DC-F12E66B6F098}" type="slidenum">
              <a:rPr lang="en-GB" smtClean="0"/>
              <a:pPr/>
              <a:t>5</a:t>
            </a:fld>
            <a:endParaRPr lang="en-GB" smtClean="0"/>
          </a:p>
        </p:txBody>
      </p:sp>
      <p:sp>
        <p:nvSpPr>
          <p:cNvPr id="40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GB" b="1" dirty="0" smtClean="0">
                <a:solidFill>
                  <a:schemeClr val="bg1"/>
                </a:solidFill>
              </a:rPr>
              <a:t>ant -f mybuild.xml</a:t>
            </a:r>
            <a:r>
              <a:rPr lang="en-GB" dirty="0" smtClean="0">
                <a:solidFill>
                  <a:schemeClr val="bg1"/>
                </a:solidFill>
              </a:rPr>
              <a:t> </a:t>
            </a:r>
            <a:r>
              <a:rPr lang="en-GB" b="1" dirty="0" smtClean="0">
                <a:solidFill>
                  <a:schemeClr val="bg1"/>
                </a:solidFill>
              </a:rPr>
              <a:t>test-brief</a:t>
            </a: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198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4198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844AB08-780C-40F1-9F0C-3C3E93B81E2A}" type="slidenum">
              <a:rPr lang="en-GB" smtClean="0"/>
              <a:pPr/>
              <a:t>6</a:t>
            </a:fld>
            <a:endParaRPr lang="en-GB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FD4A7FD-AB37-431F-8353-99B3822D2212}" type="slidenum">
              <a:rPr lang="en-GB" smtClean="0"/>
              <a:pPr/>
              <a:t>7</a:t>
            </a:fld>
            <a:endParaRPr lang="en-GB" smtClean="0"/>
          </a:p>
        </p:txBody>
      </p:sp>
      <p:sp>
        <p:nvSpPr>
          <p:cNvPr id="430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dirty="0" err="1" smtClean="0"/>
              <a:t>todir</a:t>
            </a:r>
            <a:r>
              <a:rPr lang="en-US" dirty="0" smtClean="0"/>
              <a:t> attribute of &lt;test&gt; or &lt;</a:t>
            </a:r>
            <a:r>
              <a:rPr lang="en-US" dirty="0" err="1" smtClean="0"/>
              <a:t>batchtest</a:t>
            </a:r>
            <a:r>
              <a:rPr lang="en-US" dirty="0" smtClean="0"/>
              <a:t>&gt;: Directory to write the reports to</a:t>
            </a: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75490EE-F407-4D36-B1D5-F7AD6309EC34}" type="slidenum">
              <a:rPr lang="en-GB" smtClean="0"/>
              <a:pPr/>
              <a:t>8</a:t>
            </a:fld>
            <a:endParaRPr lang="en-GB" smtClean="0"/>
          </a:p>
        </p:txBody>
      </p:sp>
      <p:sp>
        <p:nvSpPr>
          <p:cNvPr id="440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GB" sz="1200" dirty="0" smtClean="0"/>
              <a:t>The </a:t>
            </a:r>
            <a:r>
              <a:rPr lang="en-GB" sz="1200" i="1" u="sng" dirty="0" smtClean="0"/>
              <a:t>formatter</a:t>
            </a:r>
            <a:r>
              <a:rPr lang="en-GB" sz="1200" dirty="0" smtClean="0"/>
              <a:t>, shows only the </a:t>
            </a:r>
            <a:r>
              <a:rPr lang="en-GB" sz="1200" i="1" u="sng" dirty="0" smtClean="0"/>
              <a:t>most important information</a:t>
            </a:r>
            <a:r>
              <a:rPr lang="en-GB" sz="1200" dirty="0" smtClean="0"/>
              <a:t>  rather than line numbers tracing back into </a:t>
            </a:r>
            <a:r>
              <a:rPr lang="en-GB" sz="1200" b="1" dirty="0" err="1" smtClean="0"/>
              <a:t>JUnit</a:t>
            </a:r>
            <a:r>
              <a:rPr lang="en-GB" sz="1200" dirty="0" err="1" smtClean="0"/>
              <a:t>’s</a:t>
            </a:r>
            <a:r>
              <a:rPr lang="en-GB" sz="1200" dirty="0" smtClean="0"/>
              <a:t> classes. </a:t>
            </a:r>
            <a:endParaRPr lang="en-GB" dirty="0" smtClean="0"/>
          </a:p>
          <a:p>
            <a:pPr eaLnBrk="1" hangingPunct="1"/>
            <a:endParaRPr lang="en-GB" dirty="0" smtClean="0"/>
          </a:p>
          <a:p>
            <a:pPr eaLnBrk="1" hangingPunct="1"/>
            <a:endParaRPr lang="en-GB" dirty="0" smtClean="0"/>
          </a:p>
          <a:p>
            <a:pPr eaLnBrk="1" hangingPunct="1"/>
            <a:endParaRPr lang="en-GB" dirty="0" smtClean="0"/>
          </a:p>
          <a:p>
            <a:pPr eaLnBrk="1" hangingPunct="1"/>
            <a:endParaRPr lang="en-GB" dirty="0" smtClean="0"/>
          </a:p>
          <a:p>
            <a:pPr eaLnBrk="1" hangingPunct="1"/>
            <a:endParaRPr lang="en-GB" dirty="0" smtClean="0"/>
          </a:p>
          <a:p>
            <a:pPr eaLnBrk="1" hangingPunct="1"/>
            <a:endParaRPr lang="en-GB" dirty="0" smtClean="0"/>
          </a:p>
          <a:p>
            <a:pPr eaLnBrk="1" hangingPunct="1"/>
            <a:r>
              <a:rPr lang="en-GB" dirty="0" smtClean="0"/>
              <a:t>It’s worth noting that the stack trace shown is abbreviated by the </a:t>
            </a:r>
            <a:r>
              <a:rPr lang="en-GB" i="1" u="sng" dirty="0" smtClean="0"/>
              <a:t>formatter, showing only the most important pieces</a:t>
            </a:r>
            <a:r>
              <a:rPr lang="en-GB" dirty="0" smtClean="0"/>
              <a:t>  rather than line numbers tracing back into </a:t>
            </a:r>
            <a:r>
              <a:rPr lang="en-GB" b="1" dirty="0" err="1" smtClean="0"/>
              <a:t>JUnit</a:t>
            </a:r>
            <a:r>
              <a:rPr lang="en-GB" dirty="0" err="1" smtClean="0"/>
              <a:t>’s</a:t>
            </a:r>
            <a:r>
              <a:rPr lang="en-GB" dirty="0" smtClean="0"/>
              <a:t> classes. </a:t>
            </a:r>
          </a:p>
          <a:p>
            <a:pPr eaLnBrk="1" hangingPunct="1"/>
            <a:endParaRPr lang="en-GB" dirty="0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F1C5992-BCF1-4AF1-B6E2-F35487ADA4B2}" type="slidenum">
              <a:rPr lang="en-GB" smtClean="0"/>
              <a:pPr/>
              <a:t>9</a:t>
            </a:fld>
            <a:endParaRPr lang="en-GB" smtClean="0"/>
          </a:p>
        </p:txBody>
      </p:sp>
      <p:sp>
        <p:nvSpPr>
          <p:cNvPr id="450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GB" dirty="0" smtClean="0"/>
              <a:t>mybuild.xml, target name=“test-xml”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0" y="0"/>
              <a:ext cx="5760" cy="4320"/>
              <a:chOff x="0" y="0"/>
              <a:chExt cx="5760" cy="4320"/>
            </a:xfrm>
          </p:grpSpPr>
          <p:sp>
            <p:nvSpPr>
              <p:cNvPr id="15" name="Rectangle 4"/>
              <p:cNvSpPr>
                <a:spLocks noChangeArrowheads="1"/>
              </p:cNvSpPr>
              <p:nvPr/>
            </p:nvSpPr>
            <p:spPr bwMode="ltGray">
              <a:xfrm>
                <a:off x="2112" y="0"/>
                <a:ext cx="3648" cy="96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grpSp>
            <p:nvGrpSpPr>
              <p:cNvPr id="16" name="Group 5"/>
              <p:cNvGrpSpPr>
                <a:grpSpLocks/>
              </p:cNvGrpSpPr>
              <p:nvPr userDrawn="1"/>
            </p:nvGrpSpPr>
            <p:grpSpPr bwMode="auto">
              <a:xfrm>
                <a:off x="0" y="0"/>
                <a:ext cx="5760" cy="4320"/>
                <a:chOff x="0" y="0"/>
                <a:chExt cx="5760" cy="4320"/>
              </a:xfrm>
            </p:grpSpPr>
            <p:sp>
              <p:nvSpPr>
                <p:cNvPr id="18" name="Line 6"/>
                <p:cNvSpPr>
                  <a:spLocks noChangeShapeType="1"/>
                </p:cNvSpPr>
                <p:nvPr/>
              </p:nvSpPr>
              <p:spPr bwMode="white">
                <a:xfrm>
                  <a:off x="0" y="19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19" name="Line 7"/>
                <p:cNvSpPr>
                  <a:spLocks noChangeShapeType="1"/>
                </p:cNvSpPr>
                <p:nvPr/>
              </p:nvSpPr>
              <p:spPr bwMode="white">
                <a:xfrm>
                  <a:off x="0" y="38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20" name="Line 8"/>
                <p:cNvSpPr>
                  <a:spLocks noChangeShapeType="1"/>
                </p:cNvSpPr>
                <p:nvPr/>
              </p:nvSpPr>
              <p:spPr bwMode="white">
                <a:xfrm>
                  <a:off x="0" y="57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21" name="Line 9"/>
                <p:cNvSpPr>
                  <a:spLocks noChangeShapeType="1"/>
                </p:cNvSpPr>
                <p:nvPr/>
              </p:nvSpPr>
              <p:spPr bwMode="white">
                <a:xfrm>
                  <a:off x="0" y="76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22" name="Line 10"/>
                <p:cNvSpPr>
                  <a:spLocks noChangeShapeType="1"/>
                </p:cNvSpPr>
                <p:nvPr/>
              </p:nvSpPr>
              <p:spPr bwMode="white">
                <a:xfrm>
                  <a:off x="0" y="96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23" name="Line 11"/>
                <p:cNvSpPr>
                  <a:spLocks noChangeShapeType="1"/>
                </p:cNvSpPr>
                <p:nvPr/>
              </p:nvSpPr>
              <p:spPr bwMode="white">
                <a:xfrm>
                  <a:off x="0" y="115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24" name="Line 12"/>
                <p:cNvSpPr>
                  <a:spLocks noChangeShapeType="1"/>
                </p:cNvSpPr>
                <p:nvPr/>
              </p:nvSpPr>
              <p:spPr bwMode="white">
                <a:xfrm>
                  <a:off x="0" y="134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25" name="Line 13"/>
                <p:cNvSpPr>
                  <a:spLocks noChangeShapeType="1"/>
                </p:cNvSpPr>
                <p:nvPr/>
              </p:nvSpPr>
              <p:spPr bwMode="white">
                <a:xfrm>
                  <a:off x="0" y="153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26" name="Line 14"/>
                <p:cNvSpPr>
                  <a:spLocks noChangeShapeType="1"/>
                </p:cNvSpPr>
                <p:nvPr/>
              </p:nvSpPr>
              <p:spPr bwMode="white">
                <a:xfrm>
                  <a:off x="0" y="172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27" name="Line 15"/>
                <p:cNvSpPr>
                  <a:spLocks noChangeShapeType="1"/>
                </p:cNvSpPr>
                <p:nvPr/>
              </p:nvSpPr>
              <p:spPr bwMode="white">
                <a:xfrm>
                  <a:off x="0" y="192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28" name="Line 16"/>
                <p:cNvSpPr>
                  <a:spLocks noChangeShapeType="1"/>
                </p:cNvSpPr>
                <p:nvPr/>
              </p:nvSpPr>
              <p:spPr bwMode="white">
                <a:xfrm>
                  <a:off x="0" y="211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29" name="Line 17"/>
                <p:cNvSpPr>
                  <a:spLocks noChangeShapeType="1"/>
                </p:cNvSpPr>
                <p:nvPr/>
              </p:nvSpPr>
              <p:spPr bwMode="white">
                <a:xfrm>
                  <a:off x="0" y="230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30" name="Line 18"/>
                <p:cNvSpPr>
                  <a:spLocks noChangeShapeType="1"/>
                </p:cNvSpPr>
                <p:nvPr/>
              </p:nvSpPr>
              <p:spPr bwMode="white">
                <a:xfrm>
                  <a:off x="0" y="249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31" name="Line 19"/>
                <p:cNvSpPr>
                  <a:spLocks noChangeShapeType="1"/>
                </p:cNvSpPr>
                <p:nvPr/>
              </p:nvSpPr>
              <p:spPr bwMode="white">
                <a:xfrm>
                  <a:off x="0" y="268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32" name="Line 20"/>
                <p:cNvSpPr>
                  <a:spLocks noChangeShapeType="1"/>
                </p:cNvSpPr>
                <p:nvPr/>
              </p:nvSpPr>
              <p:spPr bwMode="white">
                <a:xfrm>
                  <a:off x="0" y="288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33" name="Line 21"/>
                <p:cNvSpPr>
                  <a:spLocks noChangeShapeType="1"/>
                </p:cNvSpPr>
                <p:nvPr/>
              </p:nvSpPr>
              <p:spPr bwMode="white">
                <a:xfrm>
                  <a:off x="0" y="307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34" name="Line 22"/>
                <p:cNvSpPr>
                  <a:spLocks noChangeShapeType="1"/>
                </p:cNvSpPr>
                <p:nvPr/>
              </p:nvSpPr>
              <p:spPr bwMode="white">
                <a:xfrm>
                  <a:off x="0" y="326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35" name="Line 23"/>
                <p:cNvSpPr>
                  <a:spLocks noChangeShapeType="1"/>
                </p:cNvSpPr>
                <p:nvPr/>
              </p:nvSpPr>
              <p:spPr bwMode="white">
                <a:xfrm>
                  <a:off x="0" y="345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36" name="Line 24"/>
                <p:cNvSpPr>
                  <a:spLocks noChangeShapeType="1"/>
                </p:cNvSpPr>
                <p:nvPr/>
              </p:nvSpPr>
              <p:spPr bwMode="white">
                <a:xfrm>
                  <a:off x="0" y="364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37" name="Line 25"/>
                <p:cNvSpPr>
                  <a:spLocks noChangeShapeType="1"/>
                </p:cNvSpPr>
                <p:nvPr/>
              </p:nvSpPr>
              <p:spPr bwMode="white">
                <a:xfrm>
                  <a:off x="0" y="384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38" name="Line 26"/>
                <p:cNvSpPr>
                  <a:spLocks noChangeShapeType="1"/>
                </p:cNvSpPr>
                <p:nvPr/>
              </p:nvSpPr>
              <p:spPr bwMode="white">
                <a:xfrm>
                  <a:off x="0" y="403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39" name="Line 27"/>
                <p:cNvSpPr>
                  <a:spLocks noChangeShapeType="1"/>
                </p:cNvSpPr>
                <p:nvPr/>
              </p:nvSpPr>
              <p:spPr bwMode="white">
                <a:xfrm>
                  <a:off x="0" y="422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40" name="Line 28"/>
                <p:cNvSpPr>
                  <a:spLocks noChangeShapeType="1"/>
                </p:cNvSpPr>
                <p:nvPr/>
              </p:nvSpPr>
              <p:spPr bwMode="white">
                <a:xfrm>
                  <a:off x="19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41" name="Line 29"/>
                <p:cNvSpPr>
                  <a:spLocks noChangeShapeType="1"/>
                </p:cNvSpPr>
                <p:nvPr/>
              </p:nvSpPr>
              <p:spPr bwMode="white">
                <a:xfrm>
                  <a:off x="38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42" name="Line 30"/>
                <p:cNvSpPr>
                  <a:spLocks noChangeShapeType="1"/>
                </p:cNvSpPr>
                <p:nvPr/>
              </p:nvSpPr>
              <p:spPr bwMode="white">
                <a:xfrm>
                  <a:off x="57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43" name="Line 31"/>
                <p:cNvSpPr>
                  <a:spLocks noChangeShapeType="1"/>
                </p:cNvSpPr>
                <p:nvPr/>
              </p:nvSpPr>
              <p:spPr bwMode="white">
                <a:xfrm>
                  <a:off x="76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44" name="Line 32"/>
                <p:cNvSpPr>
                  <a:spLocks noChangeShapeType="1"/>
                </p:cNvSpPr>
                <p:nvPr/>
              </p:nvSpPr>
              <p:spPr bwMode="white">
                <a:xfrm>
                  <a:off x="96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45" name="Line 33"/>
                <p:cNvSpPr>
                  <a:spLocks noChangeShapeType="1"/>
                </p:cNvSpPr>
                <p:nvPr/>
              </p:nvSpPr>
              <p:spPr bwMode="white">
                <a:xfrm>
                  <a:off x="115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46" name="Line 34"/>
                <p:cNvSpPr>
                  <a:spLocks noChangeShapeType="1"/>
                </p:cNvSpPr>
                <p:nvPr/>
              </p:nvSpPr>
              <p:spPr bwMode="white">
                <a:xfrm>
                  <a:off x="134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47" name="Line 35"/>
                <p:cNvSpPr>
                  <a:spLocks noChangeShapeType="1"/>
                </p:cNvSpPr>
                <p:nvPr/>
              </p:nvSpPr>
              <p:spPr bwMode="white">
                <a:xfrm>
                  <a:off x="153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48" name="Line 36"/>
                <p:cNvSpPr>
                  <a:spLocks noChangeShapeType="1"/>
                </p:cNvSpPr>
                <p:nvPr/>
              </p:nvSpPr>
              <p:spPr bwMode="white">
                <a:xfrm>
                  <a:off x="172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49" name="Line 37"/>
                <p:cNvSpPr>
                  <a:spLocks noChangeShapeType="1"/>
                </p:cNvSpPr>
                <p:nvPr/>
              </p:nvSpPr>
              <p:spPr bwMode="white">
                <a:xfrm>
                  <a:off x="192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0" name="Line 38"/>
                <p:cNvSpPr>
                  <a:spLocks noChangeShapeType="1"/>
                </p:cNvSpPr>
                <p:nvPr/>
              </p:nvSpPr>
              <p:spPr bwMode="white">
                <a:xfrm>
                  <a:off x="211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1" name="Line 39"/>
                <p:cNvSpPr>
                  <a:spLocks noChangeShapeType="1"/>
                </p:cNvSpPr>
                <p:nvPr/>
              </p:nvSpPr>
              <p:spPr bwMode="white">
                <a:xfrm>
                  <a:off x="230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2" name="Line 40"/>
                <p:cNvSpPr>
                  <a:spLocks noChangeShapeType="1"/>
                </p:cNvSpPr>
                <p:nvPr/>
              </p:nvSpPr>
              <p:spPr bwMode="white">
                <a:xfrm>
                  <a:off x="249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3" name="Line 41"/>
                <p:cNvSpPr>
                  <a:spLocks noChangeShapeType="1"/>
                </p:cNvSpPr>
                <p:nvPr/>
              </p:nvSpPr>
              <p:spPr bwMode="white">
                <a:xfrm>
                  <a:off x="268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4" name="Line 42"/>
                <p:cNvSpPr>
                  <a:spLocks noChangeShapeType="1"/>
                </p:cNvSpPr>
                <p:nvPr/>
              </p:nvSpPr>
              <p:spPr bwMode="white">
                <a:xfrm>
                  <a:off x="288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5" name="Line 43"/>
                <p:cNvSpPr>
                  <a:spLocks noChangeShapeType="1"/>
                </p:cNvSpPr>
                <p:nvPr/>
              </p:nvSpPr>
              <p:spPr bwMode="white">
                <a:xfrm>
                  <a:off x="307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6" name="Line 44"/>
                <p:cNvSpPr>
                  <a:spLocks noChangeShapeType="1"/>
                </p:cNvSpPr>
                <p:nvPr/>
              </p:nvSpPr>
              <p:spPr bwMode="white">
                <a:xfrm>
                  <a:off x="326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7" name="Line 45"/>
                <p:cNvSpPr>
                  <a:spLocks noChangeShapeType="1"/>
                </p:cNvSpPr>
                <p:nvPr/>
              </p:nvSpPr>
              <p:spPr bwMode="white">
                <a:xfrm>
                  <a:off x="345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8" name="Line 46"/>
                <p:cNvSpPr>
                  <a:spLocks noChangeShapeType="1"/>
                </p:cNvSpPr>
                <p:nvPr/>
              </p:nvSpPr>
              <p:spPr bwMode="white">
                <a:xfrm>
                  <a:off x="364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9" name="Line 47"/>
                <p:cNvSpPr>
                  <a:spLocks noChangeShapeType="1"/>
                </p:cNvSpPr>
                <p:nvPr/>
              </p:nvSpPr>
              <p:spPr bwMode="white">
                <a:xfrm>
                  <a:off x="384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60" name="Line 48"/>
                <p:cNvSpPr>
                  <a:spLocks noChangeShapeType="1"/>
                </p:cNvSpPr>
                <p:nvPr/>
              </p:nvSpPr>
              <p:spPr bwMode="white">
                <a:xfrm>
                  <a:off x="403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61" name="Line 49"/>
                <p:cNvSpPr>
                  <a:spLocks noChangeShapeType="1"/>
                </p:cNvSpPr>
                <p:nvPr/>
              </p:nvSpPr>
              <p:spPr bwMode="white">
                <a:xfrm>
                  <a:off x="422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62" name="Line 50"/>
                <p:cNvSpPr>
                  <a:spLocks noChangeShapeType="1"/>
                </p:cNvSpPr>
                <p:nvPr/>
              </p:nvSpPr>
              <p:spPr bwMode="white">
                <a:xfrm>
                  <a:off x="441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63" name="Line 51"/>
                <p:cNvSpPr>
                  <a:spLocks noChangeShapeType="1"/>
                </p:cNvSpPr>
                <p:nvPr/>
              </p:nvSpPr>
              <p:spPr bwMode="white">
                <a:xfrm>
                  <a:off x="460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64" name="Line 52"/>
                <p:cNvSpPr>
                  <a:spLocks noChangeShapeType="1"/>
                </p:cNvSpPr>
                <p:nvPr/>
              </p:nvSpPr>
              <p:spPr bwMode="white">
                <a:xfrm>
                  <a:off x="480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65" name="Line 53"/>
                <p:cNvSpPr>
                  <a:spLocks noChangeShapeType="1"/>
                </p:cNvSpPr>
                <p:nvPr/>
              </p:nvSpPr>
              <p:spPr bwMode="white">
                <a:xfrm>
                  <a:off x="499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66" name="Line 54"/>
                <p:cNvSpPr>
                  <a:spLocks noChangeShapeType="1"/>
                </p:cNvSpPr>
                <p:nvPr/>
              </p:nvSpPr>
              <p:spPr bwMode="white">
                <a:xfrm>
                  <a:off x="518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67" name="Line 55"/>
                <p:cNvSpPr>
                  <a:spLocks noChangeShapeType="1"/>
                </p:cNvSpPr>
                <p:nvPr/>
              </p:nvSpPr>
              <p:spPr bwMode="white">
                <a:xfrm>
                  <a:off x="537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68" name="Line 56"/>
                <p:cNvSpPr>
                  <a:spLocks noChangeShapeType="1"/>
                </p:cNvSpPr>
                <p:nvPr/>
              </p:nvSpPr>
              <p:spPr bwMode="white">
                <a:xfrm>
                  <a:off x="556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</p:grpSp>
          <p:sp>
            <p:nvSpPr>
              <p:cNvPr id="17" name="Line 57"/>
              <p:cNvSpPr>
                <a:spLocks noChangeShapeType="1"/>
              </p:cNvSpPr>
              <p:nvPr/>
            </p:nvSpPr>
            <p:spPr bwMode="ltGray">
              <a:xfrm>
                <a:off x="5568" y="0"/>
                <a:ext cx="0" cy="1488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</p:grpSp>
        <p:grpSp>
          <p:nvGrpSpPr>
            <p:cNvPr id="6" name="Group 58"/>
            <p:cNvGrpSpPr>
              <a:grpSpLocks/>
            </p:cNvGrpSpPr>
            <p:nvPr userDrawn="1"/>
          </p:nvGrpSpPr>
          <p:grpSpPr bwMode="auto">
            <a:xfrm>
              <a:off x="3" y="559"/>
              <a:ext cx="4192" cy="1796"/>
              <a:chOff x="3" y="559"/>
              <a:chExt cx="4192" cy="1796"/>
            </a:xfrm>
          </p:grpSpPr>
          <p:sp>
            <p:nvSpPr>
              <p:cNvPr id="11" name="Line 59"/>
              <p:cNvSpPr>
                <a:spLocks noChangeShapeType="1"/>
              </p:cNvSpPr>
              <p:nvPr/>
            </p:nvSpPr>
            <p:spPr bwMode="ltGray">
              <a:xfrm>
                <a:off x="506" y="559"/>
                <a:ext cx="0" cy="1796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2" name="Line 60"/>
              <p:cNvSpPr>
                <a:spLocks noChangeShapeType="1"/>
              </p:cNvSpPr>
              <p:nvPr/>
            </p:nvSpPr>
            <p:spPr bwMode="ltGray">
              <a:xfrm flipH="1" flipV="1">
                <a:off x="3" y="1924"/>
                <a:ext cx="3211" cy="1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" name="Line 61"/>
              <p:cNvSpPr>
                <a:spLocks noChangeShapeType="1"/>
              </p:cNvSpPr>
              <p:nvPr/>
            </p:nvSpPr>
            <p:spPr bwMode="ltGray">
              <a:xfrm flipH="1" flipV="1">
                <a:off x="384" y="938"/>
                <a:ext cx="3811" cy="1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4" name="Arc 62"/>
              <p:cNvSpPr>
                <a:spLocks/>
              </p:cNvSpPr>
              <p:nvPr/>
            </p:nvSpPr>
            <p:spPr bwMode="ltGray">
              <a:xfrm rot="16200000" flipH="1">
                <a:off x="426" y="860"/>
                <a:ext cx="156" cy="157"/>
              </a:xfrm>
              <a:custGeom>
                <a:avLst/>
                <a:gdLst>
                  <a:gd name="G0" fmla="+- 21595 0 0"/>
                  <a:gd name="G1" fmla="+- 21600 0 0"/>
                  <a:gd name="G2" fmla="+- 21600 0 0"/>
                  <a:gd name="T0" fmla="*/ 21114 w 43195"/>
                  <a:gd name="T1" fmla="*/ 5 h 43200"/>
                  <a:gd name="T2" fmla="*/ 0 w 43195"/>
                  <a:gd name="T3" fmla="*/ 22056 h 43200"/>
                  <a:gd name="T4" fmla="*/ 21595 w 43195"/>
                  <a:gd name="T5" fmla="*/ 21600 h 43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3195" h="43200" fill="none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</a:path>
                  <a:path w="43195" h="43200" stroke="0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  <a:lnTo>
                      <a:pt x="21595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</p:grpSp>
        <p:grpSp>
          <p:nvGrpSpPr>
            <p:cNvPr id="7" name="Group 63"/>
            <p:cNvGrpSpPr>
              <a:grpSpLocks/>
            </p:cNvGrpSpPr>
            <p:nvPr userDrawn="1"/>
          </p:nvGrpSpPr>
          <p:grpSpPr bwMode="auto">
            <a:xfrm>
              <a:off x="1480" y="1952"/>
              <a:ext cx="3808" cy="1812"/>
              <a:chOff x="1480" y="1952"/>
              <a:chExt cx="3808" cy="1812"/>
            </a:xfrm>
          </p:grpSpPr>
          <p:sp>
            <p:nvSpPr>
              <p:cNvPr id="8" name="Line 64"/>
              <p:cNvSpPr>
                <a:spLocks noChangeShapeType="1"/>
              </p:cNvSpPr>
              <p:nvPr/>
            </p:nvSpPr>
            <p:spPr bwMode="ltGray">
              <a:xfrm flipV="1">
                <a:off x="1480" y="3442"/>
                <a:ext cx="3808" cy="0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" name="Line 65"/>
              <p:cNvSpPr>
                <a:spLocks noChangeShapeType="1"/>
              </p:cNvSpPr>
              <p:nvPr/>
            </p:nvSpPr>
            <p:spPr bwMode="ltGray">
              <a:xfrm flipH="1">
                <a:off x="5172" y="1952"/>
                <a:ext cx="0" cy="1812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" name="Arc 66"/>
              <p:cNvSpPr>
                <a:spLocks/>
              </p:cNvSpPr>
              <p:nvPr/>
            </p:nvSpPr>
            <p:spPr bwMode="ltGray">
              <a:xfrm rot="5400000">
                <a:off x="5097" y="3347"/>
                <a:ext cx="156" cy="157"/>
              </a:xfrm>
              <a:custGeom>
                <a:avLst/>
                <a:gdLst>
                  <a:gd name="G0" fmla="+- 21595 0 0"/>
                  <a:gd name="G1" fmla="+- 21600 0 0"/>
                  <a:gd name="G2" fmla="+- 21600 0 0"/>
                  <a:gd name="T0" fmla="*/ 21114 w 43195"/>
                  <a:gd name="T1" fmla="*/ 5 h 43200"/>
                  <a:gd name="T2" fmla="*/ 0 w 43195"/>
                  <a:gd name="T3" fmla="*/ 22056 h 43200"/>
                  <a:gd name="T4" fmla="*/ 21595 w 43195"/>
                  <a:gd name="T5" fmla="*/ 21600 h 43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3195" h="43200" fill="none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</a:path>
                  <a:path w="43195" h="43200" stroke="0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  <a:lnTo>
                      <a:pt x="21595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</p:grpSp>
      </p:grpSp>
      <p:sp>
        <p:nvSpPr>
          <p:cNvPr id="6211" name="Rectangle 67"/>
          <p:cNvSpPr>
            <a:spLocks noGrp="1" noChangeArrowheads="1"/>
          </p:cNvSpPr>
          <p:nvPr>
            <p:ph type="ctrTitle"/>
          </p:nvPr>
        </p:nvSpPr>
        <p:spPr>
          <a:xfrm>
            <a:off x="990600" y="17526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6212" name="Rectangle 68" descr="Rectangle: Click to edit Master text styles&#10;Second level&#10;Third level&#10;Fourth level&#10;Fifth level"/>
          <p:cNvSpPr>
            <a:spLocks noGrp="1" noChangeArrowheads="1"/>
          </p:cNvSpPr>
          <p:nvPr>
            <p:ph type="subTitle" idx="1"/>
          </p:nvPr>
        </p:nvSpPr>
        <p:spPr>
          <a:xfrm>
            <a:off x="990600" y="3309938"/>
            <a:ext cx="6400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69" name="Rectangle 69"/>
          <p:cNvSpPr>
            <a:spLocks noGrp="1" noChangeArrowheads="1"/>
          </p:cNvSpPr>
          <p:nvPr>
            <p:ph type="dt" sz="quarter" idx="10"/>
          </p:nvPr>
        </p:nvSpPr>
        <p:spPr>
          <a:xfrm>
            <a:off x="685800" y="6248400"/>
            <a:ext cx="1905000" cy="457200"/>
          </a:xfrm>
          <a:noFill/>
        </p:spPr>
        <p:txBody>
          <a:bodyPr/>
          <a:lstStyle>
            <a:lvl1pPr>
              <a:defRPr sz="1400"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0" name="Rectangle 70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1" name="Rectangle 71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0461DE-4338-4099-A0C2-6C6CCE8B14E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08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 2005</a:t>
            </a:r>
          </a:p>
        </p:txBody>
      </p:sp>
      <p:sp>
        <p:nvSpPr>
          <p:cNvPr id="5" name="Rectangle 109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109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100320-AFF1-4CAA-8E4C-1E99C0FDEE8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0350" y="304800"/>
            <a:ext cx="2000250" cy="5715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304800"/>
            <a:ext cx="5848350" cy="57150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08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 2005</a:t>
            </a:r>
          </a:p>
        </p:txBody>
      </p:sp>
      <p:sp>
        <p:nvSpPr>
          <p:cNvPr id="5" name="Rectangle 109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109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523DBD-D91A-46F7-997C-7A76060233A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3048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838200" y="19050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00600" y="19050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108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 2005</a:t>
            </a:r>
          </a:p>
        </p:txBody>
      </p:sp>
      <p:sp>
        <p:nvSpPr>
          <p:cNvPr id="6" name="Rectangle 109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109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8C6341-4CA2-4783-907E-BE14DDB1AA2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08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 2005</a:t>
            </a:r>
          </a:p>
        </p:txBody>
      </p:sp>
      <p:sp>
        <p:nvSpPr>
          <p:cNvPr id="5" name="Rectangle 109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109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CBF0F0-54A6-497F-A96C-C823B3A7965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108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 2005</a:t>
            </a:r>
          </a:p>
        </p:txBody>
      </p:sp>
      <p:sp>
        <p:nvSpPr>
          <p:cNvPr id="5" name="Rectangle 109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109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4E310A-1374-43AE-8FDA-DFA2EDEB8EA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9050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00600" y="19050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108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 2005</a:t>
            </a:r>
          </a:p>
        </p:txBody>
      </p:sp>
      <p:sp>
        <p:nvSpPr>
          <p:cNvPr id="6" name="Rectangle 109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109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067F0A-70C7-40B9-BB59-7DDB3EA8D2D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108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 2005</a:t>
            </a:r>
          </a:p>
        </p:txBody>
      </p:sp>
      <p:sp>
        <p:nvSpPr>
          <p:cNvPr id="8" name="Rectangle 109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109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89966F-B5CC-4EBF-BD5C-D3075DF6CF9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108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 2005</a:t>
            </a:r>
          </a:p>
        </p:txBody>
      </p:sp>
      <p:sp>
        <p:nvSpPr>
          <p:cNvPr id="4" name="Rectangle 109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109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C8DD5E-E42E-4B52-B0B3-2C256EA1BEC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08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 2005</a:t>
            </a:r>
          </a:p>
        </p:txBody>
      </p:sp>
      <p:sp>
        <p:nvSpPr>
          <p:cNvPr id="3" name="Rectangle 109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109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CD9F88-7B11-44EC-834F-DB9384E8E3D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08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 2005</a:t>
            </a:r>
          </a:p>
        </p:txBody>
      </p:sp>
      <p:sp>
        <p:nvSpPr>
          <p:cNvPr id="6" name="Rectangle 109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109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1FFEFD-74AB-46AB-8BB9-9BE40390787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08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 2005</a:t>
            </a:r>
          </a:p>
        </p:txBody>
      </p:sp>
      <p:sp>
        <p:nvSpPr>
          <p:cNvPr id="6" name="Rectangle 109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109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655919-C2E6-4919-9AEF-F1B478FC5A1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1026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grpSp>
          <p:nvGrpSpPr>
            <p:cNvPr id="1032" name="Group 1027"/>
            <p:cNvGrpSpPr>
              <a:grpSpLocks/>
            </p:cNvGrpSpPr>
            <p:nvPr/>
          </p:nvGrpSpPr>
          <p:grpSpPr bwMode="auto">
            <a:xfrm>
              <a:off x="0" y="0"/>
              <a:ext cx="5760" cy="4320"/>
              <a:chOff x="0" y="0"/>
              <a:chExt cx="5760" cy="4320"/>
            </a:xfrm>
          </p:grpSpPr>
          <p:grpSp>
            <p:nvGrpSpPr>
              <p:cNvPr id="1039" name="Group 1028"/>
              <p:cNvGrpSpPr>
                <a:grpSpLocks/>
              </p:cNvGrpSpPr>
              <p:nvPr/>
            </p:nvGrpSpPr>
            <p:grpSpPr bwMode="auto">
              <a:xfrm>
                <a:off x="0" y="192"/>
                <a:ext cx="5760" cy="4032"/>
                <a:chOff x="0" y="192"/>
                <a:chExt cx="5760" cy="4032"/>
              </a:xfrm>
            </p:grpSpPr>
            <p:sp>
              <p:nvSpPr>
                <p:cNvPr id="5125" name="Line 1029"/>
                <p:cNvSpPr>
                  <a:spLocks noChangeShapeType="1"/>
                </p:cNvSpPr>
                <p:nvPr/>
              </p:nvSpPr>
              <p:spPr bwMode="white">
                <a:xfrm>
                  <a:off x="0" y="19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126" name="Line 1030"/>
                <p:cNvSpPr>
                  <a:spLocks noChangeShapeType="1"/>
                </p:cNvSpPr>
                <p:nvPr/>
              </p:nvSpPr>
              <p:spPr bwMode="white">
                <a:xfrm>
                  <a:off x="0" y="38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127" name="Line 1031"/>
                <p:cNvSpPr>
                  <a:spLocks noChangeShapeType="1"/>
                </p:cNvSpPr>
                <p:nvPr/>
              </p:nvSpPr>
              <p:spPr bwMode="white">
                <a:xfrm>
                  <a:off x="0" y="57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128" name="Line 1032"/>
                <p:cNvSpPr>
                  <a:spLocks noChangeShapeType="1"/>
                </p:cNvSpPr>
                <p:nvPr/>
              </p:nvSpPr>
              <p:spPr bwMode="white">
                <a:xfrm>
                  <a:off x="0" y="76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129" name="Line 1033"/>
                <p:cNvSpPr>
                  <a:spLocks noChangeShapeType="1"/>
                </p:cNvSpPr>
                <p:nvPr/>
              </p:nvSpPr>
              <p:spPr bwMode="white">
                <a:xfrm>
                  <a:off x="0" y="96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130" name="Line 1034"/>
                <p:cNvSpPr>
                  <a:spLocks noChangeShapeType="1"/>
                </p:cNvSpPr>
                <p:nvPr/>
              </p:nvSpPr>
              <p:spPr bwMode="white">
                <a:xfrm>
                  <a:off x="0" y="115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131" name="Line 1035"/>
                <p:cNvSpPr>
                  <a:spLocks noChangeShapeType="1"/>
                </p:cNvSpPr>
                <p:nvPr/>
              </p:nvSpPr>
              <p:spPr bwMode="white">
                <a:xfrm>
                  <a:off x="0" y="134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132" name="Line 1036"/>
                <p:cNvSpPr>
                  <a:spLocks noChangeShapeType="1"/>
                </p:cNvSpPr>
                <p:nvPr/>
              </p:nvSpPr>
              <p:spPr bwMode="white">
                <a:xfrm>
                  <a:off x="0" y="153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133" name="Line 1037"/>
                <p:cNvSpPr>
                  <a:spLocks noChangeShapeType="1"/>
                </p:cNvSpPr>
                <p:nvPr/>
              </p:nvSpPr>
              <p:spPr bwMode="white">
                <a:xfrm>
                  <a:off x="0" y="172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134" name="Line 1038"/>
                <p:cNvSpPr>
                  <a:spLocks noChangeShapeType="1"/>
                </p:cNvSpPr>
                <p:nvPr/>
              </p:nvSpPr>
              <p:spPr bwMode="white">
                <a:xfrm>
                  <a:off x="0" y="192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135" name="Line 1039"/>
                <p:cNvSpPr>
                  <a:spLocks noChangeShapeType="1"/>
                </p:cNvSpPr>
                <p:nvPr/>
              </p:nvSpPr>
              <p:spPr bwMode="white">
                <a:xfrm>
                  <a:off x="0" y="211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136" name="Line 1040"/>
                <p:cNvSpPr>
                  <a:spLocks noChangeShapeType="1"/>
                </p:cNvSpPr>
                <p:nvPr/>
              </p:nvSpPr>
              <p:spPr bwMode="white">
                <a:xfrm>
                  <a:off x="0" y="230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137" name="Line 1041"/>
                <p:cNvSpPr>
                  <a:spLocks noChangeShapeType="1"/>
                </p:cNvSpPr>
                <p:nvPr/>
              </p:nvSpPr>
              <p:spPr bwMode="white">
                <a:xfrm>
                  <a:off x="0" y="249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138" name="Line 1042"/>
                <p:cNvSpPr>
                  <a:spLocks noChangeShapeType="1"/>
                </p:cNvSpPr>
                <p:nvPr/>
              </p:nvSpPr>
              <p:spPr bwMode="white">
                <a:xfrm>
                  <a:off x="0" y="268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139" name="Line 1043"/>
                <p:cNvSpPr>
                  <a:spLocks noChangeShapeType="1"/>
                </p:cNvSpPr>
                <p:nvPr/>
              </p:nvSpPr>
              <p:spPr bwMode="white">
                <a:xfrm>
                  <a:off x="0" y="288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140" name="Line 1044"/>
                <p:cNvSpPr>
                  <a:spLocks noChangeShapeType="1"/>
                </p:cNvSpPr>
                <p:nvPr/>
              </p:nvSpPr>
              <p:spPr bwMode="white">
                <a:xfrm>
                  <a:off x="0" y="307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141" name="Line 1045"/>
                <p:cNvSpPr>
                  <a:spLocks noChangeShapeType="1"/>
                </p:cNvSpPr>
                <p:nvPr/>
              </p:nvSpPr>
              <p:spPr bwMode="white">
                <a:xfrm>
                  <a:off x="0" y="326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142" name="Line 1046"/>
                <p:cNvSpPr>
                  <a:spLocks noChangeShapeType="1"/>
                </p:cNvSpPr>
                <p:nvPr/>
              </p:nvSpPr>
              <p:spPr bwMode="white">
                <a:xfrm>
                  <a:off x="0" y="345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143" name="Line 1047"/>
                <p:cNvSpPr>
                  <a:spLocks noChangeShapeType="1"/>
                </p:cNvSpPr>
                <p:nvPr/>
              </p:nvSpPr>
              <p:spPr bwMode="white">
                <a:xfrm>
                  <a:off x="0" y="364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144" name="Line 1048"/>
                <p:cNvSpPr>
                  <a:spLocks noChangeShapeType="1"/>
                </p:cNvSpPr>
                <p:nvPr/>
              </p:nvSpPr>
              <p:spPr bwMode="white">
                <a:xfrm>
                  <a:off x="0" y="384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145" name="Line 1049"/>
                <p:cNvSpPr>
                  <a:spLocks noChangeShapeType="1"/>
                </p:cNvSpPr>
                <p:nvPr/>
              </p:nvSpPr>
              <p:spPr bwMode="white">
                <a:xfrm>
                  <a:off x="0" y="403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146" name="Line 1050"/>
                <p:cNvSpPr>
                  <a:spLocks noChangeShapeType="1"/>
                </p:cNvSpPr>
                <p:nvPr/>
              </p:nvSpPr>
              <p:spPr bwMode="white">
                <a:xfrm>
                  <a:off x="0" y="422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</p:grpSp>
          <p:grpSp>
            <p:nvGrpSpPr>
              <p:cNvPr id="1040" name="Group 1051"/>
              <p:cNvGrpSpPr>
                <a:grpSpLocks/>
              </p:cNvGrpSpPr>
              <p:nvPr/>
            </p:nvGrpSpPr>
            <p:grpSpPr bwMode="auto">
              <a:xfrm>
                <a:off x="192" y="0"/>
                <a:ext cx="5376" cy="4320"/>
                <a:chOff x="192" y="0"/>
                <a:chExt cx="5376" cy="4320"/>
              </a:xfrm>
            </p:grpSpPr>
            <p:sp>
              <p:nvSpPr>
                <p:cNvPr id="5148" name="Line 1052"/>
                <p:cNvSpPr>
                  <a:spLocks noChangeShapeType="1"/>
                </p:cNvSpPr>
                <p:nvPr/>
              </p:nvSpPr>
              <p:spPr bwMode="white">
                <a:xfrm>
                  <a:off x="19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149" name="Line 1053"/>
                <p:cNvSpPr>
                  <a:spLocks noChangeShapeType="1"/>
                </p:cNvSpPr>
                <p:nvPr/>
              </p:nvSpPr>
              <p:spPr bwMode="white">
                <a:xfrm>
                  <a:off x="38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150" name="Line 1054"/>
                <p:cNvSpPr>
                  <a:spLocks noChangeShapeType="1"/>
                </p:cNvSpPr>
                <p:nvPr/>
              </p:nvSpPr>
              <p:spPr bwMode="white">
                <a:xfrm>
                  <a:off x="57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151" name="Line 1055"/>
                <p:cNvSpPr>
                  <a:spLocks noChangeShapeType="1"/>
                </p:cNvSpPr>
                <p:nvPr/>
              </p:nvSpPr>
              <p:spPr bwMode="white">
                <a:xfrm>
                  <a:off x="76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152" name="Line 1056"/>
                <p:cNvSpPr>
                  <a:spLocks noChangeShapeType="1"/>
                </p:cNvSpPr>
                <p:nvPr/>
              </p:nvSpPr>
              <p:spPr bwMode="white">
                <a:xfrm>
                  <a:off x="96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153" name="Line 1057"/>
                <p:cNvSpPr>
                  <a:spLocks noChangeShapeType="1"/>
                </p:cNvSpPr>
                <p:nvPr/>
              </p:nvSpPr>
              <p:spPr bwMode="white">
                <a:xfrm>
                  <a:off x="115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154" name="Line 1058"/>
                <p:cNvSpPr>
                  <a:spLocks noChangeShapeType="1"/>
                </p:cNvSpPr>
                <p:nvPr/>
              </p:nvSpPr>
              <p:spPr bwMode="white">
                <a:xfrm>
                  <a:off x="134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155" name="Line 1059"/>
                <p:cNvSpPr>
                  <a:spLocks noChangeShapeType="1"/>
                </p:cNvSpPr>
                <p:nvPr/>
              </p:nvSpPr>
              <p:spPr bwMode="white">
                <a:xfrm>
                  <a:off x="153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156" name="Line 1060"/>
                <p:cNvSpPr>
                  <a:spLocks noChangeShapeType="1"/>
                </p:cNvSpPr>
                <p:nvPr/>
              </p:nvSpPr>
              <p:spPr bwMode="white">
                <a:xfrm>
                  <a:off x="172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157" name="Line 1061"/>
                <p:cNvSpPr>
                  <a:spLocks noChangeShapeType="1"/>
                </p:cNvSpPr>
                <p:nvPr/>
              </p:nvSpPr>
              <p:spPr bwMode="white">
                <a:xfrm>
                  <a:off x="192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158" name="Line 1062"/>
                <p:cNvSpPr>
                  <a:spLocks noChangeShapeType="1"/>
                </p:cNvSpPr>
                <p:nvPr/>
              </p:nvSpPr>
              <p:spPr bwMode="white">
                <a:xfrm>
                  <a:off x="211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159" name="Line 1063"/>
                <p:cNvSpPr>
                  <a:spLocks noChangeShapeType="1"/>
                </p:cNvSpPr>
                <p:nvPr/>
              </p:nvSpPr>
              <p:spPr bwMode="white">
                <a:xfrm>
                  <a:off x="230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160" name="Line 1064"/>
                <p:cNvSpPr>
                  <a:spLocks noChangeShapeType="1"/>
                </p:cNvSpPr>
                <p:nvPr/>
              </p:nvSpPr>
              <p:spPr bwMode="white">
                <a:xfrm>
                  <a:off x="249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161" name="Line 1065"/>
                <p:cNvSpPr>
                  <a:spLocks noChangeShapeType="1"/>
                </p:cNvSpPr>
                <p:nvPr/>
              </p:nvSpPr>
              <p:spPr bwMode="white">
                <a:xfrm>
                  <a:off x="268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162" name="Line 1066"/>
                <p:cNvSpPr>
                  <a:spLocks noChangeShapeType="1"/>
                </p:cNvSpPr>
                <p:nvPr/>
              </p:nvSpPr>
              <p:spPr bwMode="white">
                <a:xfrm>
                  <a:off x="288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163" name="Line 1067"/>
                <p:cNvSpPr>
                  <a:spLocks noChangeShapeType="1"/>
                </p:cNvSpPr>
                <p:nvPr/>
              </p:nvSpPr>
              <p:spPr bwMode="white">
                <a:xfrm>
                  <a:off x="307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164" name="Line 1068"/>
                <p:cNvSpPr>
                  <a:spLocks noChangeShapeType="1"/>
                </p:cNvSpPr>
                <p:nvPr/>
              </p:nvSpPr>
              <p:spPr bwMode="white">
                <a:xfrm>
                  <a:off x="326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165" name="Line 1069"/>
                <p:cNvSpPr>
                  <a:spLocks noChangeShapeType="1"/>
                </p:cNvSpPr>
                <p:nvPr/>
              </p:nvSpPr>
              <p:spPr bwMode="white">
                <a:xfrm>
                  <a:off x="345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166" name="Line 1070"/>
                <p:cNvSpPr>
                  <a:spLocks noChangeShapeType="1"/>
                </p:cNvSpPr>
                <p:nvPr/>
              </p:nvSpPr>
              <p:spPr bwMode="white">
                <a:xfrm>
                  <a:off x="364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167" name="Line 1071"/>
                <p:cNvSpPr>
                  <a:spLocks noChangeShapeType="1"/>
                </p:cNvSpPr>
                <p:nvPr/>
              </p:nvSpPr>
              <p:spPr bwMode="white">
                <a:xfrm>
                  <a:off x="384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168" name="Line 1072"/>
                <p:cNvSpPr>
                  <a:spLocks noChangeShapeType="1"/>
                </p:cNvSpPr>
                <p:nvPr/>
              </p:nvSpPr>
              <p:spPr bwMode="white">
                <a:xfrm>
                  <a:off x="403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169" name="Line 1073"/>
                <p:cNvSpPr>
                  <a:spLocks noChangeShapeType="1"/>
                </p:cNvSpPr>
                <p:nvPr/>
              </p:nvSpPr>
              <p:spPr bwMode="white">
                <a:xfrm>
                  <a:off x="422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170" name="Line 1074"/>
                <p:cNvSpPr>
                  <a:spLocks noChangeShapeType="1"/>
                </p:cNvSpPr>
                <p:nvPr/>
              </p:nvSpPr>
              <p:spPr bwMode="white">
                <a:xfrm>
                  <a:off x="441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171" name="Line 1075"/>
                <p:cNvSpPr>
                  <a:spLocks noChangeShapeType="1"/>
                </p:cNvSpPr>
                <p:nvPr/>
              </p:nvSpPr>
              <p:spPr bwMode="white">
                <a:xfrm>
                  <a:off x="460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172" name="Line 1076"/>
                <p:cNvSpPr>
                  <a:spLocks noChangeShapeType="1"/>
                </p:cNvSpPr>
                <p:nvPr/>
              </p:nvSpPr>
              <p:spPr bwMode="white">
                <a:xfrm>
                  <a:off x="480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173" name="Line 1077"/>
                <p:cNvSpPr>
                  <a:spLocks noChangeShapeType="1"/>
                </p:cNvSpPr>
                <p:nvPr/>
              </p:nvSpPr>
              <p:spPr bwMode="white">
                <a:xfrm>
                  <a:off x="499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174" name="Line 1078"/>
                <p:cNvSpPr>
                  <a:spLocks noChangeShapeType="1"/>
                </p:cNvSpPr>
                <p:nvPr/>
              </p:nvSpPr>
              <p:spPr bwMode="white">
                <a:xfrm>
                  <a:off x="518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175" name="Line 1079"/>
                <p:cNvSpPr>
                  <a:spLocks noChangeShapeType="1"/>
                </p:cNvSpPr>
                <p:nvPr/>
              </p:nvSpPr>
              <p:spPr bwMode="white">
                <a:xfrm>
                  <a:off x="537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176" name="Line 1080"/>
                <p:cNvSpPr>
                  <a:spLocks noChangeShapeType="1"/>
                </p:cNvSpPr>
                <p:nvPr/>
              </p:nvSpPr>
              <p:spPr bwMode="white">
                <a:xfrm>
                  <a:off x="556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</p:grpSp>
        </p:grpSp>
        <p:sp>
          <p:nvSpPr>
            <p:cNvPr id="5177" name="Rectangle 1081" descr="60%"/>
            <p:cNvSpPr>
              <a:spLocks noChangeArrowheads="1"/>
            </p:cNvSpPr>
            <p:nvPr/>
          </p:nvSpPr>
          <p:spPr bwMode="ltGray">
            <a:xfrm>
              <a:off x="2112" y="0"/>
              <a:ext cx="3648" cy="96"/>
            </a:xfrm>
            <a:prstGeom prst="rect">
              <a:avLst/>
            </a:prstGeom>
            <a:pattFill prst="pct60">
              <a:fgClr>
                <a:schemeClr val="folHlink"/>
              </a:fgClr>
              <a:bgClr>
                <a:schemeClr val="bg1"/>
              </a:bgClr>
            </a:patt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178" name="Line 1082"/>
            <p:cNvSpPr>
              <a:spLocks noChangeShapeType="1"/>
            </p:cNvSpPr>
            <p:nvPr/>
          </p:nvSpPr>
          <p:spPr bwMode="ltGray">
            <a:xfrm>
              <a:off x="5568" y="0"/>
              <a:ext cx="0" cy="1488"/>
            </a:xfrm>
            <a:prstGeom prst="line">
              <a:avLst/>
            </a:prstGeom>
            <a:noFill/>
            <a:ln w="9525">
              <a:solidFill>
                <a:schemeClr val="hlink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grpSp>
          <p:nvGrpSpPr>
            <p:cNvPr id="1035" name="Group 1083"/>
            <p:cNvGrpSpPr>
              <a:grpSpLocks/>
            </p:cNvGrpSpPr>
            <p:nvPr/>
          </p:nvGrpSpPr>
          <p:grpSpPr bwMode="auto">
            <a:xfrm>
              <a:off x="261" y="892"/>
              <a:ext cx="1124" cy="1464"/>
              <a:chOff x="96" y="916"/>
              <a:chExt cx="2208" cy="2876"/>
            </a:xfrm>
          </p:grpSpPr>
          <p:sp>
            <p:nvSpPr>
              <p:cNvPr id="5180" name="Line 1084"/>
              <p:cNvSpPr>
                <a:spLocks noChangeShapeType="1"/>
              </p:cNvSpPr>
              <p:nvPr/>
            </p:nvSpPr>
            <p:spPr bwMode="ltGray">
              <a:xfrm flipH="1">
                <a:off x="96" y="1038"/>
                <a:ext cx="2208" cy="0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181" name="Line 1085"/>
              <p:cNvSpPr>
                <a:spLocks noChangeShapeType="1"/>
              </p:cNvSpPr>
              <p:nvPr/>
            </p:nvSpPr>
            <p:spPr bwMode="ltGray">
              <a:xfrm>
                <a:off x="336" y="920"/>
                <a:ext cx="0" cy="2872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182" name="Arc 1086"/>
              <p:cNvSpPr>
                <a:spLocks/>
              </p:cNvSpPr>
              <p:nvPr/>
            </p:nvSpPr>
            <p:spPr bwMode="ltGray">
              <a:xfrm flipH="1">
                <a:off x="218" y="916"/>
                <a:ext cx="238" cy="240"/>
              </a:xfrm>
              <a:custGeom>
                <a:avLst/>
                <a:gdLst>
                  <a:gd name="G0" fmla="+- 21595 0 0"/>
                  <a:gd name="G1" fmla="+- 21600 0 0"/>
                  <a:gd name="G2" fmla="+- 21600 0 0"/>
                  <a:gd name="T0" fmla="*/ 21114 w 43195"/>
                  <a:gd name="T1" fmla="*/ 5 h 43200"/>
                  <a:gd name="T2" fmla="*/ 0 w 43195"/>
                  <a:gd name="T3" fmla="*/ 22056 h 43200"/>
                  <a:gd name="T4" fmla="*/ 21595 w 43195"/>
                  <a:gd name="T5" fmla="*/ 21600 h 43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3195" h="43200" fill="none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</a:path>
                  <a:path w="43195" h="43200" stroke="0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  <a:lnTo>
                      <a:pt x="21595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</p:grpSp>
      </p:grpSp>
      <p:sp>
        <p:nvSpPr>
          <p:cNvPr id="1027" name="Rectangle 1087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3048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1028" name="Rectangle 1088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19050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5185" name="Rectangle 108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477000"/>
            <a:ext cx="1600200" cy="228600"/>
          </a:xfrm>
          <a:prstGeom prst="rect">
            <a:avLst/>
          </a:prstGeom>
          <a:solidFill>
            <a:schemeClr val="folHlink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Tahoma" pitchFamily="34" charset="0"/>
              </a:defRPr>
            </a:lvl1pPr>
          </a:lstStyle>
          <a:p>
            <a:pPr>
              <a:defRPr/>
            </a:pPr>
            <a:r>
              <a:rPr lang="en-GB"/>
              <a:t> 2005</a:t>
            </a:r>
          </a:p>
        </p:txBody>
      </p:sp>
      <p:sp>
        <p:nvSpPr>
          <p:cNvPr id="5186" name="Rectangle 109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187" name="Rectangle 109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EA21FC46-2B5C-456F-AE6C-7D410188B8E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1" r:id="rId1"/>
    <p:sldLayoutId id="2147483780" r:id="rId2"/>
    <p:sldLayoutId id="2147483781" r:id="rId3"/>
    <p:sldLayoutId id="2147483782" r:id="rId4"/>
    <p:sldLayoutId id="2147483783" r:id="rId5"/>
    <p:sldLayoutId id="2147483784" r:id="rId6"/>
    <p:sldLayoutId id="2147483785" r:id="rId7"/>
    <p:sldLayoutId id="2147483786" r:id="rId8"/>
    <p:sldLayoutId id="2147483787" r:id="rId9"/>
    <p:sldLayoutId id="2147483788" r:id="rId10"/>
    <p:sldLayoutId id="2147483789" r:id="rId11"/>
    <p:sldLayoutId id="2147483790" r:id="rId12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110000"/>
        <a:buFont typeface="Wingdings" pitchFamily="2" charset="2"/>
        <a:buBlip>
          <a:blip r:embed="rId14"/>
        </a:buBlip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0000"/>
        <a:buFont typeface="Wingdings" pitchFamily="2" charset="2"/>
        <a:buChar char="n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95000"/>
        <a:buFont typeface="Wingdings" pitchFamily="2" charset="2"/>
        <a:buChar char="w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hyperlink" Target="file:///C:\Antbook\ch04\build\reports\org\eclipseguide\persistence\0_FilePersistenceServicesTest.html" TargetMode="External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1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4213" y="1125538"/>
            <a:ext cx="7772400" cy="1143000"/>
          </a:xfrm>
          <a:solidFill>
            <a:schemeClr val="folHlink"/>
          </a:solidFill>
        </p:spPr>
        <p:txBody>
          <a:bodyPr/>
          <a:lstStyle/>
          <a:p>
            <a:pPr algn="ctr" eaLnBrk="1" hangingPunct="1"/>
            <a:r>
              <a:rPr lang="en-GB" sz="4000" dirty="0" smtClean="0"/>
              <a:t>Software Development Tools</a:t>
            </a:r>
          </a:p>
        </p:txBody>
      </p:sp>
      <p:sp>
        <p:nvSpPr>
          <p:cNvPr id="3075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subTitle" idx="1"/>
          </p:nvPr>
        </p:nvSpPr>
        <p:spPr>
          <a:xfrm>
            <a:off x="755650" y="2708275"/>
            <a:ext cx="7488238" cy="1752600"/>
          </a:xfrm>
          <a:solidFill>
            <a:schemeClr val="bg1"/>
          </a:solidFill>
        </p:spPr>
        <p:txBody>
          <a:bodyPr/>
          <a:lstStyle/>
          <a:p>
            <a:pPr algn="ctr" eaLnBrk="1" hangingPunct="1">
              <a:lnSpc>
                <a:spcPct val="80000"/>
              </a:lnSpc>
              <a:buClrTx/>
              <a:buSzTx/>
              <a:buFontTx/>
              <a:buNone/>
            </a:pPr>
            <a:r>
              <a:rPr lang="en-GB" sz="2400" dirty="0" smtClean="0"/>
              <a:t>COMP220</a:t>
            </a:r>
          </a:p>
          <a:p>
            <a:pPr algn="ctr" eaLnBrk="1" hangingPunct="1">
              <a:lnSpc>
                <a:spcPct val="80000"/>
              </a:lnSpc>
              <a:buClrTx/>
              <a:buSzTx/>
              <a:buFontTx/>
              <a:buNone/>
            </a:pPr>
            <a:r>
              <a:rPr lang="en-GB" sz="2400" dirty="0" err="1" smtClean="0"/>
              <a:t>Seb</a:t>
            </a:r>
            <a:r>
              <a:rPr lang="en-GB" sz="2400" dirty="0" smtClean="0"/>
              <a:t> </a:t>
            </a:r>
            <a:r>
              <a:rPr lang="en-GB" sz="2400" dirty="0" err="1" smtClean="0"/>
              <a:t>Coope</a:t>
            </a:r>
            <a:endParaRPr lang="en-GB" sz="2400" dirty="0" smtClean="0"/>
          </a:p>
          <a:p>
            <a:pPr algn="ctr" eaLnBrk="1" hangingPunct="1">
              <a:lnSpc>
                <a:spcPct val="80000"/>
              </a:lnSpc>
            </a:pPr>
            <a:r>
              <a:rPr lang="en-GB" b="1" dirty="0" smtClean="0">
                <a:solidFill>
                  <a:schemeClr val="tx2"/>
                </a:solidFill>
              </a:rPr>
              <a:t>Ant, Testing and</a:t>
            </a:r>
            <a:r>
              <a:rPr lang="en-GB" dirty="0" smtClean="0">
                <a:solidFill>
                  <a:schemeClr val="tx2"/>
                </a:solidFill>
              </a:rPr>
              <a:t> </a:t>
            </a:r>
            <a:r>
              <a:rPr lang="en-GB" b="1" dirty="0" err="1" smtClean="0">
                <a:solidFill>
                  <a:schemeClr val="tx2"/>
                </a:solidFill>
              </a:rPr>
              <a:t>JUnit</a:t>
            </a:r>
            <a:endParaRPr lang="en-GB" b="1" dirty="0" smtClean="0">
              <a:solidFill>
                <a:schemeClr val="tx2"/>
              </a:solidFill>
            </a:endParaRPr>
          </a:p>
          <a:p>
            <a:pPr algn="ctr" eaLnBrk="1" hangingPunct="1">
              <a:lnSpc>
                <a:spcPct val="80000"/>
              </a:lnSpc>
            </a:pPr>
            <a:r>
              <a:rPr lang="en-GB" b="1" u="sng" dirty="0" smtClean="0">
                <a:solidFill>
                  <a:schemeClr val="tx2"/>
                </a:solidFill>
              </a:rPr>
              <a:t>Capturing test results</a:t>
            </a:r>
          </a:p>
        </p:txBody>
      </p:sp>
      <p:sp>
        <p:nvSpPr>
          <p:cNvPr id="3076" name="Text Box 4"/>
          <p:cNvSpPr txBox="1">
            <a:spLocks noChangeArrowheads="1"/>
          </p:cNvSpPr>
          <p:nvPr/>
        </p:nvSpPr>
        <p:spPr bwMode="auto">
          <a:xfrm>
            <a:off x="785786" y="6438149"/>
            <a:ext cx="7572428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1200" dirty="0" smtClean="0">
                <a:latin typeface="Times New Roman" pitchFamily="18" charset="0"/>
              </a:rPr>
              <a:t>These </a:t>
            </a:r>
            <a:r>
              <a:rPr lang="en-GB" sz="1200" dirty="0">
                <a:latin typeface="Times New Roman" pitchFamily="18" charset="0"/>
              </a:rPr>
              <a:t>slides are mainly based on “Java Development with Ant” - E. Hatcher &amp; </a:t>
            </a:r>
            <a:r>
              <a:rPr lang="en-GB" sz="1200" dirty="0" err="1">
                <a:latin typeface="Times New Roman" pitchFamily="18" charset="0"/>
              </a:rPr>
              <a:t>S.Loughran</a:t>
            </a:r>
            <a:r>
              <a:rPr lang="en-GB" sz="1200" dirty="0">
                <a:latin typeface="Times New Roman" pitchFamily="18" charset="0"/>
              </a:rPr>
              <a:t>. Manning Publications, 2003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4" name="Text Box 4"/>
          <p:cNvSpPr txBox="1">
            <a:spLocks noChangeArrowheads="1"/>
          </p:cNvSpPr>
          <p:nvPr/>
        </p:nvSpPr>
        <p:spPr bwMode="auto">
          <a:xfrm>
            <a:off x="1957407" y="4929198"/>
            <a:ext cx="5400675" cy="1006475"/>
          </a:xfrm>
          <a:prstGeom prst="rect">
            <a:avLst/>
          </a:prstGeom>
          <a:solidFill>
            <a:srgbClr val="00FFFF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 b="1" dirty="0">
                <a:solidFill>
                  <a:srgbClr val="000000"/>
                </a:solidFill>
                <a:latin typeface="Courier New" pitchFamily="49" charset="0"/>
              </a:rPr>
              <a:t>&lt;</a:t>
            </a:r>
            <a:r>
              <a:rPr lang="en-GB" b="1" dirty="0" err="1">
                <a:solidFill>
                  <a:srgbClr val="000000"/>
                </a:solidFill>
                <a:latin typeface="Courier New" pitchFamily="49" charset="0"/>
              </a:rPr>
              <a:t>mkdir</a:t>
            </a:r>
            <a:r>
              <a:rPr lang="en-GB" b="1" dirty="0">
                <a:solidFill>
                  <a:srgbClr val="000000"/>
                </a:solidFill>
                <a:latin typeface="Courier New" pitchFamily="49" charset="0"/>
              </a:rPr>
              <a:t> dir="${</a:t>
            </a:r>
            <a:r>
              <a:rPr lang="en-GB" b="1" dirty="0" err="1">
                <a:solidFill>
                  <a:srgbClr val="000000"/>
                </a:solidFill>
                <a:latin typeface="Courier New" pitchFamily="49" charset="0"/>
              </a:rPr>
              <a:t>test.data.dir</a:t>
            </a:r>
            <a:r>
              <a:rPr lang="en-GB" b="1" dirty="0">
                <a:solidFill>
                  <a:srgbClr val="000000"/>
                </a:solidFill>
                <a:latin typeface="Courier New" pitchFamily="49" charset="0"/>
              </a:rPr>
              <a:t>}"/&gt;</a:t>
            </a:r>
          </a:p>
          <a:p>
            <a:endParaRPr lang="en-GB" b="1" dirty="0">
              <a:solidFill>
                <a:srgbClr val="000000"/>
              </a:solidFill>
              <a:latin typeface="Courier New" pitchFamily="49" charset="0"/>
            </a:endParaRPr>
          </a:p>
          <a:p>
            <a:r>
              <a:rPr lang="en-GB" b="1" dirty="0">
                <a:solidFill>
                  <a:srgbClr val="000000"/>
                </a:solidFill>
                <a:latin typeface="Courier New" pitchFamily="49" charset="0"/>
              </a:rPr>
              <a:t>&lt;</a:t>
            </a:r>
            <a:r>
              <a:rPr lang="en-GB" b="1" dirty="0" err="1">
                <a:solidFill>
                  <a:srgbClr val="000000"/>
                </a:solidFill>
                <a:latin typeface="Courier New" pitchFamily="49" charset="0"/>
              </a:rPr>
              <a:t>mkdir</a:t>
            </a:r>
            <a:r>
              <a:rPr lang="en-GB" b="1" dirty="0">
                <a:solidFill>
                  <a:srgbClr val="000000"/>
                </a:solidFill>
                <a:latin typeface="Courier New" pitchFamily="49" charset="0"/>
              </a:rPr>
              <a:t> dir="${</a:t>
            </a:r>
            <a:r>
              <a:rPr lang="en-GB" b="1" dirty="0" err="1">
                <a:solidFill>
                  <a:srgbClr val="000000"/>
                </a:solidFill>
                <a:latin typeface="Courier New" pitchFamily="49" charset="0"/>
              </a:rPr>
              <a:t>test.reports.dir</a:t>
            </a:r>
            <a:r>
              <a:rPr lang="en-GB" b="1" dirty="0">
                <a:solidFill>
                  <a:srgbClr val="000000"/>
                </a:solidFill>
                <a:latin typeface="Courier New" pitchFamily="49" charset="0"/>
              </a:rPr>
              <a:t>}"/&gt;</a:t>
            </a:r>
          </a:p>
        </p:txBody>
      </p:sp>
      <p:sp>
        <p:nvSpPr>
          <p:cNvPr id="12291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-24"/>
            <a:ext cx="7772400" cy="547686"/>
          </a:xfrm>
          <a:solidFill>
            <a:schemeClr val="folHlink"/>
          </a:solidFill>
        </p:spPr>
        <p:txBody>
          <a:bodyPr/>
          <a:lstStyle/>
          <a:p>
            <a:pPr algn="ctr" eaLnBrk="1" hangingPunct="1"/>
            <a:r>
              <a:rPr lang="en-GB" sz="3200" dirty="0" smtClean="0"/>
              <a:t>XML formatter (cont.)</a:t>
            </a:r>
          </a:p>
        </p:txBody>
      </p:sp>
      <p:sp>
        <p:nvSpPr>
          <p:cNvPr id="46083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107504" y="620688"/>
            <a:ext cx="8964612" cy="6192688"/>
          </a:xfrm>
          <a:solidFill>
            <a:schemeClr val="bg1"/>
          </a:solidFill>
        </p:spPr>
        <p:txBody>
          <a:bodyPr/>
          <a:lstStyle/>
          <a:p>
            <a:pPr eaLnBrk="1" hangingPunct="1">
              <a:spcBef>
                <a:spcPts val="0"/>
              </a:spcBef>
            </a:pPr>
            <a:r>
              <a:rPr lang="en-GB" sz="2000" dirty="0" smtClean="0"/>
              <a:t>The effect of the above is to create an </a:t>
            </a:r>
            <a:r>
              <a:rPr lang="en-GB" sz="2000" b="1" dirty="0" smtClean="0"/>
              <a:t>XML</a:t>
            </a:r>
            <a:r>
              <a:rPr lang="en-GB" sz="2000" dirty="0" smtClean="0"/>
              <a:t> </a:t>
            </a:r>
            <a:r>
              <a:rPr lang="en-GB" sz="2000" b="1" dirty="0" smtClean="0"/>
              <a:t>reports</a:t>
            </a:r>
            <a:r>
              <a:rPr lang="en-GB" sz="2000" dirty="0" smtClean="0"/>
              <a:t> in the </a:t>
            </a:r>
            <a:r>
              <a:rPr lang="en-GB" sz="2000" b="1" dirty="0" smtClean="0">
                <a:solidFill>
                  <a:srgbClr val="000000"/>
                </a:solidFill>
                <a:latin typeface="Courier New" pitchFamily="49" charset="0"/>
              </a:rPr>
              <a:t>${</a:t>
            </a:r>
            <a:r>
              <a:rPr lang="en-GB" sz="2000" b="1" dirty="0" err="1" smtClean="0">
                <a:solidFill>
                  <a:srgbClr val="000000"/>
                </a:solidFill>
                <a:latin typeface="Courier New" pitchFamily="49" charset="0"/>
              </a:rPr>
              <a:t>test.data.dir</a:t>
            </a:r>
            <a:r>
              <a:rPr lang="en-GB" sz="2000" b="1" dirty="0" smtClean="0">
                <a:solidFill>
                  <a:srgbClr val="000000"/>
                </a:solidFill>
                <a:latin typeface="Courier New" pitchFamily="49" charset="0"/>
              </a:rPr>
              <a:t>}</a:t>
            </a:r>
            <a:r>
              <a:rPr lang="en-GB" sz="2000" dirty="0" smtClean="0"/>
              <a:t> (i.e., </a:t>
            </a:r>
            <a:r>
              <a:rPr lang="en-GB" sz="2000" b="1" dirty="0" smtClean="0">
                <a:solidFill>
                  <a:srgbClr val="000000"/>
                </a:solidFill>
                <a:latin typeface="Courier New" pitchFamily="49" charset="0"/>
              </a:rPr>
              <a:t>build/data</a:t>
            </a:r>
            <a:r>
              <a:rPr lang="en-GB" sz="2000" dirty="0" smtClean="0"/>
              <a:t>) directory </a:t>
            </a:r>
            <a:r>
              <a:rPr lang="en-GB" sz="2000" b="1" i="1" u="sng" dirty="0" smtClean="0"/>
              <a:t>for each test case</a:t>
            </a:r>
            <a:r>
              <a:rPr lang="en-GB" sz="2000" b="1" i="1" dirty="0" smtClean="0"/>
              <a:t> run</a:t>
            </a:r>
            <a:r>
              <a:rPr lang="en-GB" sz="2000" dirty="0" smtClean="0"/>
              <a:t>. </a:t>
            </a:r>
          </a:p>
          <a:p>
            <a:pPr eaLnBrk="1" hangingPunct="1">
              <a:spcBef>
                <a:spcPts val="0"/>
              </a:spcBef>
            </a:pPr>
            <a:r>
              <a:rPr lang="en-GB" sz="2000" dirty="0" smtClean="0"/>
              <a:t>In our example, we get in </a:t>
            </a:r>
            <a:r>
              <a:rPr lang="en-GB" sz="2000" b="1" dirty="0" smtClean="0">
                <a:solidFill>
                  <a:srgbClr val="000000"/>
                </a:solidFill>
                <a:latin typeface="Courier New" pitchFamily="49" charset="0"/>
              </a:rPr>
              <a:t>build/data </a:t>
            </a:r>
            <a:r>
              <a:rPr lang="en-GB" sz="2000" dirty="0" smtClean="0"/>
              <a:t>one (it could be more) </a:t>
            </a:r>
            <a:r>
              <a:rPr lang="en-GB" sz="2000" b="1" dirty="0" smtClean="0">
                <a:solidFill>
                  <a:srgbClr val="FF0000"/>
                </a:solidFill>
              </a:rPr>
              <a:t>XML</a:t>
            </a:r>
            <a:r>
              <a:rPr lang="en-GB" sz="2000" b="1" dirty="0" smtClean="0"/>
              <a:t> file</a:t>
            </a:r>
            <a:r>
              <a:rPr lang="en-GB" sz="2000" dirty="0" smtClean="0"/>
              <a:t> named like (actually, one line) </a:t>
            </a:r>
          </a:p>
          <a:p>
            <a:pPr eaLnBrk="1" hangingPunct="1">
              <a:spcBef>
                <a:spcPts val="0"/>
              </a:spcBef>
            </a:pPr>
            <a:endParaRPr lang="en-GB" sz="2000" dirty="0" smtClean="0"/>
          </a:p>
          <a:p>
            <a:pPr eaLnBrk="1" hangingPunct="1">
              <a:spcBef>
                <a:spcPts val="0"/>
              </a:spcBef>
              <a:buFont typeface="Wingdings" pitchFamily="2" charset="2"/>
              <a:buNone/>
            </a:pPr>
            <a:r>
              <a:rPr lang="en-GB" sz="2000" b="1" dirty="0" smtClean="0">
                <a:solidFill>
                  <a:srgbClr val="FF0000"/>
                </a:solidFill>
                <a:latin typeface="Courier New" pitchFamily="49" charset="0"/>
              </a:rPr>
              <a:t>TEST-</a:t>
            </a:r>
            <a:r>
              <a:rPr lang="en-GB" sz="2000" b="1" dirty="0" err="1" smtClean="0">
                <a:solidFill>
                  <a:srgbClr val="000000"/>
                </a:solidFill>
                <a:latin typeface="Courier New" pitchFamily="49" charset="0"/>
              </a:rPr>
              <a:t>org.eclipseguide.persistence</a:t>
            </a:r>
            <a:r>
              <a:rPr lang="en-GB" sz="2000" b="1" dirty="0" smtClean="0">
                <a:solidFill>
                  <a:srgbClr val="000000"/>
                </a:solidFill>
                <a:latin typeface="Courier New" pitchFamily="49" charset="0"/>
              </a:rPr>
              <a:t>.</a:t>
            </a:r>
          </a:p>
          <a:p>
            <a:pPr eaLnBrk="1" hangingPunct="1">
              <a:spcBef>
                <a:spcPts val="0"/>
              </a:spcBef>
              <a:buFont typeface="Wingdings" pitchFamily="2" charset="2"/>
              <a:buNone/>
            </a:pPr>
            <a:r>
              <a:rPr lang="en-GB" sz="2000" b="1" dirty="0" smtClean="0">
                <a:solidFill>
                  <a:srgbClr val="000000"/>
                </a:solidFill>
                <a:latin typeface="Courier New" pitchFamily="49" charset="0"/>
              </a:rPr>
              <a:t>                          </a:t>
            </a:r>
            <a:r>
              <a:rPr lang="en-GB" sz="2000" b="1" dirty="0" smtClean="0">
                <a:solidFill>
                  <a:srgbClr val="FF0000"/>
                </a:solidFill>
                <a:latin typeface="Courier New" pitchFamily="49" charset="0"/>
              </a:rPr>
              <a:t>FilePersistenceServicesTest.xml</a:t>
            </a:r>
            <a:r>
              <a:rPr lang="en-GB" sz="2000" dirty="0" smtClean="0"/>
              <a:t>.</a:t>
            </a:r>
          </a:p>
          <a:p>
            <a:pPr eaLnBrk="1" hangingPunct="1">
              <a:spcBef>
                <a:spcPts val="0"/>
              </a:spcBef>
              <a:buFont typeface="Wingdings" pitchFamily="2" charset="2"/>
              <a:buNone/>
            </a:pPr>
            <a:endParaRPr lang="en-GB" sz="2000" b="1" dirty="0" smtClean="0">
              <a:solidFill>
                <a:srgbClr val="FF0000"/>
              </a:solidFill>
            </a:endParaRPr>
          </a:p>
          <a:p>
            <a:pPr eaLnBrk="1" hangingPunct="1">
              <a:spcBef>
                <a:spcPts val="0"/>
              </a:spcBef>
            </a:pPr>
            <a:r>
              <a:rPr lang="en-GB" sz="2000" dirty="0" smtClean="0"/>
              <a:t>Note that </a:t>
            </a:r>
            <a:r>
              <a:rPr lang="en-GB" sz="2000" b="1" i="1" dirty="0" smtClean="0"/>
              <a:t>for this to work</a:t>
            </a:r>
            <a:r>
              <a:rPr lang="en-GB" sz="2000" dirty="0" smtClean="0"/>
              <a:t>  we should </a:t>
            </a:r>
            <a:r>
              <a:rPr lang="en-GB" sz="2000" b="1" dirty="0" smtClean="0">
                <a:solidFill>
                  <a:srgbClr val="FF0000"/>
                </a:solidFill>
              </a:rPr>
              <a:t>use</a:t>
            </a:r>
            <a:r>
              <a:rPr lang="en-GB" sz="2000" dirty="0" smtClean="0"/>
              <a:t> </a:t>
            </a:r>
            <a:r>
              <a:rPr lang="en-GB" sz="2000" b="1" dirty="0" smtClean="0">
                <a:solidFill>
                  <a:srgbClr val="000000"/>
                </a:solidFill>
                <a:latin typeface="Courier New" pitchFamily="49" charset="0"/>
              </a:rPr>
              <a:t>&lt;</a:t>
            </a:r>
            <a:r>
              <a:rPr lang="en-GB" sz="2000" b="1" dirty="0" err="1" smtClean="0">
                <a:solidFill>
                  <a:srgbClr val="000000"/>
                </a:solidFill>
                <a:latin typeface="Courier New" pitchFamily="49" charset="0"/>
              </a:rPr>
              <a:t>mkdir</a:t>
            </a:r>
            <a:r>
              <a:rPr lang="en-GB" sz="2000" b="1" dirty="0" smtClean="0">
                <a:solidFill>
                  <a:srgbClr val="000000"/>
                </a:solidFill>
                <a:latin typeface="Courier New" pitchFamily="49" charset="0"/>
              </a:rPr>
              <a:t>&gt; </a:t>
            </a:r>
            <a:r>
              <a:rPr lang="en-GB" sz="2000" dirty="0" smtClean="0"/>
              <a:t>tasks in </a:t>
            </a:r>
            <a:r>
              <a:rPr lang="en-GB" sz="2000" dirty="0"/>
              <a:t>appropriate target </a:t>
            </a: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test-</a:t>
            </a:r>
            <a:r>
              <a:rPr lang="en-GB" sz="2000" b="1" dirty="0" err="1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init</a:t>
            </a:r>
            <a:r>
              <a:rPr lang="en-GB" sz="2000" dirty="0"/>
              <a:t> </a:t>
            </a:r>
            <a:r>
              <a:rPr lang="en-GB" sz="2000" dirty="0" smtClean="0"/>
              <a:t>(besides the usual </a:t>
            </a:r>
            <a:r>
              <a:rPr lang="en-GB" sz="2000" b="1" dirty="0" err="1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init</a:t>
            </a:r>
            <a:r>
              <a:rPr lang="en-GB" sz="2000" dirty="0" smtClean="0"/>
              <a:t> target) to create all </a:t>
            </a:r>
            <a:r>
              <a:rPr lang="en-GB" sz="2000" b="1" i="1" dirty="0" smtClean="0"/>
              <a:t>directories required for testing and test reports</a:t>
            </a:r>
            <a:r>
              <a:rPr lang="en-GB" sz="2000" dirty="0" smtClean="0"/>
              <a:t>,  including</a:t>
            </a:r>
          </a:p>
          <a:p>
            <a:pPr lvl="1">
              <a:spcBef>
                <a:spcPts val="0"/>
              </a:spcBef>
            </a:pPr>
            <a:r>
              <a:rPr lang="en-GB" sz="2000" b="1" dirty="0" smtClean="0">
                <a:solidFill>
                  <a:srgbClr val="FF0000"/>
                </a:solidFill>
                <a:latin typeface="Courier New" pitchFamily="49" charset="0"/>
              </a:rPr>
              <a:t>build\data </a:t>
            </a:r>
            <a:r>
              <a:rPr lang="en-GB" sz="2000" dirty="0" smtClean="0"/>
              <a:t>for </a:t>
            </a:r>
            <a:r>
              <a:rPr lang="en-GB" sz="2000" b="1" dirty="0" smtClean="0"/>
              <a:t>XML</a:t>
            </a:r>
            <a:r>
              <a:rPr lang="en-GB" sz="2000" dirty="0" smtClean="0"/>
              <a:t> reports and </a:t>
            </a:r>
            <a:endParaRPr lang="en-GB" sz="2000" dirty="0" smtClean="0">
              <a:sym typeface="Wingdings" pitchFamily="2" charset="2"/>
            </a:endParaRPr>
          </a:p>
          <a:p>
            <a:pPr lvl="1">
              <a:spcBef>
                <a:spcPts val="0"/>
              </a:spcBef>
            </a:pPr>
            <a:r>
              <a:rPr lang="en-GB" sz="2000" b="1" dirty="0" smtClean="0">
                <a:solidFill>
                  <a:srgbClr val="FF0000"/>
                </a:solidFill>
                <a:latin typeface="Courier New" pitchFamily="49" charset="0"/>
              </a:rPr>
              <a:t>build\reports </a:t>
            </a:r>
            <a:r>
              <a:rPr lang="en-GB" sz="2000" dirty="0" smtClean="0"/>
              <a:t>to be used </a:t>
            </a:r>
            <a:r>
              <a:rPr lang="en-GB" sz="2000" u="sng" dirty="0" smtClean="0"/>
              <a:t>later</a:t>
            </a:r>
            <a:r>
              <a:rPr lang="en-GB" sz="2000" dirty="0" smtClean="0"/>
              <a:t> for </a:t>
            </a:r>
            <a:r>
              <a:rPr lang="en-GB" sz="2000" b="1" dirty="0" smtClean="0"/>
              <a:t>HTML</a:t>
            </a:r>
            <a:r>
              <a:rPr lang="en-GB" sz="2000" dirty="0" smtClean="0"/>
              <a:t> reports.</a:t>
            </a:r>
          </a:p>
          <a:p>
            <a:pPr eaLnBrk="1" hangingPunct="1">
              <a:spcBef>
                <a:spcPts val="0"/>
              </a:spcBef>
            </a:pPr>
            <a:endParaRPr lang="en-GB" sz="2000" dirty="0" smtClean="0"/>
          </a:p>
          <a:p>
            <a:pPr eaLnBrk="1" hangingPunct="1">
              <a:spcBef>
                <a:spcPts val="0"/>
              </a:spcBef>
            </a:pPr>
            <a:r>
              <a:rPr lang="en-GB" sz="2000" b="1" dirty="0" smtClean="0">
                <a:solidFill>
                  <a:srgbClr val="FF0000"/>
                </a:solidFill>
              </a:rPr>
              <a:t>Recall </a:t>
            </a:r>
            <a:r>
              <a:rPr lang="en-GB" sz="2000" dirty="0" smtClean="0"/>
              <a:t>that you should </a:t>
            </a:r>
            <a:r>
              <a:rPr lang="en-GB" sz="2000" b="1" dirty="0" smtClean="0">
                <a:solidFill>
                  <a:srgbClr val="FF0000"/>
                </a:solidFill>
              </a:rPr>
              <a:t>use properties</a:t>
            </a:r>
            <a:r>
              <a:rPr lang="en-GB" sz="2000" dirty="0" smtClean="0"/>
              <a:t> in  </a:t>
            </a:r>
            <a:r>
              <a:rPr lang="en-GB" sz="2000" b="1" dirty="0" smtClean="0">
                <a:solidFill>
                  <a:srgbClr val="000000"/>
                </a:solidFill>
                <a:latin typeface="Courier New" pitchFamily="49" charset="0"/>
              </a:rPr>
              <a:t>mybuild.xml </a:t>
            </a:r>
            <a:r>
              <a:rPr lang="en-GB" sz="2000" u="sng" dirty="0" smtClean="0"/>
              <a:t>for all directories used</a:t>
            </a:r>
            <a:r>
              <a:rPr lang="en-GB" sz="2000" dirty="0" smtClean="0"/>
              <a:t>.</a:t>
            </a:r>
            <a:endParaRPr lang="en-GB" sz="2000" b="1" dirty="0" smtClean="0">
              <a:solidFill>
                <a:srgbClr val="FF0000"/>
              </a:solidFill>
            </a:endParaRPr>
          </a:p>
          <a:p>
            <a:pPr eaLnBrk="1" hangingPunct="1">
              <a:spcBef>
                <a:spcPts val="0"/>
              </a:spcBef>
            </a:pPr>
            <a:r>
              <a:rPr lang="en-GB" sz="2000" b="1" dirty="0" smtClean="0">
                <a:solidFill>
                  <a:srgbClr val="FF0000"/>
                </a:solidFill>
              </a:rPr>
              <a:t>TRY it:  </a:t>
            </a:r>
          </a:p>
          <a:p>
            <a:pPr marL="0" indent="0" algn="ctr" eaLnBrk="1" hangingPunct="1">
              <a:spcBef>
                <a:spcPts val="0"/>
              </a:spcBef>
              <a:buNone/>
            </a:pPr>
            <a:r>
              <a:rPr lang="en-GB" sz="2000" b="1" dirty="0" smtClean="0">
                <a:solidFill>
                  <a:srgbClr val="000000"/>
                </a:solidFill>
                <a:latin typeface="Courier New" pitchFamily="49" charset="0"/>
              </a:rPr>
              <a:t>C</a:t>
            </a: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</a:rPr>
              <a:t>:\Antbook\</a:t>
            </a: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ch04&gt;ant</a:t>
            </a: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</a:rPr>
              <a:t> -f mybuild.xml clean test-xml</a:t>
            </a:r>
            <a:endParaRPr lang="en-GB" sz="2000" dirty="0"/>
          </a:p>
          <a:p>
            <a:pPr eaLnBrk="1" hangingPunct="1">
              <a:spcBef>
                <a:spcPts val="0"/>
              </a:spcBef>
            </a:pPr>
            <a:r>
              <a:rPr lang="en-GB" sz="2000" dirty="0"/>
              <a:t>a</a:t>
            </a:r>
            <a:r>
              <a:rPr lang="en-GB" sz="2000" dirty="0" smtClean="0"/>
              <a:t>nd</a:t>
            </a:r>
            <a:r>
              <a:rPr lang="en-GB" sz="2000" b="1" dirty="0" smtClean="0">
                <a:solidFill>
                  <a:srgbClr val="FF0000"/>
                </a:solidFill>
              </a:rPr>
              <a:t> inspect </a:t>
            </a:r>
            <a:r>
              <a:rPr lang="en-GB" sz="2000" dirty="0" smtClean="0"/>
              <a:t>the above </a:t>
            </a:r>
            <a:r>
              <a:rPr lang="en-GB" sz="20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xml</a:t>
            </a:r>
            <a:r>
              <a:rPr lang="en-GB" sz="2000" dirty="0" smtClean="0"/>
              <a:t> file just generated.</a:t>
            </a:r>
          </a:p>
        </p:txBody>
      </p:sp>
      <p:sp>
        <p:nvSpPr>
          <p:cNvPr id="1229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B2BDD25-1105-4EAB-9E72-711A2BADB7CC}" type="slidenum">
              <a:rPr lang="en-GB" smtClean="0"/>
              <a:pPr/>
              <a:t>10</a:t>
            </a:fld>
            <a:endParaRPr lang="en-GB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60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460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" presetClass="entr" presetSubtype="4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460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60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2" presetClass="entr" presetSubtype="4" fill="hold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60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460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" dur="500"/>
                                        <p:tgtEl>
                                          <p:spTgt spid="460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00"/>
                            </p:stCondLst>
                            <p:childTnLst>
                              <p:par>
                                <p:cTn id="28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0" dur="500"/>
                                        <p:tgtEl>
                                          <p:spTgt spid="4608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000"/>
                            </p:stCondLst>
                            <p:childTnLst>
                              <p:par>
                                <p:cTn id="32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4" dur="500"/>
                                        <p:tgtEl>
                                          <p:spTgt spid="4608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9" dur="500"/>
                                        <p:tgtEl>
                                          <p:spTgt spid="4608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4" dur="500"/>
                                        <p:tgtEl>
                                          <p:spTgt spid="4608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" dur="500"/>
                                        <p:tgtEl>
                                          <p:spTgt spid="4608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2" dur="500"/>
                                        <p:tgtEl>
                                          <p:spTgt spid="4608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B0040367-FCE8-46AD-A5CF-7B9BF18A034A}" type="slidenum">
              <a:rPr lang="en-GB" smtClean="0"/>
              <a:pPr/>
              <a:t>11</a:t>
            </a:fld>
            <a:endParaRPr lang="en-GB" smtClean="0"/>
          </a:p>
        </p:txBody>
      </p:sp>
      <p:sp>
        <p:nvSpPr>
          <p:cNvPr id="13315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116632"/>
            <a:ext cx="7772400" cy="762000"/>
          </a:xfrm>
          <a:solidFill>
            <a:schemeClr val="folHlink"/>
          </a:solidFill>
        </p:spPr>
        <p:txBody>
          <a:bodyPr/>
          <a:lstStyle/>
          <a:p>
            <a:pPr algn="ctr" eaLnBrk="1" hangingPunct="1"/>
            <a:r>
              <a:rPr lang="en-GB" sz="2800" smtClean="0"/>
              <a:t>Running </a:t>
            </a:r>
            <a:r>
              <a:rPr lang="en-GB" sz="2800" b="1" smtClean="0"/>
              <a:t>multiple</a:t>
            </a:r>
            <a:r>
              <a:rPr lang="en-GB" sz="2800" smtClean="0"/>
              <a:t> tests under </a:t>
            </a:r>
            <a:r>
              <a:rPr lang="en-GB" sz="2800" b="1" smtClean="0">
                <a:solidFill>
                  <a:srgbClr val="000000"/>
                </a:solidFill>
                <a:latin typeface="Courier New" pitchFamily="49" charset="0"/>
              </a:rPr>
              <a:t>&lt;</a:t>
            </a:r>
            <a:r>
              <a:rPr lang="en-GB" sz="2800" b="1" i="1" smtClean="0">
                <a:solidFill>
                  <a:srgbClr val="FF0000"/>
                </a:solidFill>
                <a:latin typeface="Courier New" pitchFamily="49" charset="0"/>
              </a:rPr>
              <a:t>batchtest</a:t>
            </a:r>
            <a:r>
              <a:rPr lang="en-GB" sz="2800" b="1" smtClean="0">
                <a:solidFill>
                  <a:srgbClr val="000000"/>
                </a:solidFill>
                <a:latin typeface="Courier New" pitchFamily="49" charset="0"/>
              </a:rPr>
              <a:t>&gt;</a:t>
            </a:r>
            <a:endParaRPr lang="en-GB" sz="2800" smtClean="0"/>
          </a:p>
        </p:txBody>
      </p:sp>
      <p:sp>
        <p:nvSpPr>
          <p:cNvPr id="47107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611188" y="1196752"/>
            <a:ext cx="8208962" cy="5239484"/>
          </a:xfrm>
          <a:solidFill>
            <a:schemeClr val="bg1"/>
          </a:solidFill>
        </p:spPr>
        <p:txBody>
          <a:bodyPr/>
          <a:lstStyle/>
          <a:p>
            <a:pPr eaLnBrk="1" hangingPunct="1">
              <a:lnSpc>
                <a:spcPct val="80000"/>
              </a:lnSpc>
              <a:spcAft>
                <a:spcPts val="600"/>
              </a:spcAft>
            </a:pPr>
            <a:r>
              <a:rPr lang="en-GB" sz="2000" dirty="0" smtClean="0"/>
              <a:t>You can specify </a:t>
            </a:r>
            <a:r>
              <a:rPr lang="en-GB" sz="2000" b="1" i="1" u="sng" dirty="0" smtClean="0"/>
              <a:t>any number</a:t>
            </a:r>
            <a:r>
              <a:rPr lang="en-GB" sz="2000" dirty="0" smtClean="0"/>
              <a:t>  of </a:t>
            </a:r>
            <a:r>
              <a:rPr lang="en-GB" sz="2000" b="1" dirty="0" smtClean="0">
                <a:solidFill>
                  <a:srgbClr val="000000"/>
                </a:solidFill>
                <a:latin typeface="Courier New" pitchFamily="49" charset="0"/>
              </a:rPr>
              <a:t>&lt;</a:t>
            </a:r>
            <a:r>
              <a:rPr lang="en-GB" sz="2000" b="1" dirty="0" smtClean="0">
                <a:solidFill>
                  <a:srgbClr val="FF0000"/>
                </a:solidFill>
                <a:latin typeface="Courier New" pitchFamily="49" charset="0"/>
              </a:rPr>
              <a:t>test</a:t>
            </a:r>
            <a:r>
              <a:rPr lang="en-GB" sz="2000" b="1" dirty="0" smtClean="0">
                <a:solidFill>
                  <a:srgbClr val="000000"/>
                </a:solidFill>
                <a:latin typeface="Courier New" pitchFamily="49" charset="0"/>
              </a:rPr>
              <a:t>&gt;</a:t>
            </a:r>
            <a:r>
              <a:rPr lang="en-GB" sz="2000" dirty="0" smtClean="0"/>
              <a:t> sub-elements in </a:t>
            </a:r>
            <a:r>
              <a:rPr lang="en-GB" sz="2000" b="1" dirty="0" smtClean="0">
                <a:solidFill>
                  <a:srgbClr val="000000"/>
                </a:solidFill>
                <a:latin typeface="Courier New" pitchFamily="49" charset="0"/>
              </a:rPr>
              <a:t>&lt;</a:t>
            </a:r>
            <a:r>
              <a:rPr lang="en-GB" sz="2000" b="1" dirty="0" err="1" smtClean="0">
                <a:solidFill>
                  <a:srgbClr val="000000"/>
                </a:solidFill>
                <a:latin typeface="Courier New" pitchFamily="49" charset="0"/>
              </a:rPr>
              <a:t>junit</a:t>
            </a:r>
            <a:r>
              <a:rPr lang="en-GB" sz="2000" b="1" dirty="0" smtClean="0">
                <a:solidFill>
                  <a:srgbClr val="000000"/>
                </a:solidFill>
                <a:latin typeface="Courier New" pitchFamily="49" charset="0"/>
              </a:rPr>
              <a:t>&gt;</a:t>
            </a:r>
            <a:r>
              <a:rPr lang="en-GB" sz="2000" dirty="0" smtClean="0"/>
              <a:t> task, </a:t>
            </a:r>
          </a:p>
          <a:p>
            <a:pPr lvl="1" eaLnBrk="1" hangingPunct="1">
              <a:lnSpc>
                <a:spcPct val="80000"/>
              </a:lnSpc>
              <a:spcAft>
                <a:spcPts val="600"/>
              </a:spcAft>
            </a:pPr>
            <a:r>
              <a:rPr lang="en-GB" sz="1800" dirty="0" smtClean="0"/>
              <a:t>but that is </a:t>
            </a:r>
            <a:r>
              <a:rPr lang="en-GB" sz="1800" b="1" i="1" u="sng" dirty="0" smtClean="0"/>
              <a:t>still time consuming </a:t>
            </a:r>
            <a:r>
              <a:rPr lang="en-GB" sz="1800" b="1" i="1" dirty="0" smtClean="0"/>
              <a:t> </a:t>
            </a:r>
            <a:r>
              <a:rPr lang="en-GB" sz="1800" dirty="0" smtClean="0"/>
              <a:t>for </a:t>
            </a:r>
            <a:r>
              <a:rPr lang="en-GB" sz="1800" b="1" i="1" dirty="0" smtClean="0"/>
              <a:t>writing</a:t>
            </a:r>
            <a:r>
              <a:rPr lang="en-GB" sz="1800" dirty="0" smtClean="0"/>
              <a:t>  your build file, </a:t>
            </a:r>
            <a:endParaRPr lang="en-GB" sz="1800" b="1" i="1" u="sng" dirty="0" smtClean="0"/>
          </a:p>
          <a:p>
            <a:pPr lvl="1" eaLnBrk="1" hangingPunct="1">
              <a:lnSpc>
                <a:spcPct val="80000"/>
              </a:lnSpc>
              <a:spcAft>
                <a:spcPts val="600"/>
              </a:spcAft>
            </a:pPr>
            <a:r>
              <a:rPr lang="en-GB" sz="1800" dirty="0"/>
              <a:t>i</a:t>
            </a:r>
            <a:r>
              <a:rPr lang="en-GB" sz="1800" dirty="0" smtClean="0"/>
              <a:t>ndeed, </a:t>
            </a:r>
            <a:r>
              <a:rPr lang="en-GB" sz="1800" b="1" i="1" u="sng" dirty="0" smtClean="0"/>
              <a:t>each individual test case</a:t>
            </a:r>
            <a:r>
              <a:rPr lang="en-GB" sz="1800" dirty="0" smtClean="0"/>
              <a:t>  should </a:t>
            </a:r>
            <a:r>
              <a:rPr lang="en-GB" sz="1800" dirty="0"/>
              <a:t>explicitly be </a:t>
            </a:r>
            <a:r>
              <a:rPr lang="en-GB" sz="1800" dirty="0" smtClean="0"/>
              <a:t>mentioned.</a:t>
            </a:r>
          </a:p>
          <a:p>
            <a:pPr eaLnBrk="1" hangingPunct="1">
              <a:lnSpc>
                <a:spcPct val="80000"/>
              </a:lnSpc>
              <a:spcAft>
                <a:spcPts val="600"/>
              </a:spcAft>
            </a:pPr>
            <a:endParaRPr lang="en-GB" sz="2000" dirty="0" smtClean="0"/>
          </a:p>
          <a:p>
            <a:pPr eaLnBrk="1" hangingPunct="1">
              <a:lnSpc>
                <a:spcPct val="80000"/>
              </a:lnSpc>
              <a:spcAft>
                <a:spcPts val="600"/>
              </a:spcAft>
            </a:pPr>
            <a:r>
              <a:rPr lang="en-GB" sz="2000" dirty="0" smtClean="0"/>
              <a:t>But, instead </a:t>
            </a:r>
            <a:r>
              <a:rPr lang="en-GB" sz="2000" dirty="0"/>
              <a:t>of </a:t>
            </a:r>
            <a:r>
              <a:rPr lang="en-GB" sz="2000" dirty="0" smtClean="0"/>
              <a:t>individual </a:t>
            </a: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</a:rPr>
              <a:t>&lt;</a:t>
            </a:r>
            <a:r>
              <a:rPr lang="en-GB" sz="2000" b="1" dirty="0">
                <a:solidFill>
                  <a:srgbClr val="FF0000"/>
                </a:solidFill>
                <a:latin typeface="Courier New" pitchFamily="49" charset="0"/>
              </a:rPr>
              <a:t>test</a:t>
            </a: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</a:rPr>
              <a:t>&gt;</a:t>
            </a:r>
            <a:r>
              <a:rPr lang="en-GB" sz="2000" dirty="0" smtClean="0"/>
              <a:t> elements, you can use </a:t>
            </a: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</a:rPr>
              <a:t>&lt;</a:t>
            </a:r>
            <a:r>
              <a:rPr lang="en-GB" sz="2000" b="1" i="1" dirty="0" err="1">
                <a:solidFill>
                  <a:srgbClr val="FF0000"/>
                </a:solidFill>
                <a:latin typeface="Courier New" pitchFamily="49" charset="0"/>
              </a:rPr>
              <a:t>batchtest</a:t>
            </a:r>
            <a:r>
              <a:rPr lang="en-GB" sz="2000" b="1" dirty="0" smtClean="0">
                <a:solidFill>
                  <a:srgbClr val="000000"/>
                </a:solidFill>
                <a:latin typeface="Courier New" pitchFamily="49" charset="0"/>
              </a:rPr>
              <a:t>&gt; </a:t>
            </a:r>
            <a:r>
              <a:rPr lang="en-GB" sz="2000" dirty="0" smtClean="0"/>
              <a:t>with a </a:t>
            </a:r>
            <a:r>
              <a:rPr lang="en-GB" sz="2000" b="1" i="1" dirty="0" err="1" smtClean="0"/>
              <a:t>fileset</a:t>
            </a:r>
            <a:r>
              <a:rPr lang="en-GB" sz="2000" dirty="0" smtClean="0"/>
              <a:t>  containing </a:t>
            </a:r>
            <a:r>
              <a:rPr lang="en-GB" sz="2000" b="1" i="1" dirty="0" smtClean="0"/>
              <a:t>non-fixed</a:t>
            </a:r>
            <a:r>
              <a:rPr lang="en-GB" sz="2000" dirty="0" smtClean="0"/>
              <a:t>  number of files.</a:t>
            </a:r>
          </a:p>
          <a:p>
            <a:pPr lvl="1" eaLnBrk="1" hangingPunct="1">
              <a:lnSpc>
                <a:spcPct val="80000"/>
              </a:lnSpc>
              <a:spcAft>
                <a:spcPts val="600"/>
              </a:spcAft>
            </a:pPr>
            <a:r>
              <a:rPr lang="en-GB" sz="1600" dirty="0" smtClean="0"/>
              <a:t>This includes all your test cases </a:t>
            </a:r>
            <a:r>
              <a:rPr lang="en-GB" sz="1600" b="1" i="1" dirty="0" smtClean="0"/>
              <a:t>without mentioning any one of them individually</a:t>
            </a:r>
            <a:r>
              <a:rPr lang="en-GB" sz="1600" dirty="0" smtClean="0"/>
              <a:t>. </a:t>
            </a:r>
          </a:p>
          <a:p>
            <a:pPr eaLnBrk="1" hangingPunct="1">
              <a:lnSpc>
                <a:spcPct val="80000"/>
              </a:lnSpc>
              <a:spcAft>
                <a:spcPts val="600"/>
              </a:spcAft>
            </a:pPr>
            <a:endParaRPr lang="en-GB" sz="2000" dirty="0" smtClean="0"/>
          </a:p>
          <a:p>
            <a:pPr eaLnBrk="1" hangingPunct="1">
              <a:lnSpc>
                <a:spcPct val="80000"/>
              </a:lnSpc>
              <a:spcAft>
                <a:spcPts val="600"/>
              </a:spcAft>
            </a:pPr>
            <a:r>
              <a:rPr lang="en-GB" sz="2000" dirty="0" smtClean="0"/>
              <a:t>In this case </a:t>
            </a:r>
            <a:r>
              <a:rPr lang="en-GB" sz="2000" i="1" u="sng" dirty="0" smtClean="0"/>
              <a:t>there is </a:t>
            </a:r>
            <a:r>
              <a:rPr lang="en-GB" sz="2000" b="1" i="1" u="sng" dirty="0" smtClean="0"/>
              <a:t>no need </a:t>
            </a:r>
            <a:r>
              <a:rPr lang="en-GB" sz="2000" i="1" u="sng" dirty="0" smtClean="0"/>
              <a:t>to </a:t>
            </a:r>
            <a:r>
              <a:rPr lang="en-GB" sz="2000" b="1" i="1" u="sng" dirty="0" smtClean="0"/>
              <a:t>update</a:t>
            </a:r>
            <a:r>
              <a:rPr lang="en-GB" sz="2000" i="1" u="sng" dirty="0" smtClean="0"/>
              <a:t> the build file</a:t>
            </a:r>
            <a:r>
              <a:rPr lang="en-GB" sz="2000" dirty="0" smtClean="0"/>
              <a:t>  when adding new test cases as soon as they automatically occur in the </a:t>
            </a:r>
            <a:r>
              <a:rPr lang="en-GB" sz="2000" dirty="0" err="1" smtClean="0"/>
              <a:t>fileset</a:t>
            </a:r>
            <a:r>
              <a:rPr lang="en-GB" sz="2000" dirty="0" smtClean="0"/>
              <a:t> under </a:t>
            </a:r>
            <a:r>
              <a:rPr lang="en-GB" sz="2000" b="1" dirty="0" smtClean="0">
                <a:solidFill>
                  <a:srgbClr val="000000"/>
                </a:solidFill>
                <a:latin typeface="Courier New" pitchFamily="49" charset="0"/>
              </a:rPr>
              <a:t>&lt;</a:t>
            </a:r>
            <a:r>
              <a:rPr lang="en-GB" sz="2000" b="1" i="1" dirty="0" err="1" smtClean="0">
                <a:solidFill>
                  <a:srgbClr val="FF0000"/>
                </a:solidFill>
                <a:latin typeface="Courier New" pitchFamily="49" charset="0"/>
              </a:rPr>
              <a:t>batchtest</a:t>
            </a:r>
            <a:r>
              <a:rPr lang="en-GB" sz="2000" b="1" dirty="0" smtClean="0">
                <a:solidFill>
                  <a:srgbClr val="000000"/>
                </a:solidFill>
                <a:latin typeface="Courier New" pitchFamily="49" charset="0"/>
              </a:rPr>
              <a:t>&gt;</a:t>
            </a:r>
            <a:r>
              <a:rPr lang="en-GB" sz="2000" dirty="0" smtClean="0"/>
              <a:t>. </a:t>
            </a:r>
          </a:p>
          <a:p>
            <a:pPr eaLnBrk="1" hangingPunct="1">
              <a:lnSpc>
                <a:spcPct val="80000"/>
              </a:lnSpc>
              <a:spcAft>
                <a:spcPts val="600"/>
              </a:spcAft>
            </a:pPr>
            <a:endParaRPr lang="en-GB" sz="2000" dirty="0" smtClean="0"/>
          </a:p>
          <a:p>
            <a:pPr eaLnBrk="1" hangingPunct="1">
              <a:lnSpc>
                <a:spcPct val="80000"/>
              </a:lnSpc>
              <a:spcAft>
                <a:spcPts val="600"/>
              </a:spcAft>
            </a:pPr>
            <a:r>
              <a:rPr lang="en-GB" sz="2000" dirty="0" smtClean="0"/>
              <a:t>That is why </a:t>
            </a:r>
            <a:r>
              <a:rPr lang="en-GB" sz="2000" b="1" dirty="0" smtClean="0">
                <a:solidFill>
                  <a:srgbClr val="000000"/>
                </a:solidFill>
                <a:latin typeface="Courier New" pitchFamily="49" charset="0"/>
              </a:rPr>
              <a:t>&lt;</a:t>
            </a:r>
            <a:r>
              <a:rPr lang="en-GB" sz="2000" b="1" i="1" dirty="0" err="1" smtClean="0">
                <a:solidFill>
                  <a:srgbClr val="FF0000"/>
                </a:solidFill>
                <a:latin typeface="Courier New" pitchFamily="49" charset="0"/>
              </a:rPr>
              <a:t>batchtest</a:t>
            </a:r>
            <a:r>
              <a:rPr lang="en-GB" sz="2000" b="1" dirty="0" smtClean="0">
                <a:solidFill>
                  <a:srgbClr val="000000"/>
                </a:solidFill>
                <a:latin typeface="Courier New" pitchFamily="49" charset="0"/>
              </a:rPr>
              <a:t>&gt; </a:t>
            </a:r>
            <a:r>
              <a:rPr lang="en-GB" sz="2000" dirty="0" smtClean="0"/>
              <a:t>is </a:t>
            </a:r>
            <a:r>
              <a:rPr lang="en-GB" sz="2000" b="1" i="1" u="sng" dirty="0" smtClean="0"/>
              <a:t>better to use</a:t>
            </a:r>
            <a:r>
              <a:rPr lang="en-GB" sz="2000" dirty="0" smtClean="0"/>
              <a:t>  than multiple</a:t>
            </a:r>
            <a:r>
              <a:rPr lang="en-GB" sz="2000" b="1" dirty="0" smtClean="0">
                <a:solidFill>
                  <a:srgbClr val="000000"/>
                </a:solidFill>
                <a:latin typeface="Courier New" pitchFamily="49" charset="0"/>
              </a:rPr>
              <a:t> &lt;</a:t>
            </a:r>
            <a:r>
              <a:rPr lang="en-GB" sz="2000" b="1" i="1" dirty="0" smtClean="0">
                <a:solidFill>
                  <a:srgbClr val="FF0000"/>
                </a:solidFill>
                <a:latin typeface="Courier New" pitchFamily="49" charset="0"/>
              </a:rPr>
              <a:t>test</a:t>
            </a:r>
            <a:r>
              <a:rPr lang="en-GB" sz="2000" b="1" dirty="0" smtClean="0">
                <a:solidFill>
                  <a:srgbClr val="000000"/>
                </a:solidFill>
                <a:latin typeface="Courier New" pitchFamily="49" charset="0"/>
              </a:rPr>
              <a:t>&gt; </a:t>
            </a:r>
            <a:r>
              <a:rPr lang="en-GB" sz="2000" dirty="0" smtClean="0"/>
              <a:t>tags</a:t>
            </a:r>
            <a:r>
              <a:rPr lang="en-GB" sz="2000" b="1" dirty="0" smtClean="0">
                <a:solidFill>
                  <a:srgbClr val="000000"/>
                </a:solidFill>
                <a:latin typeface="Courier New" pitchFamily="49" charset="0"/>
              </a:rPr>
              <a:t>.</a:t>
            </a:r>
            <a:endParaRPr lang="en-GB" sz="2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71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471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471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471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500"/>
                            </p:stCondLst>
                            <p:childTnLst>
                              <p:par>
                                <p:cTn id="20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471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4710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0" dur="500"/>
                                        <p:tgtEl>
                                          <p:spTgt spid="4710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D3D862B-AF10-42C8-A774-1333B918DF7E}" type="slidenum">
              <a:rPr lang="en-GB" smtClean="0"/>
              <a:pPr/>
              <a:t>12</a:t>
            </a:fld>
            <a:endParaRPr lang="en-GB" smtClean="0"/>
          </a:p>
        </p:txBody>
      </p:sp>
      <p:sp>
        <p:nvSpPr>
          <p:cNvPr id="14339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71438"/>
            <a:ext cx="7772400" cy="571500"/>
          </a:xfrm>
          <a:solidFill>
            <a:schemeClr val="folHlink"/>
          </a:solidFill>
        </p:spPr>
        <p:txBody>
          <a:bodyPr/>
          <a:lstStyle/>
          <a:p>
            <a:pPr algn="ctr" eaLnBrk="1" hangingPunct="1"/>
            <a:r>
              <a:rPr lang="en-GB" sz="2800" smtClean="0"/>
              <a:t> Running </a:t>
            </a:r>
            <a:r>
              <a:rPr lang="en-GB" sz="2800" b="1" smtClean="0"/>
              <a:t>multiple</a:t>
            </a:r>
            <a:r>
              <a:rPr lang="en-GB" sz="2800" smtClean="0"/>
              <a:t> tests under </a:t>
            </a:r>
            <a:r>
              <a:rPr lang="en-GB" sz="2800" b="1" smtClean="0">
                <a:solidFill>
                  <a:srgbClr val="000000"/>
                </a:solidFill>
                <a:latin typeface="Courier New" pitchFamily="49" charset="0"/>
              </a:rPr>
              <a:t>&lt;</a:t>
            </a:r>
            <a:r>
              <a:rPr lang="en-GB" sz="2800" b="1" i="1" smtClean="0">
                <a:solidFill>
                  <a:srgbClr val="FF0000"/>
                </a:solidFill>
                <a:latin typeface="Courier New" pitchFamily="49" charset="0"/>
              </a:rPr>
              <a:t>batchtest</a:t>
            </a:r>
            <a:r>
              <a:rPr lang="en-GB" sz="2800" b="1" smtClean="0">
                <a:solidFill>
                  <a:srgbClr val="000000"/>
                </a:solidFill>
                <a:latin typeface="Courier New" pitchFamily="49" charset="0"/>
              </a:rPr>
              <a:t>&gt;</a:t>
            </a:r>
          </a:p>
        </p:txBody>
      </p:sp>
      <p:sp>
        <p:nvSpPr>
          <p:cNvPr id="48131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428596" y="714356"/>
            <a:ext cx="8501092" cy="5715040"/>
          </a:xfrm>
          <a:solidFill>
            <a:schemeClr val="bg1"/>
          </a:solidFill>
        </p:spPr>
        <p:txBody>
          <a:bodyPr/>
          <a:lstStyle/>
          <a:p>
            <a:pPr eaLnBrk="1" hangingPunct="1">
              <a:spcBef>
                <a:spcPct val="0"/>
              </a:spcBef>
              <a:spcAft>
                <a:spcPts val="600"/>
              </a:spcAft>
            </a:pPr>
            <a:r>
              <a:rPr lang="en-GB" sz="2400" b="1" dirty="0" smtClean="0">
                <a:solidFill>
                  <a:srgbClr val="FF0000"/>
                </a:solidFill>
              </a:rPr>
              <a:t>TIP:</a:t>
            </a:r>
            <a:r>
              <a:rPr lang="en-GB" sz="2400" b="1" dirty="0" smtClean="0"/>
              <a:t> </a:t>
            </a:r>
            <a:r>
              <a:rPr lang="en-GB" sz="2400" b="1" i="1" u="sng" dirty="0" smtClean="0"/>
              <a:t>Standardize</a:t>
            </a:r>
            <a:r>
              <a:rPr lang="en-GB" sz="2400" dirty="0" smtClean="0"/>
              <a:t>  the </a:t>
            </a:r>
            <a:r>
              <a:rPr lang="en-GB" sz="2400" b="1" i="1" u="sng" dirty="0" smtClean="0"/>
              <a:t>naming</a:t>
            </a:r>
            <a:r>
              <a:rPr lang="en-GB" sz="2400" dirty="0" smtClean="0"/>
              <a:t>  scheme of your </a:t>
            </a:r>
            <a:r>
              <a:rPr lang="en-GB" sz="2400" b="1" dirty="0" err="1" smtClean="0"/>
              <a:t>JUnit</a:t>
            </a:r>
            <a:r>
              <a:rPr lang="en-GB" sz="2400" dirty="0" smtClean="0"/>
              <a:t> </a:t>
            </a:r>
            <a:r>
              <a:rPr lang="en-GB" sz="2400" b="1" i="1" u="sng" dirty="0" smtClean="0"/>
              <a:t>test cases</a:t>
            </a:r>
            <a:r>
              <a:rPr lang="en-GB" sz="2400" dirty="0" smtClean="0"/>
              <a:t>  for</a:t>
            </a:r>
          </a:p>
          <a:p>
            <a:pPr lvl="1" eaLnBrk="1" hangingPunct="1">
              <a:spcBef>
                <a:spcPct val="0"/>
              </a:spcBef>
              <a:spcAft>
                <a:spcPts val="600"/>
              </a:spcAft>
            </a:pPr>
            <a:r>
              <a:rPr lang="en-GB" sz="2000" dirty="0" smtClean="0"/>
              <a:t>easy </a:t>
            </a:r>
            <a:r>
              <a:rPr lang="en-GB" sz="2000" dirty="0" err="1" smtClean="0"/>
              <a:t>fileset</a:t>
            </a:r>
            <a:r>
              <a:rPr lang="en-GB" sz="2000" dirty="0" smtClean="0"/>
              <a:t> </a:t>
            </a:r>
            <a:r>
              <a:rPr lang="en-GB" sz="2000" b="1" i="1" dirty="0" smtClean="0"/>
              <a:t>inclusions</a:t>
            </a:r>
            <a:r>
              <a:rPr lang="en-GB" sz="2000" dirty="0" smtClean="0"/>
              <a:t>, </a:t>
            </a:r>
          </a:p>
          <a:p>
            <a:pPr lvl="1" eaLnBrk="1" hangingPunct="1">
              <a:spcBef>
                <a:spcPct val="0"/>
              </a:spcBef>
              <a:spcAft>
                <a:spcPts val="600"/>
              </a:spcAft>
            </a:pPr>
            <a:r>
              <a:rPr lang="en-GB" sz="2000" dirty="0" smtClean="0"/>
              <a:t>and possible  </a:t>
            </a:r>
            <a:r>
              <a:rPr lang="en-GB" sz="2000" b="1" i="1" dirty="0" smtClean="0"/>
              <a:t>exclusions</a:t>
            </a:r>
            <a:r>
              <a:rPr lang="en-GB" sz="2000" dirty="0" smtClean="0"/>
              <a:t>  of </a:t>
            </a:r>
            <a:r>
              <a:rPr lang="en-GB" sz="2000" b="1" i="1" dirty="0" smtClean="0"/>
              <a:t>helper</a:t>
            </a:r>
            <a:r>
              <a:rPr lang="en-GB" sz="2000" dirty="0" smtClean="0"/>
              <a:t>  classes (or </a:t>
            </a:r>
            <a:r>
              <a:rPr lang="en-GB" sz="2000" b="1" i="1" dirty="0" smtClean="0"/>
              <a:t>abstract</a:t>
            </a:r>
            <a:r>
              <a:rPr lang="en-GB" sz="2000" dirty="0" smtClean="0"/>
              <a:t>  test case classes). </a:t>
            </a:r>
          </a:p>
          <a:p>
            <a:pPr eaLnBrk="1" hangingPunct="1">
              <a:spcBef>
                <a:spcPct val="0"/>
              </a:spcBef>
              <a:spcAft>
                <a:spcPts val="600"/>
              </a:spcAft>
            </a:pPr>
            <a:endParaRPr lang="en-GB" sz="2400" dirty="0" smtClean="0"/>
          </a:p>
          <a:p>
            <a:pPr eaLnBrk="1" hangingPunct="1">
              <a:spcBef>
                <a:spcPct val="0"/>
              </a:spcBef>
              <a:spcAft>
                <a:spcPts val="600"/>
              </a:spcAft>
            </a:pPr>
            <a:r>
              <a:rPr lang="en-GB" sz="2400" dirty="0" smtClean="0"/>
              <a:t>Thus, </a:t>
            </a:r>
            <a:r>
              <a:rPr lang="en-GB" sz="2400" b="1" i="1" u="sng" dirty="0" smtClean="0"/>
              <a:t>real </a:t>
            </a:r>
            <a:r>
              <a:rPr lang="en-GB" sz="2400" b="1" i="1" u="sng" dirty="0" err="1" smtClean="0"/>
              <a:t>Junit</a:t>
            </a:r>
            <a:r>
              <a:rPr lang="en-GB" sz="2400" b="1" i="1" u="sng" dirty="0" smtClean="0"/>
              <a:t> Test Cases</a:t>
            </a:r>
            <a:r>
              <a:rPr lang="en-GB" sz="2400" dirty="0" smtClean="0"/>
              <a:t>  should end with the suffix  </a:t>
            </a:r>
            <a:r>
              <a:rPr lang="en-GB" sz="2400" b="1" i="1" dirty="0" smtClean="0">
                <a:solidFill>
                  <a:srgbClr val="FF0000"/>
                </a:solidFill>
                <a:latin typeface="Courier New" pitchFamily="49" charset="0"/>
              </a:rPr>
              <a:t>Test</a:t>
            </a:r>
            <a:r>
              <a:rPr lang="en-GB" sz="2400" dirty="0"/>
              <a:t> </a:t>
            </a:r>
            <a:r>
              <a:rPr lang="en-GB" sz="2400" dirty="0" smtClean="0"/>
              <a:t> according to the normal </a:t>
            </a:r>
            <a:r>
              <a:rPr lang="en-GB" sz="2400" i="1" u="sng" dirty="0" smtClean="0"/>
              <a:t>convention-naming scheme</a:t>
            </a:r>
            <a:r>
              <a:rPr lang="en-GB" sz="2400" dirty="0" smtClean="0"/>
              <a:t>.</a:t>
            </a:r>
          </a:p>
          <a:p>
            <a:pPr eaLnBrk="1" hangingPunct="1">
              <a:spcBef>
                <a:spcPct val="0"/>
              </a:spcBef>
              <a:spcAft>
                <a:spcPts val="600"/>
              </a:spcAft>
            </a:pPr>
            <a:endParaRPr lang="en-GB" sz="2400" dirty="0" smtClean="0"/>
          </a:p>
          <a:p>
            <a:pPr eaLnBrk="1" hangingPunct="1">
              <a:spcBef>
                <a:spcPct val="0"/>
              </a:spcBef>
              <a:spcAft>
                <a:spcPts val="600"/>
              </a:spcAft>
            </a:pPr>
            <a:r>
              <a:rPr lang="en-GB" sz="2400" dirty="0" smtClean="0"/>
              <a:t>For example, </a:t>
            </a:r>
          </a:p>
          <a:p>
            <a:pPr lvl="2" eaLnBrk="1" hangingPunct="1">
              <a:spcBef>
                <a:spcPct val="0"/>
              </a:spcBef>
              <a:spcAft>
                <a:spcPts val="600"/>
              </a:spcAft>
              <a:buFont typeface="Symbol" pitchFamily="18" charset="2"/>
              <a:buChar char="·"/>
            </a:pPr>
            <a:r>
              <a:rPr lang="en-GB" sz="2000" dirty="0" err="1" smtClean="0">
                <a:solidFill>
                  <a:srgbClr val="000000"/>
                </a:solidFill>
                <a:latin typeface="Courier New" pitchFamily="49" charset="0"/>
              </a:rPr>
              <a:t>FilePersistenceServices</a:t>
            </a:r>
            <a:r>
              <a:rPr lang="en-GB" sz="2000" b="1" i="1" dirty="0" err="1" smtClean="0">
                <a:solidFill>
                  <a:srgbClr val="FF0000"/>
                </a:solidFill>
                <a:latin typeface="Courier New" pitchFamily="49" charset="0"/>
              </a:rPr>
              <a:t>Test</a:t>
            </a:r>
            <a:r>
              <a:rPr lang="en-GB" sz="2000" dirty="0" smtClean="0"/>
              <a:t> and </a:t>
            </a:r>
            <a:r>
              <a:rPr lang="en-GB" sz="2000" dirty="0" err="1" smtClean="0">
                <a:solidFill>
                  <a:srgbClr val="000000"/>
                </a:solidFill>
                <a:latin typeface="Courier New" pitchFamily="49" charset="0"/>
              </a:rPr>
              <a:t>Simple</a:t>
            </a:r>
            <a:r>
              <a:rPr lang="en-GB" sz="2000" b="1" i="1" dirty="0" err="1" smtClean="0">
                <a:solidFill>
                  <a:srgbClr val="FF0000"/>
                </a:solidFill>
                <a:latin typeface="Courier New" pitchFamily="49" charset="0"/>
              </a:rPr>
              <a:t>Test</a:t>
            </a:r>
            <a:r>
              <a:rPr lang="en-GB" sz="2000" b="1" dirty="0" smtClean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en-GB" sz="2000" dirty="0" smtClean="0"/>
              <a:t>are our </a:t>
            </a:r>
            <a:r>
              <a:rPr lang="en-GB" sz="2000" b="1" i="1" dirty="0" smtClean="0"/>
              <a:t>test cases</a:t>
            </a:r>
            <a:r>
              <a:rPr lang="en-GB" sz="2000" dirty="0" smtClean="0"/>
              <a:t>, whereas </a:t>
            </a:r>
          </a:p>
          <a:p>
            <a:pPr lvl="2" eaLnBrk="1" hangingPunct="1">
              <a:spcBef>
                <a:spcPct val="0"/>
              </a:spcBef>
              <a:spcAft>
                <a:spcPts val="600"/>
              </a:spcAft>
              <a:buFont typeface="Symbol" pitchFamily="18" charset="2"/>
              <a:buChar char="·"/>
            </a:pPr>
            <a:r>
              <a:rPr lang="en-GB" sz="2000" dirty="0" smtClean="0"/>
              <a:t>Any other </a:t>
            </a:r>
            <a:r>
              <a:rPr lang="en-GB" sz="2000" b="1" dirty="0" smtClean="0"/>
              <a:t>helper</a:t>
            </a:r>
            <a:r>
              <a:rPr lang="en-GB" sz="2000" dirty="0" smtClean="0"/>
              <a:t> and </a:t>
            </a:r>
            <a:r>
              <a:rPr lang="en-GB" sz="2000" b="1" dirty="0" smtClean="0"/>
              <a:t>abstract</a:t>
            </a:r>
            <a:r>
              <a:rPr lang="en-GB" sz="2000" dirty="0" smtClean="0"/>
              <a:t> classes (possibly used by test cases) </a:t>
            </a:r>
            <a:r>
              <a:rPr lang="en-GB" sz="2000" b="1" dirty="0" smtClean="0"/>
              <a:t>should </a:t>
            </a:r>
            <a:r>
              <a:rPr lang="en-GB" sz="2000" b="1" u="sng" dirty="0" smtClean="0">
                <a:solidFill>
                  <a:srgbClr val="FF0000"/>
                </a:solidFill>
              </a:rPr>
              <a:t>not</a:t>
            </a:r>
            <a:r>
              <a:rPr lang="en-GB" sz="2000" b="1" dirty="0" smtClean="0"/>
              <a:t> have the suffix </a:t>
            </a:r>
            <a:r>
              <a:rPr lang="en-GB" sz="2000" b="1" dirty="0"/>
              <a:t> </a:t>
            </a:r>
            <a:r>
              <a:rPr lang="en-GB" sz="2000" b="1" dirty="0" smtClean="0">
                <a:solidFill>
                  <a:srgbClr val="FF0000"/>
                </a:solidFill>
                <a:latin typeface="Courier New" pitchFamily="49" charset="0"/>
              </a:rPr>
              <a:t>Test</a:t>
            </a:r>
            <a:r>
              <a:rPr lang="en-GB" sz="2000" b="1" dirty="0" smtClean="0">
                <a:latin typeface="Courier New" pitchFamily="49" charset="0"/>
              </a:rPr>
              <a:t>. </a:t>
            </a:r>
            <a:endParaRPr lang="en-GB" sz="2000" dirty="0" smtClean="0"/>
          </a:p>
          <a:p>
            <a:pPr eaLnBrk="1" hangingPunct="1">
              <a:spcBef>
                <a:spcPct val="0"/>
              </a:spcBef>
              <a:spcAft>
                <a:spcPts val="600"/>
              </a:spcAft>
            </a:pPr>
            <a:endParaRPr lang="en-GB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81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481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481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481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481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" dur="500"/>
                                        <p:tgtEl>
                                          <p:spTgt spid="4813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9" dur="500"/>
                                        <p:tgtEl>
                                          <p:spTgt spid="4813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0D439A0-AC38-4B87-94D8-E3A6101C7A25}" type="slidenum">
              <a:rPr lang="en-GB" smtClean="0"/>
              <a:pPr/>
              <a:t>13</a:t>
            </a:fld>
            <a:endParaRPr lang="en-GB" smtClean="0"/>
          </a:p>
        </p:txBody>
      </p:sp>
      <p:sp>
        <p:nvSpPr>
          <p:cNvPr id="15363" name="Text Box 5"/>
          <p:cNvSpPr txBox="1">
            <a:spLocks noChangeArrowheads="1"/>
          </p:cNvSpPr>
          <p:nvPr/>
        </p:nvSpPr>
        <p:spPr bwMode="auto">
          <a:xfrm>
            <a:off x="71406" y="1746273"/>
            <a:ext cx="8072464" cy="4968875"/>
          </a:xfrm>
          <a:prstGeom prst="rect">
            <a:avLst/>
          </a:prstGeom>
          <a:solidFill>
            <a:srgbClr val="00FFFF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GB" dirty="0">
                <a:solidFill>
                  <a:srgbClr val="000000"/>
                </a:solidFill>
                <a:latin typeface="Courier New" pitchFamily="49" charset="0"/>
              </a:rPr>
              <a:t>&lt;target name="</a:t>
            </a:r>
            <a:r>
              <a:rPr lang="en-GB" b="1" dirty="0">
                <a:solidFill>
                  <a:srgbClr val="000000"/>
                </a:solidFill>
                <a:latin typeface="Courier New" pitchFamily="49" charset="0"/>
              </a:rPr>
              <a:t>test-batch</a:t>
            </a:r>
            <a:r>
              <a:rPr lang="en-GB" dirty="0">
                <a:solidFill>
                  <a:srgbClr val="000000"/>
                </a:solidFill>
                <a:latin typeface="Courier New" pitchFamily="49" charset="0"/>
              </a:rPr>
              <a:t>" depends="test-compile"&gt;</a:t>
            </a:r>
          </a:p>
          <a:p>
            <a:pPr>
              <a:spcBef>
                <a:spcPct val="50000"/>
              </a:spcBef>
            </a:pPr>
            <a:r>
              <a:rPr lang="en-GB" dirty="0">
                <a:solidFill>
                  <a:srgbClr val="000000"/>
                </a:solidFill>
                <a:latin typeface="Courier New" pitchFamily="49" charset="0"/>
              </a:rPr>
              <a:t>  &lt;</a:t>
            </a:r>
            <a:r>
              <a:rPr lang="en-GB" b="1" dirty="0" err="1">
                <a:solidFill>
                  <a:srgbClr val="000000"/>
                </a:solidFill>
                <a:latin typeface="Courier New" pitchFamily="49" charset="0"/>
              </a:rPr>
              <a:t>junit</a:t>
            </a:r>
            <a:r>
              <a:rPr lang="en-GB" dirty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en-GB" dirty="0" err="1">
                <a:solidFill>
                  <a:srgbClr val="000000"/>
                </a:solidFill>
                <a:latin typeface="Courier New" pitchFamily="49" charset="0"/>
              </a:rPr>
              <a:t>printsummary</a:t>
            </a:r>
            <a:r>
              <a:rPr lang="en-GB" dirty="0">
                <a:solidFill>
                  <a:srgbClr val="000000"/>
                </a:solidFill>
                <a:latin typeface="Courier New" pitchFamily="49" charset="0"/>
              </a:rPr>
              <a:t>= "</a:t>
            </a:r>
            <a:r>
              <a:rPr lang="en-GB" b="1" dirty="0">
                <a:solidFill>
                  <a:srgbClr val="000000"/>
                </a:solidFill>
                <a:latin typeface="Courier New" pitchFamily="49" charset="0"/>
              </a:rPr>
              <a:t>no</a:t>
            </a:r>
            <a:r>
              <a:rPr lang="en-GB" dirty="0">
                <a:solidFill>
                  <a:srgbClr val="000000"/>
                </a:solidFill>
                <a:latin typeface="Courier New" pitchFamily="49" charset="0"/>
              </a:rPr>
              <a:t>" </a:t>
            </a:r>
            <a:r>
              <a:rPr lang="en-GB" b="1" dirty="0" err="1">
                <a:solidFill>
                  <a:srgbClr val="000000"/>
                </a:solidFill>
                <a:latin typeface="Courier New" pitchFamily="49" charset="0"/>
              </a:rPr>
              <a:t>haltonfailure</a:t>
            </a:r>
            <a:r>
              <a:rPr lang="en-GB" dirty="0" smtClean="0">
                <a:solidFill>
                  <a:srgbClr val="000000"/>
                </a:solidFill>
                <a:latin typeface="Courier New" pitchFamily="49" charset="0"/>
              </a:rPr>
              <a:t>="</a:t>
            </a:r>
            <a:r>
              <a:rPr lang="en-GB" b="1" i="1" dirty="0" smtClean="0">
                <a:solidFill>
                  <a:srgbClr val="FF0000"/>
                </a:solidFill>
                <a:latin typeface="Courier New" pitchFamily="49" charset="0"/>
              </a:rPr>
              <a:t>no</a:t>
            </a:r>
            <a:r>
              <a:rPr lang="en-GB" dirty="0" smtClean="0">
                <a:solidFill>
                  <a:srgbClr val="000000"/>
                </a:solidFill>
                <a:latin typeface="Courier New" pitchFamily="49" charset="0"/>
              </a:rPr>
              <a:t>"&gt;</a:t>
            </a:r>
            <a:endParaRPr lang="en-GB" dirty="0">
              <a:solidFill>
                <a:srgbClr val="000000"/>
              </a:solidFill>
              <a:latin typeface="Courier New" pitchFamily="49" charset="0"/>
            </a:endParaRPr>
          </a:p>
          <a:p>
            <a:pPr>
              <a:spcBef>
                <a:spcPct val="50000"/>
              </a:spcBef>
            </a:pPr>
            <a:r>
              <a:rPr lang="en-GB" dirty="0">
                <a:solidFill>
                  <a:srgbClr val="000000"/>
                </a:solidFill>
                <a:latin typeface="Courier New" pitchFamily="49" charset="0"/>
              </a:rPr>
              <a:t>    &lt;</a:t>
            </a:r>
            <a:r>
              <a:rPr lang="en-GB" dirty="0" err="1">
                <a:solidFill>
                  <a:srgbClr val="000000"/>
                </a:solidFill>
                <a:latin typeface="Courier New" pitchFamily="49" charset="0"/>
              </a:rPr>
              <a:t>classpath</a:t>
            </a:r>
            <a:r>
              <a:rPr lang="en-GB" dirty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en-GB" dirty="0" err="1">
                <a:solidFill>
                  <a:srgbClr val="000000"/>
                </a:solidFill>
                <a:latin typeface="Courier New" pitchFamily="49" charset="0"/>
              </a:rPr>
              <a:t>refid</a:t>
            </a:r>
            <a:r>
              <a:rPr lang="en-GB" dirty="0">
                <a:solidFill>
                  <a:srgbClr val="000000"/>
                </a:solidFill>
                <a:latin typeface="Courier New" pitchFamily="49" charset="0"/>
              </a:rPr>
              <a:t>="</a:t>
            </a:r>
            <a:r>
              <a:rPr lang="en-GB" dirty="0" err="1">
                <a:solidFill>
                  <a:srgbClr val="000000"/>
                </a:solidFill>
                <a:latin typeface="Courier New" pitchFamily="49" charset="0"/>
              </a:rPr>
              <a:t>test.classpath</a:t>
            </a:r>
            <a:r>
              <a:rPr lang="en-GB" dirty="0">
                <a:solidFill>
                  <a:srgbClr val="000000"/>
                </a:solidFill>
                <a:latin typeface="Courier New" pitchFamily="49" charset="0"/>
              </a:rPr>
              <a:t>"/&gt;</a:t>
            </a:r>
          </a:p>
          <a:p>
            <a:pPr>
              <a:spcBef>
                <a:spcPct val="50000"/>
              </a:spcBef>
            </a:pPr>
            <a:r>
              <a:rPr lang="en-GB" dirty="0">
                <a:solidFill>
                  <a:srgbClr val="000000"/>
                </a:solidFill>
                <a:latin typeface="Courier New" pitchFamily="49" charset="0"/>
              </a:rPr>
              <a:t>    &lt;formatter type="brief" </a:t>
            </a:r>
            <a:r>
              <a:rPr lang="en-GB" dirty="0" err="1">
                <a:solidFill>
                  <a:srgbClr val="000000"/>
                </a:solidFill>
                <a:latin typeface="Courier New" pitchFamily="49" charset="0"/>
              </a:rPr>
              <a:t>usefile</a:t>
            </a:r>
            <a:r>
              <a:rPr lang="en-GB" dirty="0">
                <a:solidFill>
                  <a:srgbClr val="000000"/>
                </a:solidFill>
                <a:latin typeface="Courier New" pitchFamily="49" charset="0"/>
              </a:rPr>
              <a:t>="false"/&gt;</a:t>
            </a:r>
          </a:p>
          <a:p>
            <a:pPr>
              <a:spcBef>
                <a:spcPct val="50000"/>
              </a:spcBef>
            </a:pPr>
            <a:r>
              <a:rPr lang="en-GB" dirty="0">
                <a:solidFill>
                  <a:srgbClr val="000000"/>
                </a:solidFill>
                <a:latin typeface="Courier New" pitchFamily="49" charset="0"/>
              </a:rPr>
              <a:t>    &lt;formatter type="</a:t>
            </a:r>
            <a:r>
              <a:rPr lang="en-GB" b="1" dirty="0">
                <a:solidFill>
                  <a:srgbClr val="FF0000"/>
                </a:solidFill>
                <a:latin typeface="Courier New" pitchFamily="49" charset="0"/>
              </a:rPr>
              <a:t>xml</a:t>
            </a:r>
            <a:r>
              <a:rPr lang="en-GB" dirty="0">
                <a:solidFill>
                  <a:srgbClr val="000000"/>
                </a:solidFill>
                <a:latin typeface="Courier New" pitchFamily="49" charset="0"/>
              </a:rPr>
              <a:t>"/&gt;</a:t>
            </a:r>
          </a:p>
          <a:p>
            <a:pPr>
              <a:spcBef>
                <a:spcPct val="50000"/>
              </a:spcBef>
            </a:pPr>
            <a:r>
              <a:rPr lang="en-GB" dirty="0">
                <a:solidFill>
                  <a:srgbClr val="000000"/>
                </a:solidFill>
                <a:latin typeface="Courier New" pitchFamily="49" charset="0"/>
              </a:rPr>
              <a:t>    &lt;</a:t>
            </a:r>
            <a:r>
              <a:rPr lang="en-GB" b="1" i="1" dirty="0" err="1">
                <a:solidFill>
                  <a:srgbClr val="FF0000"/>
                </a:solidFill>
                <a:latin typeface="Courier New" pitchFamily="49" charset="0"/>
              </a:rPr>
              <a:t>batchtest</a:t>
            </a:r>
            <a:r>
              <a:rPr lang="en-GB" dirty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en-GB" b="1" dirty="0" err="1">
                <a:solidFill>
                  <a:srgbClr val="FF0000"/>
                </a:solidFill>
                <a:latin typeface="Courier New" pitchFamily="49" charset="0"/>
              </a:rPr>
              <a:t>todir</a:t>
            </a:r>
            <a:r>
              <a:rPr lang="en-GB" b="1" dirty="0">
                <a:solidFill>
                  <a:srgbClr val="000000"/>
                </a:solidFill>
                <a:latin typeface="Courier New" pitchFamily="49" charset="0"/>
              </a:rPr>
              <a:t>="${</a:t>
            </a:r>
            <a:r>
              <a:rPr lang="en-GB" b="1" dirty="0" err="1">
                <a:solidFill>
                  <a:srgbClr val="000000"/>
                </a:solidFill>
                <a:latin typeface="Courier New" pitchFamily="49" charset="0"/>
              </a:rPr>
              <a:t>test.data.dir</a:t>
            </a:r>
            <a:r>
              <a:rPr lang="en-GB" b="1" dirty="0">
                <a:solidFill>
                  <a:srgbClr val="000000"/>
                </a:solidFill>
                <a:latin typeface="Courier New" pitchFamily="49" charset="0"/>
              </a:rPr>
              <a:t>}"</a:t>
            </a:r>
            <a:r>
              <a:rPr lang="en-GB" dirty="0">
                <a:solidFill>
                  <a:srgbClr val="000000"/>
                </a:solidFill>
                <a:latin typeface="Courier New" pitchFamily="49" charset="0"/>
              </a:rPr>
              <a:t>&gt;</a:t>
            </a:r>
          </a:p>
          <a:p>
            <a:pPr>
              <a:spcBef>
                <a:spcPct val="50000"/>
              </a:spcBef>
            </a:pPr>
            <a:r>
              <a:rPr lang="en-GB" dirty="0">
                <a:solidFill>
                  <a:srgbClr val="000000"/>
                </a:solidFill>
                <a:latin typeface="Courier New" pitchFamily="49" charset="0"/>
              </a:rPr>
              <a:t>      </a:t>
            </a:r>
            <a:r>
              <a:rPr lang="en-GB" b="1" dirty="0">
                <a:solidFill>
                  <a:srgbClr val="000000"/>
                </a:solidFill>
                <a:latin typeface="Courier New" pitchFamily="49" charset="0"/>
              </a:rPr>
              <a:t>&lt;</a:t>
            </a:r>
            <a:r>
              <a:rPr lang="en-GB" b="1" i="1" dirty="0" err="1">
                <a:solidFill>
                  <a:srgbClr val="FF0000"/>
                </a:solidFill>
                <a:latin typeface="Courier New" pitchFamily="49" charset="0"/>
              </a:rPr>
              <a:t>fileset</a:t>
            </a:r>
            <a:r>
              <a:rPr lang="en-GB" b="1" dirty="0">
                <a:solidFill>
                  <a:srgbClr val="000000"/>
                </a:solidFill>
                <a:latin typeface="Courier New" pitchFamily="49" charset="0"/>
              </a:rPr>
              <a:t> dir</a:t>
            </a:r>
            <a:r>
              <a:rPr lang="en-GB" b="1" dirty="0" smtClean="0">
                <a:solidFill>
                  <a:srgbClr val="000000"/>
                </a:solidFill>
                <a:latin typeface="Courier New" pitchFamily="49" charset="0"/>
              </a:rPr>
              <a:t>="${</a:t>
            </a:r>
            <a:r>
              <a:rPr lang="en-GB" b="1" dirty="0" err="1" smtClean="0">
                <a:solidFill>
                  <a:srgbClr val="000000"/>
                </a:solidFill>
                <a:latin typeface="Courier New" pitchFamily="49" charset="0"/>
              </a:rPr>
              <a:t>build.test.dir</a:t>
            </a:r>
            <a:r>
              <a:rPr lang="en-GB" b="1" dirty="0" smtClean="0">
                <a:solidFill>
                  <a:srgbClr val="000000"/>
                </a:solidFill>
                <a:latin typeface="Courier New" pitchFamily="49" charset="0"/>
              </a:rPr>
              <a:t>}" </a:t>
            </a:r>
            <a:endParaRPr lang="en-GB" b="1" dirty="0">
              <a:solidFill>
                <a:srgbClr val="000000"/>
              </a:solidFill>
              <a:latin typeface="Courier New" pitchFamily="49" charset="0"/>
            </a:endParaRPr>
          </a:p>
          <a:p>
            <a:pPr>
              <a:spcBef>
                <a:spcPct val="50000"/>
              </a:spcBef>
            </a:pPr>
            <a:r>
              <a:rPr lang="en-GB" b="1" dirty="0">
                <a:solidFill>
                  <a:srgbClr val="000000"/>
                </a:solidFill>
                <a:latin typeface="Courier New" pitchFamily="49" charset="0"/>
              </a:rPr>
              <a:t>               </a:t>
            </a:r>
            <a:r>
              <a:rPr lang="en-GB" b="1" i="1" dirty="0">
                <a:solidFill>
                  <a:srgbClr val="FF0000"/>
                </a:solidFill>
                <a:latin typeface="Courier New" pitchFamily="49" charset="0"/>
              </a:rPr>
              <a:t>includes</a:t>
            </a:r>
            <a:r>
              <a:rPr lang="en-GB" b="1" dirty="0">
                <a:solidFill>
                  <a:srgbClr val="000000"/>
                </a:solidFill>
                <a:latin typeface="Courier New" pitchFamily="49" charset="0"/>
              </a:rPr>
              <a:t>="**/</a:t>
            </a:r>
            <a:r>
              <a:rPr lang="en-GB" b="1" i="1" dirty="0">
                <a:solidFill>
                  <a:srgbClr val="000000"/>
                </a:solidFill>
                <a:latin typeface="Courier New" pitchFamily="49" charset="0"/>
              </a:rPr>
              <a:t>*</a:t>
            </a:r>
            <a:r>
              <a:rPr lang="en-GB" b="1" i="1" dirty="0" err="1">
                <a:solidFill>
                  <a:srgbClr val="FF0000"/>
                </a:solidFill>
                <a:latin typeface="Courier New" pitchFamily="49" charset="0"/>
              </a:rPr>
              <a:t>Test</a:t>
            </a:r>
            <a:r>
              <a:rPr lang="en-GB" b="1" dirty="0" err="1">
                <a:solidFill>
                  <a:srgbClr val="000000"/>
                </a:solidFill>
                <a:latin typeface="Courier New" pitchFamily="49" charset="0"/>
              </a:rPr>
              <a:t>.class</a:t>
            </a:r>
            <a:r>
              <a:rPr lang="en-GB" b="1" dirty="0">
                <a:solidFill>
                  <a:srgbClr val="000000"/>
                </a:solidFill>
                <a:latin typeface="Courier New" pitchFamily="49" charset="0"/>
              </a:rPr>
              <a:t>"/&gt;</a:t>
            </a:r>
            <a:endParaRPr lang="en-GB" dirty="0">
              <a:solidFill>
                <a:srgbClr val="000000"/>
              </a:solidFill>
              <a:latin typeface="Courier New" pitchFamily="49" charset="0"/>
            </a:endParaRPr>
          </a:p>
          <a:p>
            <a:pPr>
              <a:spcBef>
                <a:spcPct val="50000"/>
              </a:spcBef>
            </a:pPr>
            <a:r>
              <a:rPr lang="en-GB" dirty="0">
                <a:solidFill>
                  <a:srgbClr val="000000"/>
                </a:solidFill>
                <a:latin typeface="Courier New" pitchFamily="49" charset="0"/>
              </a:rPr>
              <a:t>    &lt;/</a:t>
            </a:r>
            <a:r>
              <a:rPr lang="en-GB" b="1" i="1" dirty="0" err="1">
                <a:solidFill>
                  <a:srgbClr val="FF0000"/>
                </a:solidFill>
                <a:latin typeface="Courier New" pitchFamily="49" charset="0"/>
              </a:rPr>
              <a:t>batchtest</a:t>
            </a:r>
            <a:r>
              <a:rPr lang="en-GB" dirty="0">
                <a:solidFill>
                  <a:srgbClr val="000000"/>
                </a:solidFill>
                <a:latin typeface="Courier New" pitchFamily="49" charset="0"/>
              </a:rPr>
              <a:t>&gt;</a:t>
            </a:r>
          </a:p>
          <a:p>
            <a:pPr>
              <a:spcBef>
                <a:spcPct val="50000"/>
              </a:spcBef>
            </a:pPr>
            <a:r>
              <a:rPr lang="en-GB" dirty="0">
                <a:solidFill>
                  <a:srgbClr val="000000"/>
                </a:solidFill>
                <a:latin typeface="Courier New" pitchFamily="49" charset="0"/>
              </a:rPr>
              <a:t>  &lt;/</a:t>
            </a:r>
            <a:r>
              <a:rPr lang="en-GB" b="1" dirty="0" err="1">
                <a:solidFill>
                  <a:srgbClr val="000000"/>
                </a:solidFill>
                <a:latin typeface="Courier New" pitchFamily="49" charset="0"/>
              </a:rPr>
              <a:t>junit</a:t>
            </a:r>
            <a:r>
              <a:rPr lang="en-GB" dirty="0">
                <a:solidFill>
                  <a:srgbClr val="000000"/>
                </a:solidFill>
                <a:latin typeface="Courier New" pitchFamily="49" charset="0"/>
              </a:rPr>
              <a:t>&gt;</a:t>
            </a:r>
          </a:p>
          <a:p>
            <a:pPr>
              <a:spcBef>
                <a:spcPct val="50000"/>
              </a:spcBef>
            </a:pPr>
            <a:r>
              <a:rPr lang="en-GB" dirty="0">
                <a:solidFill>
                  <a:srgbClr val="000000"/>
                </a:solidFill>
                <a:latin typeface="Courier New" pitchFamily="49" charset="0"/>
              </a:rPr>
              <a:t>&lt;/target&gt;</a:t>
            </a:r>
            <a:endParaRPr lang="en-GB" dirty="0">
              <a:solidFill>
                <a:srgbClr val="000000"/>
              </a:solidFill>
            </a:endParaRPr>
          </a:p>
        </p:txBody>
      </p:sp>
      <p:sp>
        <p:nvSpPr>
          <p:cNvPr id="15364" name="Rectangle 6"/>
          <p:cNvSpPr>
            <a:spLocks noGrp="1" noChangeArrowheads="1"/>
          </p:cNvSpPr>
          <p:nvPr>
            <p:ph type="title"/>
          </p:nvPr>
        </p:nvSpPr>
        <p:spPr>
          <a:xfrm>
            <a:off x="533400" y="142875"/>
            <a:ext cx="7772400" cy="685800"/>
          </a:xfrm>
          <a:solidFill>
            <a:schemeClr val="folHlink"/>
          </a:solidFill>
        </p:spPr>
        <p:txBody>
          <a:bodyPr/>
          <a:lstStyle/>
          <a:p>
            <a:pPr algn="ctr" eaLnBrk="1" hangingPunct="1"/>
            <a:r>
              <a:rPr lang="en-GB" sz="2800" dirty="0" smtClean="0"/>
              <a:t> Running </a:t>
            </a:r>
            <a:r>
              <a:rPr lang="en-GB" sz="2800" b="1" dirty="0" smtClean="0"/>
              <a:t>multiple</a:t>
            </a:r>
            <a:r>
              <a:rPr lang="en-GB" sz="2800" dirty="0" smtClean="0"/>
              <a:t> tests under </a:t>
            </a:r>
            <a:r>
              <a:rPr lang="en-GB" sz="2800" b="1" dirty="0" smtClean="0">
                <a:solidFill>
                  <a:srgbClr val="000000"/>
                </a:solidFill>
                <a:latin typeface="Courier New" pitchFamily="49" charset="0"/>
              </a:rPr>
              <a:t>&lt;</a:t>
            </a:r>
            <a:r>
              <a:rPr lang="en-GB" sz="2800" b="1" i="1" dirty="0" err="1" smtClean="0">
                <a:solidFill>
                  <a:srgbClr val="FF0000"/>
                </a:solidFill>
                <a:latin typeface="Courier New" pitchFamily="49" charset="0"/>
              </a:rPr>
              <a:t>batchtest</a:t>
            </a:r>
            <a:r>
              <a:rPr lang="en-GB" sz="2800" b="1" dirty="0" smtClean="0">
                <a:solidFill>
                  <a:srgbClr val="000000"/>
                </a:solidFill>
                <a:latin typeface="Courier New" pitchFamily="49" charset="0"/>
              </a:rPr>
              <a:t>&gt;</a:t>
            </a:r>
          </a:p>
        </p:txBody>
      </p:sp>
      <p:sp>
        <p:nvSpPr>
          <p:cNvPr id="15365" name="TextBox 4"/>
          <p:cNvSpPr txBox="1">
            <a:spLocks noChangeArrowheads="1"/>
          </p:cNvSpPr>
          <p:nvPr/>
        </p:nvSpPr>
        <p:spPr bwMode="auto">
          <a:xfrm>
            <a:off x="135316" y="1000125"/>
            <a:ext cx="8937278" cy="707886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b="1" dirty="0" smtClean="0">
                <a:solidFill>
                  <a:srgbClr val="FF0000"/>
                </a:solidFill>
              </a:rPr>
              <a:t>Create</a:t>
            </a:r>
            <a:r>
              <a:rPr lang="en-GB" dirty="0" smtClean="0"/>
              <a:t> in </a:t>
            </a:r>
            <a:r>
              <a:rPr lang="en-GB" b="1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mybuild.xml</a:t>
            </a:r>
            <a:r>
              <a:rPr lang="en-GB" dirty="0" smtClean="0"/>
              <a:t> a new target  </a:t>
            </a:r>
            <a:r>
              <a:rPr lang="en-GB" dirty="0" smtClean="0">
                <a:solidFill>
                  <a:srgbClr val="000000"/>
                </a:solidFill>
                <a:latin typeface="Courier New" pitchFamily="49" charset="0"/>
              </a:rPr>
              <a:t>"</a:t>
            </a:r>
            <a:r>
              <a:rPr lang="en-GB" b="1" dirty="0" smtClean="0">
                <a:solidFill>
                  <a:srgbClr val="FF0000"/>
                </a:solidFill>
                <a:latin typeface="Courier New" pitchFamily="49" charset="0"/>
              </a:rPr>
              <a:t>test-batch</a:t>
            </a:r>
            <a:r>
              <a:rPr lang="en-GB" dirty="0" smtClean="0">
                <a:solidFill>
                  <a:srgbClr val="000000"/>
                </a:solidFill>
                <a:latin typeface="Courier New" pitchFamily="49" charset="0"/>
              </a:rPr>
              <a:t>" </a:t>
            </a:r>
            <a:r>
              <a:rPr lang="en-GB" dirty="0" smtClean="0"/>
              <a:t>with </a:t>
            </a:r>
            <a:r>
              <a:rPr lang="en-GB" dirty="0" smtClean="0">
                <a:solidFill>
                  <a:srgbClr val="000000"/>
                </a:solidFill>
                <a:latin typeface="Courier New" pitchFamily="49" charset="0"/>
              </a:rPr>
              <a:t>&lt;</a:t>
            </a:r>
            <a:r>
              <a:rPr lang="en-GB" b="1" dirty="0" err="1" smtClean="0">
                <a:solidFill>
                  <a:srgbClr val="000000"/>
                </a:solidFill>
                <a:latin typeface="Courier New" pitchFamily="49" charset="0"/>
              </a:rPr>
              <a:t>junit</a:t>
            </a:r>
            <a:r>
              <a:rPr lang="en-GB" b="1" dirty="0" smtClean="0">
                <a:solidFill>
                  <a:srgbClr val="000000"/>
                </a:solidFill>
                <a:latin typeface="Courier New" pitchFamily="49" charset="0"/>
              </a:rPr>
              <a:t>&gt;</a:t>
            </a:r>
            <a:r>
              <a:rPr lang="en-GB" dirty="0" smtClean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en-GB" dirty="0" smtClean="0"/>
              <a:t>using </a:t>
            </a:r>
            <a:r>
              <a:rPr lang="en-GB" b="1" dirty="0" smtClean="0">
                <a:solidFill>
                  <a:srgbClr val="000000"/>
                </a:solidFill>
                <a:latin typeface="Courier New" pitchFamily="49" charset="0"/>
              </a:rPr>
              <a:t>&lt;</a:t>
            </a:r>
            <a:r>
              <a:rPr lang="en-GB" b="1" i="1" dirty="0" err="1" smtClean="0">
                <a:solidFill>
                  <a:srgbClr val="FF0000"/>
                </a:solidFill>
                <a:latin typeface="Courier New" pitchFamily="49" charset="0"/>
              </a:rPr>
              <a:t>batchtest</a:t>
            </a:r>
            <a:r>
              <a:rPr lang="en-GB" b="1" dirty="0" smtClean="0">
                <a:solidFill>
                  <a:srgbClr val="000000"/>
                </a:solidFill>
                <a:latin typeface="Courier New" pitchFamily="49" charset="0"/>
              </a:rPr>
              <a:t>&gt;</a:t>
            </a:r>
            <a:r>
              <a:rPr lang="en-GB" dirty="0" smtClean="0"/>
              <a:t>:</a:t>
            </a:r>
            <a:endParaRPr lang="en-GB" dirty="0"/>
          </a:p>
        </p:txBody>
      </p:sp>
      <p:sp>
        <p:nvSpPr>
          <p:cNvPr id="6" name="TextBox 5"/>
          <p:cNvSpPr txBox="1"/>
          <p:nvPr/>
        </p:nvSpPr>
        <p:spPr>
          <a:xfrm>
            <a:off x="4286248" y="5357826"/>
            <a:ext cx="3236784" cy="1015663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GB" dirty="0" smtClean="0"/>
              <a:t>Running </a:t>
            </a:r>
            <a:r>
              <a:rPr lang="en-GB" b="1" u="sng" dirty="0" smtClean="0">
                <a:solidFill>
                  <a:srgbClr val="FF0000"/>
                </a:solidFill>
              </a:rPr>
              <a:t>all</a:t>
            </a:r>
            <a:r>
              <a:rPr lang="en-GB" dirty="0" smtClean="0"/>
              <a:t> test cases </a:t>
            </a:r>
          </a:p>
          <a:p>
            <a:r>
              <a:rPr lang="en-GB" dirty="0" smtClean="0"/>
              <a:t>in </a:t>
            </a:r>
            <a:r>
              <a:rPr lang="en-GB" b="1" dirty="0" smtClean="0">
                <a:solidFill>
                  <a:srgbClr val="000000"/>
                </a:solidFill>
                <a:latin typeface="Courier New" pitchFamily="49" charset="0"/>
              </a:rPr>
              <a:t>${</a:t>
            </a:r>
            <a:r>
              <a:rPr lang="en-GB" b="1" dirty="0" err="1" smtClean="0">
                <a:solidFill>
                  <a:srgbClr val="000000"/>
                </a:solidFill>
                <a:latin typeface="Courier New" pitchFamily="49" charset="0"/>
              </a:rPr>
              <a:t>build.test.dir</a:t>
            </a:r>
            <a:r>
              <a:rPr lang="en-GB" b="1" dirty="0" smtClean="0">
                <a:solidFill>
                  <a:srgbClr val="000000"/>
                </a:solidFill>
                <a:latin typeface="Courier New" pitchFamily="49" charset="0"/>
              </a:rPr>
              <a:t>}</a:t>
            </a:r>
            <a:r>
              <a:rPr lang="en-GB" dirty="0" smtClean="0">
                <a:solidFill>
                  <a:srgbClr val="000000"/>
                </a:solidFill>
                <a:latin typeface="Courier New" pitchFamily="49" charset="0"/>
              </a:rPr>
              <a:t> </a:t>
            </a:r>
          </a:p>
          <a:p>
            <a:r>
              <a:rPr lang="en-GB" dirty="0" smtClean="0">
                <a:latin typeface="+mn-lt"/>
              </a:rPr>
              <a:t>at any depth</a:t>
            </a:r>
            <a:endParaRPr lang="en-GB" dirty="0">
              <a:latin typeface="+mn-lt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286512" y="3500438"/>
            <a:ext cx="1643073" cy="132343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GB" dirty="0" smtClean="0"/>
              <a:t>Directory for </a:t>
            </a:r>
          </a:p>
          <a:p>
            <a:r>
              <a:rPr lang="en-GB" b="1" dirty="0" smtClean="0"/>
              <a:t>XML</a:t>
            </a:r>
            <a:r>
              <a:rPr lang="en-GB" dirty="0" smtClean="0"/>
              <a:t> reports </a:t>
            </a:r>
            <a:r>
              <a:rPr lang="en-GB" dirty="0" smtClean="0">
                <a:latin typeface="+mn-lt"/>
              </a:rPr>
              <a:t>for each test case run</a:t>
            </a:r>
            <a:endParaRPr lang="en-GB" dirty="0">
              <a:latin typeface="+mn-lt"/>
            </a:endParaRPr>
          </a:p>
        </p:txBody>
      </p:sp>
      <p:sp>
        <p:nvSpPr>
          <p:cNvPr id="9" name="Right Arrow 8"/>
          <p:cNvSpPr>
            <a:spLocks noChangeArrowheads="1"/>
          </p:cNvSpPr>
          <p:nvPr/>
        </p:nvSpPr>
        <p:spPr bwMode="auto">
          <a:xfrm rot="9000000">
            <a:off x="5737534" y="3783671"/>
            <a:ext cx="468000" cy="216000"/>
          </a:xfrm>
          <a:prstGeom prst="rightArrow">
            <a:avLst>
              <a:gd name="adj1" fmla="val 50000"/>
              <a:gd name="adj2" fmla="val 49908"/>
            </a:avLst>
          </a:prstGeom>
          <a:solidFill>
            <a:srgbClr val="FF0000"/>
          </a:solidFill>
          <a:ln w="9525" algn="ctr">
            <a:noFill/>
            <a:round/>
            <a:headEnd/>
            <a:tailEnd/>
          </a:ln>
        </p:spPr>
        <p:txBody>
          <a:bodyPr wrap="none"/>
          <a:lstStyle/>
          <a:p>
            <a:endParaRPr lang="en-US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80" name="Text Box 4"/>
          <p:cNvSpPr txBox="1">
            <a:spLocks noChangeArrowheads="1"/>
          </p:cNvSpPr>
          <p:nvPr/>
        </p:nvSpPr>
        <p:spPr bwMode="auto">
          <a:xfrm>
            <a:off x="1211263" y="2996952"/>
            <a:ext cx="6432550" cy="701675"/>
          </a:xfrm>
          <a:prstGeom prst="rect">
            <a:avLst/>
          </a:prstGeom>
          <a:solidFill>
            <a:srgbClr val="00FFFF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lang="en-GB" sz="1800" dirty="0">
                <a:latin typeface="Courier New" pitchFamily="49" charset="0"/>
              </a:rPr>
              <a:t> </a:t>
            </a:r>
            <a:r>
              <a:rPr lang="en-GB" dirty="0">
                <a:solidFill>
                  <a:srgbClr val="000000"/>
                </a:solidFill>
                <a:latin typeface="Courier New" pitchFamily="49" charset="0"/>
              </a:rPr>
              <a:t>&lt;</a:t>
            </a:r>
            <a:r>
              <a:rPr lang="en-GB" dirty="0" err="1">
                <a:solidFill>
                  <a:srgbClr val="000000"/>
                </a:solidFill>
                <a:latin typeface="Courier New" pitchFamily="49" charset="0"/>
              </a:rPr>
              <a:t>fileset</a:t>
            </a:r>
            <a:r>
              <a:rPr lang="en-GB" dirty="0">
                <a:solidFill>
                  <a:srgbClr val="000000"/>
                </a:solidFill>
                <a:latin typeface="Courier New" pitchFamily="49" charset="0"/>
              </a:rPr>
              <a:t> dir</a:t>
            </a:r>
            <a:r>
              <a:rPr lang="en-GB" dirty="0" smtClean="0">
                <a:solidFill>
                  <a:srgbClr val="000000"/>
                </a:solidFill>
                <a:latin typeface="Courier New" pitchFamily="49" charset="0"/>
              </a:rPr>
              <a:t>="${</a:t>
            </a:r>
            <a:r>
              <a:rPr lang="en-GB" dirty="0" err="1" smtClean="0">
                <a:solidFill>
                  <a:srgbClr val="000000"/>
                </a:solidFill>
                <a:latin typeface="Courier New" pitchFamily="49" charset="0"/>
              </a:rPr>
              <a:t>build.test.dir</a:t>
            </a:r>
            <a:r>
              <a:rPr lang="en-GB" dirty="0" smtClean="0">
                <a:solidFill>
                  <a:srgbClr val="000000"/>
                </a:solidFill>
                <a:latin typeface="Courier New" pitchFamily="49" charset="0"/>
              </a:rPr>
              <a:t>}" </a:t>
            </a:r>
            <a:endParaRPr lang="en-GB" dirty="0">
              <a:solidFill>
                <a:srgbClr val="000000"/>
              </a:solidFill>
              <a:latin typeface="Courier New" pitchFamily="49" charset="0"/>
            </a:endParaRPr>
          </a:p>
          <a:p>
            <a:pPr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lang="en-GB" dirty="0">
                <a:solidFill>
                  <a:srgbClr val="000000"/>
                </a:solidFill>
                <a:latin typeface="Courier New" pitchFamily="49" charset="0"/>
              </a:rPr>
              <a:t>          includes</a:t>
            </a:r>
            <a:r>
              <a:rPr lang="en-GB" dirty="0" smtClean="0">
                <a:solidFill>
                  <a:srgbClr val="000000"/>
                </a:solidFill>
                <a:latin typeface="Courier New" pitchFamily="49" charset="0"/>
              </a:rPr>
              <a:t>="**/</a:t>
            </a:r>
            <a:r>
              <a:rPr lang="en-GB" b="1" dirty="0" smtClean="0">
                <a:solidFill>
                  <a:srgbClr val="000000"/>
                </a:solidFill>
                <a:latin typeface="Courier New" pitchFamily="49" charset="0"/>
              </a:rPr>
              <a:t>*</a:t>
            </a:r>
            <a:r>
              <a:rPr lang="en-GB" b="1" i="1" dirty="0" err="1" smtClean="0">
                <a:solidFill>
                  <a:srgbClr val="FF0000"/>
                </a:solidFill>
                <a:latin typeface="Courier New" pitchFamily="49" charset="0"/>
              </a:rPr>
              <a:t>mple</a:t>
            </a:r>
            <a:r>
              <a:rPr lang="en-GB" b="1" dirty="0" err="1" smtClean="0">
                <a:solidFill>
                  <a:srgbClr val="000000"/>
                </a:solidFill>
                <a:latin typeface="Courier New" pitchFamily="49" charset="0"/>
              </a:rPr>
              <a:t>Test.class</a:t>
            </a:r>
            <a:r>
              <a:rPr lang="en-GB" dirty="0">
                <a:solidFill>
                  <a:srgbClr val="000000"/>
                </a:solidFill>
                <a:latin typeface="Courier New" pitchFamily="49" charset="0"/>
              </a:rPr>
              <a:t>"/&gt;</a:t>
            </a:r>
            <a:endParaRPr lang="en-GB" dirty="0"/>
          </a:p>
        </p:txBody>
      </p:sp>
      <p:sp>
        <p:nvSpPr>
          <p:cNvPr id="16387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71414"/>
            <a:ext cx="7772400" cy="500084"/>
          </a:xfrm>
          <a:solidFill>
            <a:schemeClr val="folHlink"/>
          </a:solidFill>
        </p:spPr>
        <p:txBody>
          <a:bodyPr/>
          <a:lstStyle/>
          <a:p>
            <a:pPr algn="ctr" eaLnBrk="1" hangingPunct="1"/>
            <a:r>
              <a:rPr lang="en-GB" sz="2800" smtClean="0"/>
              <a:t>Running </a:t>
            </a:r>
            <a:r>
              <a:rPr lang="en-GB" sz="2800" b="1" smtClean="0"/>
              <a:t>multiple</a:t>
            </a:r>
            <a:r>
              <a:rPr lang="en-GB" sz="2800" smtClean="0"/>
              <a:t> tests under </a:t>
            </a:r>
            <a:r>
              <a:rPr lang="en-GB" sz="2800" b="1" smtClean="0">
                <a:solidFill>
                  <a:srgbClr val="000000"/>
                </a:solidFill>
                <a:latin typeface="Courier New" pitchFamily="49" charset="0"/>
              </a:rPr>
              <a:t>&lt;</a:t>
            </a:r>
            <a:r>
              <a:rPr lang="en-GB" sz="2800" b="1" i="1" smtClean="0">
                <a:solidFill>
                  <a:srgbClr val="FF0000"/>
                </a:solidFill>
                <a:latin typeface="Courier New" pitchFamily="49" charset="0"/>
              </a:rPr>
              <a:t>batchtest</a:t>
            </a:r>
            <a:r>
              <a:rPr lang="en-GB" sz="2800" b="1" smtClean="0">
                <a:solidFill>
                  <a:srgbClr val="000000"/>
                </a:solidFill>
                <a:latin typeface="Courier New" pitchFamily="49" charset="0"/>
              </a:rPr>
              <a:t>&gt;</a:t>
            </a:r>
          </a:p>
        </p:txBody>
      </p:sp>
      <p:sp>
        <p:nvSpPr>
          <p:cNvPr id="50179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357188" y="642958"/>
            <a:ext cx="8715375" cy="5738370"/>
          </a:xfrm>
          <a:solidFill>
            <a:schemeClr val="bg1"/>
          </a:solidFill>
        </p:spPr>
        <p:txBody>
          <a:bodyPr/>
          <a:lstStyle/>
          <a:p>
            <a:pPr eaLnBrk="1" hangingPunct="1">
              <a:spcBef>
                <a:spcPts val="600"/>
              </a:spcBef>
              <a:spcAft>
                <a:spcPts val="600"/>
              </a:spcAft>
            </a:pPr>
            <a:r>
              <a:rPr lang="en-GB" sz="2000" dirty="0" smtClean="0"/>
              <a:t>The </a:t>
            </a:r>
            <a:r>
              <a:rPr lang="en-GB" sz="2000" b="1" i="1" dirty="0" smtClean="0">
                <a:solidFill>
                  <a:srgbClr val="FF0000"/>
                </a:solidFill>
                <a:latin typeface="Courier New" pitchFamily="49" charset="0"/>
              </a:rPr>
              <a:t>includes</a:t>
            </a:r>
            <a:r>
              <a:rPr lang="en-GB" sz="2000" b="1" dirty="0" smtClean="0">
                <a:solidFill>
                  <a:srgbClr val="000000"/>
                </a:solidFill>
                <a:latin typeface="Courier New" pitchFamily="49" charset="0"/>
              </a:rPr>
              <a:t>="**/</a:t>
            </a:r>
            <a:r>
              <a:rPr lang="en-GB" sz="2000" b="1" i="1" dirty="0" smtClean="0">
                <a:solidFill>
                  <a:srgbClr val="000000"/>
                </a:solidFill>
                <a:latin typeface="Courier New" pitchFamily="49" charset="0"/>
              </a:rPr>
              <a:t>*</a:t>
            </a:r>
            <a:r>
              <a:rPr lang="en-GB" sz="2000" b="1" i="1" dirty="0" err="1" smtClean="0">
                <a:solidFill>
                  <a:srgbClr val="FF0000"/>
                </a:solidFill>
                <a:latin typeface="Courier New" pitchFamily="49" charset="0"/>
              </a:rPr>
              <a:t>Test</a:t>
            </a:r>
            <a:r>
              <a:rPr lang="en-GB" sz="2000" b="1" dirty="0" err="1" smtClean="0">
                <a:solidFill>
                  <a:srgbClr val="000000"/>
                </a:solidFill>
                <a:latin typeface="Courier New" pitchFamily="49" charset="0"/>
              </a:rPr>
              <a:t>.class</a:t>
            </a:r>
            <a:r>
              <a:rPr lang="en-GB" sz="2000" b="1" dirty="0" smtClean="0">
                <a:solidFill>
                  <a:srgbClr val="000000"/>
                </a:solidFill>
                <a:latin typeface="Courier New" pitchFamily="49" charset="0"/>
              </a:rPr>
              <a:t>"</a:t>
            </a:r>
            <a:r>
              <a:rPr lang="en-GB" sz="2000" dirty="0" smtClean="0"/>
              <a:t> attribute above and our agreement on naming test cases ensures that only our </a:t>
            </a:r>
            <a:r>
              <a:rPr lang="en-GB" sz="2000" i="1" u="sng" dirty="0" smtClean="0"/>
              <a:t>concrete</a:t>
            </a:r>
            <a:r>
              <a:rPr lang="en-GB" sz="2000" dirty="0" smtClean="0"/>
              <a:t>  test cases are considered. </a:t>
            </a:r>
          </a:p>
          <a:p>
            <a:pPr eaLnBrk="1" hangingPunct="1">
              <a:spcBef>
                <a:spcPts val="600"/>
              </a:spcBef>
              <a:spcAft>
                <a:spcPts val="600"/>
              </a:spcAft>
            </a:pPr>
            <a:r>
              <a:rPr lang="en-GB" sz="2000" dirty="0" smtClean="0">
                <a:latin typeface="AGaramond-Regular"/>
              </a:rPr>
              <a:t>Now</a:t>
            </a:r>
            <a:r>
              <a:rPr lang="en-GB" sz="2000" b="1" dirty="0" smtClean="0">
                <a:solidFill>
                  <a:srgbClr val="FF0000"/>
                </a:solidFill>
                <a:latin typeface="AGaramond-Regular"/>
              </a:rPr>
              <a:t> TRY</a:t>
            </a:r>
            <a:r>
              <a:rPr lang="en-GB" sz="2000" dirty="0" smtClean="0">
                <a:solidFill>
                  <a:srgbClr val="FF0000"/>
                </a:solidFill>
                <a:latin typeface="AGaramond-Regular"/>
              </a:rPr>
              <a:t> </a:t>
            </a:r>
          </a:p>
          <a:p>
            <a:pPr eaLnBrk="1" hangingPunct="1">
              <a:spcBef>
                <a:spcPts val="600"/>
              </a:spcBef>
              <a:spcAft>
                <a:spcPts val="600"/>
              </a:spcAft>
              <a:buFont typeface="Wingdings" pitchFamily="2" charset="2"/>
              <a:buNone/>
            </a:pPr>
            <a:r>
              <a:rPr lang="en-GB" sz="2000" dirty="0" smtClean="0">
                <a:solidFill>
                  <a:srgbClr val="000000"/>
                </a:solidFill>
                <a:latin typeface="Courier New" pitchFamily="49" charset="0"/>
              </a:rPr>
              <a:t>   </a:t>
            </a:r>
          </a:p>
          <a:p>
            <a:pPr algn="ctr" eaLnBrk="1" hangingPunct="1">
              <a:spcBef>
                <a:spcPts val="600"/>
              </a:spcBef>
              <a:spcAft>
                <a:spcPts val="600"/>
              </a:spcAft>
              <a:buFont typeface="Wingdings" pitchFamily="2" charset="2"/>
              <a:buNone/>
            </a:pPr>
            <a:r>
              <a:rPr lang="en-GB" sz="2000" dirty="0" smtClean="0">
                <a:solidFill>
                  <a:srgbClr val="000000"/>
                </a:solidFill>
                <a:latin typeface="Courier New" pitchFamily="49" charset="0"/>
              </a:rPr>
              <a:t>&gt;ant -f mybuild.xml </a:t>
            </a:r>
            <a:r>
              <a:rPr lang="en-GB" sz="2000" b="1" dirty="0" smtClean="0">
                <a:solidFill>
                  <a:srgbClr val="000000"/>
                </a:solidFill>
                <a:latin typeface="Courier New" pitchFamily="49" charset="0"/>
              </a:rPr>
              <a:t>clean</a:t>
            </a:r>
            <a:r>
              <a:rPr lang="en-GB" sz="2000" dirty="0" smtClean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en-GB" sz="2000" b="1" dirty="0" smtClean="0">
                <a:solidFill>
                  <a:srgbClr val="FF0000"/>
                </a:solidFill>
                <a:latin typeface="Courier New" pitchFamily="49" charset="0"/>
              </a:rPr>
              <a:t>test-batch</a:t>
            </a:r>
            <a:endParaRPr lang="en-GB" sz="2000" dirty="0" smtClean="0">
              <a:solidFill>
                <a:srgbClr val="FF0000"/>
              </a:solidFill>
              <a:latin typeface="AGaramond-Regular"/>
            </a:endParaRPr>
          </a:p>
          <a:p>
            <a:pPr eaLnBrk="1" hangingPunct="1">
              <a:spcBef>
                <a:spcPts val="600"/>
              </a:spcBef>
              <a:spcAft>
                <a:spcPts val="600"/>
              </a:spcAft>
            </a:pPr>
            <a:endParaRPr lang="en-GB" sz="2000" b="1" i="1" dirty="0" smtClean="0">
              <a:solidFill>
                <a:srgbClr val="FF0000"/>
              </a:solidFill>
            </a:endParaRPr>
          </a:p>
          <a:p>
            <a:pPr eaLnBrk="1" hangingPunct="1">
              <a:spcBef>
                <a:spcPts val="600"/>
              </a:spcBef>
              <a:spcAft>
                <a:spcPts val="600"/>
              </a:spcAft>
            </a:pPr>
            <a:r>
              <a:rPr lang="en-GB" sz="2000" b="1" i="1" dirty="0" smtClean="0">
                <a:solidFill>
                  <a:srgbClr val="FF0000"/>
                </a:solidFill>
              </a:rPr>
              <a:t>If</a:t>
            </a:r>
            <a:r>
              <a:rPr lang="en-GB" sz="2000" dirty="0" smtClean="0"/>
              <a:t>  you </a:t>
            </a:r>
            <a:r>
              <a:rPr lang="en-GB" sz="2000" dirty="0"/>
              <a:t>choose </a:t>
            </a:r>
            <a:r>
              <a:rPr lang="en-GB" sz="2000" b="1" dirty="0" err="1">
                <a:solidFill>
                  <a:srgbClr val="000000"/>
                </a:solidFill>
                <a:latin typeface="Courier New" pitchFamily="49" charset="0"/>
              </a:rPr>
              <a:t>haltonfailure</a:t>
            </a:r>
            <a:r>
              <a:rPr lang="en-GB" sz="2000" dirty="0">
                <a:solidFill>
                  <a:srgbClr val="000000"/>
                </a:solidFill>
                <a:latin typeface="Courier New" pitchFamily="49" charset="0"/>
              </a:rPr>
              <a:t>= "</a:t>
            </a:r>
            <a:r>
              <a:rPr lang="en-GB" sz="2000" b="1" i="1" dirty="0" smtClean="0">
                <a:solidFill>
                  <a:srgbClr val="FF0000"/>
                </a:solidFill>
                <a:latin typeface="Courier New" pitchFamily="49" charset="0"/>
              </a:rPr>
              <a:t>yes</a:t>
            </a:r>
            <a:r>
              <a:rPr lang="en-GB" sz="2000" dirty="0" smtClean="0">
                <a:solidFill>
                  <a:srgbClr val="000000"/>
                </a:solidFill>
                <a:latin typeface="Courier New" pitchFamily="49" charset="0"/>
              </a:rPr>
              <a:t>", </a:t>
            </a:r>
            <a:r>
              <a:rPr lang="en-GB" sz="2000" b="1" i="1" dirty="0" smtClean="0">
                <a:solidFill>
                  <a:srgbClr val="FF0000"/>
                </a:solidFill>
              </a:rPr>
              <a:t>then</a:t>
            </a:r>
            <a:r>
              <a:rPr lang="en-GB" sz="2000" b="1" dirty="0" smtClean="0"/>
              <a:t> </a:t>
            </a:r>
            <a:r>
              <a:rPr lang="en-GB" sz="2000" dirty="0" smtClean="0"/>
              <a:t> included test cases will </a:t>
            </a:r>
            <a:r>
              <a:rPr lang="en-GB" sz="2000" b="1" i="1" dirty="0" smtClean="0"/>
              <a:t>run in some order </a:t>
            </a:r>
            <a:r>
              <a:rPr lang="en-GB" sz="2000" b="1" i="1" u="sng" dirty="0" smtClean="0"/>
              <a:t>only until one of them fails</a:t>
            </a:r>
            <a:r>
              <a:rPr lang="en-GB" sz="2000" dirty="0" smtClean="0">
                <a:solidFill>
                  <a:srgbClr val="000000"/>
                </a:solidFill>
                <a:latin typeface="Courier New" pitchFamily="49" charset="0"/>
              </a:rPr>
              <a:t>.</a:t>
            </a:r>
            <a:r>
              <a:rPr lang="en-GB" sz="2000" dirty="0" smtClean="0"/>
              <a:t> </a:t>
            </a:r>
          </a:p>
          <a:p>
            <a:pPr eaLnBrk="1" hangingPunct="1">
              <a:spcBef>
                <a:spcPts val="600"/>
              </a:spcBef>
              <a:spcAft>
                <a:spcPts val="600"/>
              </a:spcAft>
            </a:pPr>
            <a:r>
              <a:rPr lang="en-GB" sz="2000" dirty="0" smtClean="0"/>
              <a:t>All these </a:t>
            </a:r>
            <a:r>
              <a:rPr lang="en-GB" sz="2000" b="1" i="1" u="sng" dirty="0" smtClean="0"/>
              <a:t>really running </a:t>
            </a:r>
            <a:r>
              <a:rPr lang="en-GB" sz="2000" b="1" i="1" dirty="0" smtClean="0"/>
              <a:t>tests</a:t>
            </a:r>
            <a:r>
              <a:rPr lang="en-GB" sz="2000" dirty="0" smtClean="0"/>
              <a:t>, up to the first failing one,  </a:t>
            </a:r>
            <a:r>
              <a:rPr lang="en-GB" sz="2000" b="1" i="1" u="sng" dirty="0" smtClean="0"/>
              <a:t>produce XML files</a:t>
            </a:r>
            <a:r>
              <a:rPr lang="en-GB" sz="2000" dirty="0" smtClean="0"/>
              <a:t> .</a:t>
            </a:r>
            <a:endParaRPr lang="en-GB" sz="2000" b="1" dirty="0" smtClean="0">
              <a:solidFill>
                <a:srgbClr val="FF0000"/>
              </a:solidFill>
            </a:endParaRPr>
          </a:p>
          <a:p>
            <a:pPr eaLnBrk="1" hangingPunct="1">
              <a:spcBef>
                <a:spcPts val="600"/>
              </a:spcBef>
              <a:spcAft>
                <a:spcPts val="600"/>
              </a:spcAft>
            </a:pPr>
            <a:r>
              <a:rPr lang="en-GB" sz="2000" b="1" dirty="0" smtClean="0">
                <a:solidFill>
                  <a:srgbClr val="FF0000"/>
                </a:solidFill>
              </a:rPr>
              <a:t>Find out and open them</a:t>
            </a:r>
            <a:r>
              <a:rPr lang="en-GB" sz="2000" dirty="0" smtClean="0"/>
              <a:t> in the directory </a:t>
            </a:r>
          </a:p>
          <a:p>
            <a:pPr algn="ctr" eaLnBrk="1" hangingPunct="1">
              <a:spcBef>
                <a:spcPts val="600"/>
              </a:spcBef>
              <a:spcAft>
                <a:spcPts val="600"/>
              </a:spcAft>
              <a:buNone/>
            </a:pPr>
            <a:r>
              <a:rPr lang="en-GB" sz="2000" b="1" dirty="0" smtClean="0">
                <a:solidFill>
                  <a:srgbClr val="000000"/>
                </a:solidFill>
                <a:latin typeface="Courier New" pitchFamily="49" charset="0"/>
              </a:rPr>
              <a:t>${</a:t>
            </a:r>
            <a:r>
              <a:rPr lang="en-GB" sz="2000" b="1" dirty="0" err="1" smtClean="0">
                <a:solidFill>
                  <a:srgbClr val="000000"/>
                </a:solidFill>
                <a:latin typeface="Courier New" pitchFamily="49" charset="0"/>
              </a:rPr>
              <a:t>test.data.dir</a:t>
            </a:r>
            <a:r>
              <a:rPr lang="en-GB" sz="2000" b="1" dirty="0" smtClean="0">
                <a:solidFill>
                  <a:srgbClr val="000000"/>
                </a:solidFill>
                <a:latin typeface="Courier New" pitchFamily="49" charset="0"/>
              </a:rPr>
              <a:t>}, i.e. build\data</a:t>
            </a:r>
            <a:endParaRPr lang="en-GB" sz="2000" dirty="0" smtClean="0">
              <a:latin typeface="Courier New" pitchFamily="49" charset="0"/>
            </a:endParaRPr>
          </a:p>
        </p:txBody>
      </p:sp>
      <p:sp>
        <p:nvSpPr>
          <p:cNvPr id="1638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C86D1D2F-36B2-4F5C-964B-A1752E471516}" type="slidenum">
              <a:rPr lang="en-GB" smtClean="0"/>
              <a:pPr/>
              <a:t>14</a:t>
            </a:fld>
            <a:endParaRPr lang="en-GB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501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501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501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501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500"/>
                            </p:stCondLst>
                            <p:childTnLst>
                              <p:par>
                                <p:cTn id="20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50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501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501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5017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0" dur="500"/>
                                        <p:tgtEl>
                                          <p:spTgt spid="5017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180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1BCDEE8-8B2B-453E-B3ED-434F0A452FD0}" type="slidenum">
              <a:rPr lang="en-GB" smtClean="0"/>
              <a:pPr/>
              <a:t>15</a:t>
            </a:fld>
            <a:endParaRPr lang="en-GB" smtClean="0"/>
          </a:p>
        </p:txBody>
      </p:sp>
      <p:sp>
        <p:nvSpPr>
          <p:cNvPr id="17411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304800"/>
            <a:ext cx="7772400" cy="609600"/>
          </a:xfrm>
          <a:solidFill>
            <a:schemeClr val="folHlink"/>
          </a:solidFill>
        </p:spPr>
        <p:txBody>
          <a:bodyPr/>
          <a:lstStyle/>
          <a:p>
            <a:pPr algn="ctr" eaLnBrk="1" hangingPunct="1"/>
            <a:r>
              <a:rPr lang="en-GB" sz="4000" b="1" dirty="0" smtClean="0"/>
              <a:t>Notes on </a:t>
            </a:r>
            <a:r>
              <a:rPr lang="en-GB" sz="4000" b="1" i="1" dirty="0" smtClean="0">
                <a:solidFill>
                  <a:srgbClr val="FF0000"/>
                </a:solidFill>
              </a:rPr>
              <a:t>Terminology</a:t>
            </a:r>
          </a:p>
        </p:txBody>
      </p:sp>
      <p:sp>
        <p:nvSpPr>
          <p:cNvPr id="58371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838200" y="1125538"/>
            <a:ext cx="7772400" cy="5327650"/>
          </a:xfrm>
          <a:solidFill>
            <a:schemeClr val="bg1"/>
          </a:solidFill>
        </p:spPr>
        <p:txBody>
          <a:bodyPr/>
          <a:lstStyle/>
          <a:p>
            <a:pPr marL="609600" indent="-609600" eaLnBrk="1" hangingPunct="1">
              <a:lnSpc>
                <a:spcPct val="115000"/>
              </a:lnSpc>
            </a:pPr>
            <a:r>
              <a:rPr lang="en-GB" dirty="0" smtClean="0"/>
              <a:t>Unfortunately the terminology of various </a:t>
            </a:r>
            <a:r>
              <a:rPr lang="en-GB" b="1" dirty="0" smtClean="0"/>
              <a:t>textbooks</a:t>
            </a:r>
            <a:r>
              <a:rPr lang="en-GB" dirty="0" smtClean="0"/>
              <a:t> on </a:t>
            </a:r>
            <a:r>
              <a:rPr lang="en-GB" b="1" dirty="0" smtClean="0"/>
              <a:t>Ant </a:t>
            </a:r>
            <a:r>
              <a:rPr lang="en-GB" dirty="0" smtClean="0"/>
              <a:t>on of our </a:t>
            </a:r>
            <a:r>
              <a:rPr lang="en-GB" b="1" dirty="0" smtClean="0"/>
              <a:t>lectures</a:t>
            </a:r>
            <a:r>
              <a:rPr lang="en-GB" dirty="0" smtClean="0"/>
              <a:t> </a:t>
            </a:r>
            <a:r>
              <a:rPr lang="en-GB" b="1" i="1" dirty="0" smtClean="0">
                <a:solidFill>
                  <a:srgbClr val="FF0000"/>
                </a:solidFill>
              </a:rPr>
              <a:t>differs</a:t>
            </a:r>
            <a:r>
              <a:rPr lang="en-GB" dirty="0" smtClean="0"/>
              <a:t>  from that used in the in </a:t>
            </a:r>
            <a:r>
              <a:rPr lang="en-GB" b="1" dirty="0" smtClean="0"/>
              <a:t>Ant’s console output:</a:t>
            </a:r>
          </a:p>
          <a:p>
            <a:pPr marL="1009650" lvl="1" indent="-609600" eaLnBrk="1" hangingPunct="1">
              <a:lnSpc>
                <a:spcPct val="115000"/>
              </a:lnSpc>
            </a:pPr>
            <a:r>
              <a:rPr lang="en-GB" dirty="0" smtClean="0"/>
              <a:t>Our</a:t>
            </a:r>
            <a:r>
              <a:rPr lang="en-GB" b="1" dirty="0" smtClean="0"/>
              <a:t> Test Cases </a:t>
            </a:r>
            <a:r>
              <a:rPr lang="en-GB" dirty="0" smtClean="0"/>
              <a:t>are called </a:t>
            </a:r>
            <a:r>
              <a:rPr lang="en-GB" b="1" dirty="0" err="1" smtClean="0"/>
              <a:t>Testsuites</a:t>
            </a:r>
            <a:r>
              <a:rPr lang="en-GB" b="1" dirty="0" smtClean="0"/>
              <a:t> </a:t>
            </a:r>
            <a:r>
              <a:rPr lang="en-GB" dirty="0" smtClean="0"/>
              <a:t>in </a:t>
            </a:r>
            <a:r>
              <a:rPr lang="en-GB" b="1" dirty="0" smtClean="0"/>
              <a:t>Ant’s</a:t>
            </a:r>
            <a:r>
              <a:rPr lang="en-GB" dirty="0" smtClean="0"/>
              <a:t> console output.</a:t>
            </a:r>
          </a:p>
          <a:p>
            <a:pPr marL="1009650" lvl="1" indent="-609600" eaLnBrk="1" hangingPunct="1">
              <a:lnSpc>
                <a:spcPct val="115000"/>
              </a:lnSpc>
            </a:pPr>
            <a:r>
              <a:rPr lang="en-GB" dirty="0"/>
              <a:t>Our</a:t>
            </a:r>
            <a:r>
              <a:rPr lang="en-GB" b="1" dirty="0"/>
              <a:t> Test </a:t>
            </a:r>
            <a:r>
              <a:rPr lang="en-GB" b="1" dirty="0" smtClean="0"/>
              <a:t>Methods </a:t>
            </a:r>
            <a:r>
              <a:rPr lang="en-GB" dirty="0"/>
              <a:t>are called </a:t>
            </a:r>
            <a:r>
              <a:rPr lang="en-GB" b="1" dirty="0" smtClean="0"/>
              <a:t>Tests </a:t>
            </a:r>
            <a:r>
              <a:rPr lang="en-GB" dirty="0" smtClean="0"/>
              <a:t>in </a:t>
            </a:r>
            <a:r>
              <a:rPr lang="en-GB" b="1" dirty="0"/>
              <a:t>Ant’s</a:t>
            </a:r>
            <a:r>
              <a:rPr lang="en-GB" dirty="0"/>
              <a:t> </a:t>
            </a:r>
            <a:r>
              <a:rPr lang="en-GB" dirty="0" smtClean="0"/>
              <a:t>console output.</a:t>
            </a:r>
            <a:endParaRPr lang="en-GB" dirty="0"/>
          </a:p>
          <a:p>
            <a:pPr marL="1009650" lvl="1" indent="-609600" eaLnBrk="1" hangingPunct="1">
              <a:lnSpc>
                <a:spcPct val="115000"/>
              </a:lnSpc>
            </a:pPr>
            <a:endParaRPr lang="en-GB" sz="16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583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583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583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1BCDEE8-8B2B-453E-B3ED-434F0A452FD0}" type="slidenum">
              <a:rPr lang="en-GB" smtClean="0"/>
              <a:pPr/>
              <a:t>16</a:t>
            </a:fld>
            <a:endParaRPr lang="en-GB" smtClean="0"/>
          </a:p>
        </p:txBody>
      </p:sp>
      <p:sp>
        <p:nvSpPr>
          <p:cNvPr id="17411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304800"/>
            <a:ext cx="7772400" cy="609600"/>
          </a:xfrm>
          <a:solidFill>
            <a:schemeClr val="folHlink"/>
          </a:solidFill>
        </p:spPr>
        <p:txBody>
          <a:bodyPr/>
          <a:lstStyle/>
          <a:p>
            <a:pPr algn="ctr" eaLnBrk="1" hangingPunct="1"/>
            <a:r>
              <a:rPr lang="en-GB" sz="3200" smtClean="0"/>
              <a:t>Generating (</a:t>
            </a:r>
            <a:r>
              <a:rPr lang="en-GB" sz="3200" b="1" smtClean="0"/>
              <a:t>HTML</a:t>
            </a:r>
            <a:r>
              <a:rPr lang="en-GB" sz="3200" smtClean="0"/>
              <a:t>) test result </a:t>
            </a:r>
            <a:r>
              <a:rPr lang="en-GB" sz="3200" b="1" smtClean="0"/>
              <a:t>reports</a:t>
            </a:r>
          </a:p>
        </p:txBody>
      </p:sp>
      <p:sp>
        <p:nvSpPr>
          <p:cNvPr id="58371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838200" y="1125538"/>
            <a:ext cx="7772400" cy="5327650"/>
          </a:xfrm>
          <a:solidFill>
            <a:schemeClr val="bg1"/>
          </a:solidFill>
        </p:spPr>
        <p:txBody>
          <a:bodyPr/>
          <a:lstStyle/>
          <a:p>
            <a:pPr marL="609600" indent="-609600" eaLnBrk="1" hangingPunct="1">
              <a:lnSpc>
                <a:spcPct val="115000"/>
              </a:lnSpc>
            </a:pPr>
            <a:r>
              <a:rPr lang="en-GB" sz="2000" dirty="0" smtClean="0"/>
              <a:t>With test results written to </a:t>
            </a:r>
            <a:r>
              <a:rPr lang="en-GB" sz="2000" b="1" dirty="0" smtClean="0"/>
              <a:t>XML</a:t>
            </a:r>
            <a:r>
              <a:rPr lang="en-GB" sz="2000" dirty="0" smtClean="0"/>
              <a:t> files, it is straightforward to generate </a:t>
            </a:r>
            <a:r>
              <a:rPr lang="en-GB" sz="2000" b="1" dirty="0" smtClean="0"/>
              <a:t>HTML </a:t>
            </a:r>
            <a:r>
              <a:rPr lang="en-GB" sz="2000" b="1" i="1" u="sng" dirty="0" smtClean="0"/>
              <a:t>reports</a:t>
            </a:r>
            <a:r>
              <a:rPr lang="en-GB" sz="2000" b="1" dirty="0" smtClean="0"/>
              <a:t>  (</a:t>
            </a:r>
            <a:r>
              <a:rPr lang="en-GB" sz="2000" dirty="0" smtClean="0"/>
              <a:t>by using </a:t>
            </a:r>
            <a:r>
              <a:rPr lang="en-GB" sz="2000" b="1" dirty="0" smtClean="0"/>
              <a:t>XSLT)</a:t>
            </a:r>
            <a:r>
              <a:rPr lang="en-GB" sz="2000" dirty="0" smtClean="0"/>
              <a:t>. </a:t>
            </a:r>
          </a:p>
          <a:p>
            <a:pPr marL="609600" indent="-609600" eaLnBrk="1" hangingPunct="1">
              <a:lnSpc>
                <a:spcPct val="115000"/>
              </a:lnSpc>
            </a:pPr>
            <a:endParaRPr lang="en-GB" sz="2000" dirty="0" smtClean="0"/>
          </a:p>
          <a:p>
            <a:pPr marL="609600" indent="-609600" eaLnBrk="1" hangingPunct="1">
              <a:lnSpc>
                <a:spcPct val="115000"/>
              </a:lnSpc>
            </a:pPr>
            <a:r>
              <a:rPr lang="en-GB" sz="2000" dirty="0" smtClean="0"/>
              <a:t>The task </a:t>
            </a:r>
            <a:r>
              <a:rPr lang="en-GB" sz="2000" b="1" dirty="0" smtClean="0">
                <a:solidFill>
                  <a:srgbClr val="000000"/>
                </a:solidFill>
                <a:latin typeface="Courier New" pitchFamily="49" charset="0"/>
              </a:rPr>
              <a:t>&lt;</a:t>
            </a:r>
            <a:r>
              <a:rPr lang="en-GB" sz="2000" b="1" i="1" dirty="0" err="1" smtClean="0">
                <a:solidFill>
                  <a:srgbClr val="FF0000"/>
                </a:solidFill>
                <a:latin typeface="Courier New" pitchFamily="49" charset="0"/>
              </a:rPr>
              <a:t>junitreport</a:t>
            </a:r>
            <a:r>
              <a:rPr lang="en-GB" sz="2000" b="1" dirty="0" smtClean="0">
                <a:solidFill>
                  <a:srgbClr val="000000"/>
                </a:solidFill>
                <a:latin typeface="Courier New" pitchFamily="49" charset="0"/>
              </a:rPr>
              <a:t>&gt;</a:t>
            </a:r>
            <a:r>
              <a:rPr lang="en-GB" sz="2000" dirty="0" smtClean="0"/>
              <a:t> generates </a:t>
            </a:r>
            <a:r>
              <a:rPr lang="en-GB" sz="2000" b="1" dirty="0" smtClean="0"/>
              <a:t>HTML </a:t>
            </a:r>
            <a:r>
              <a:rPr lang="en-GB" sz="2000" b="1" i="1" u="sng" dirty="0" smtClean="0"/>
              <a:t>reports</a:t>
            </a:r>
            <a:r>
              <a:rPr lang="en-GB" sz="2000" b="1" dirty="0" smtClean="0"/>
              <a:t> </a:t>
            </a:r>
            <a:r>
              <a:rPr lang="en-GB" sz="2000" dirty="0"/>
              <a:t>:</a:t>
            </a:r>
            <a:r>
              <a:rPr lang="en-GB" sz="2000" dirty="0" smtClean="0"/>
              <a:t> </a:t>
            </a:r>
          </a:p>
          <a:p>
            <a:pPr marL="609600" indent="-609600" eaLnBrk="1" hangingPunct="1">
              <a:lnSpc>
                <a:spcPct val="115000"/>
              </a:lnSpc>
            </a:pPr>
            <a:endParaRPr lang="en-GB" sz="2000" dirty="0" smtClean="0"/>
          </a:p>
          <a:p>
            <a:pPr marL="990600" lvl="1" indent="-533400" eaLnBrk="1" hangingPunct="1">
              <a:lnSpc>
                <a:spcPct val="115000"/>
              </a:lnSpc>
              <a:buClr>
                <a:srgbClr val="FF0000"/>
              </a:buClr>
              <a:buFont typeface="Wingdings" pitchFamily="2" charset="2"/>
              <a:buAutoNum type="arabicPeriod"/>
            </a:pPr>
            <a:r>
              <a:rPr lang="en-GB" sz="1800" dirty="0"/>
              <a:t>i</a:t>
            </a:r>
            <a:r>
              <a:rPr lang="en-GB" sz="1800" dirty="0" smtClean="0"/>
              <a:t>t </a:t>
            </a:r>
            <a:r>
              <a:rPr lang="en-GB" sz="1800" b="1" i="1" u="sng" dirty="0" smtClean="0"/>
              <a:t>aggregates</a:t>
            </a:r>
            <a:r>
              <a:rPr lang="en-GB" sz="1800" b="1" i="1" dirty="0" smtClean="0"/>
              <a:t> all individual XML files</a:t>
            </a:r>
            <a:r>
              <a:rPr lang="en-GB" sz="1800" dirty="0" smtClean="0"/>
              <a:t>  (for each Test Case) generated from </a:t>
            </a:r>
            <a:r>
              <a:rPr lang="en-GB" sz="1800" b="1" dirty="0" smtClean="0">
                <a:solidFill>
                  <a:srgbClr val="000000"/>
                </a:solidFill>
                <a:latin typeface="Courier New" pitchFamily="49" charset="0"/>
              </a:rPr>
              <a:t>&lt;test&gt;</a:t>
            </a:r>
            <a:r>
              <a:rPr lang="en-GB" sz="1800" b="1" dirty="0" smtClean="0"/>
              <a:t> or </a:t>
            </a:r>
            <a:r>
              <a:rPr lang="en-GB" sz="1800" b="1" dirty="0" smtClean="0">
                <a:solidFill>
                  <a:srgbClr val="000000"/>
                </a:solidFill>
                <a:latin typeface="Courier New" pitchFamily="49" charset="0"/>
              </a:rPr>
              <a:t>&lt;</a:t>
            </a:r>
            <a:r>
              <a:rPr lang="en-GB" sz="1800" b="1" dirty="0" err="1" smtClean="0">
                <a:solidFill>
                  <a:srgbClr val="000000"/>
                </a:solidFill>
                <a:latin typeface="Courier New" pitchFamily="49" charset="0"/>
              </a:rPr>
              <a:t>batchtest</a:t>
            </a:r>
            <a:r>
              <a:rPr lang="en-GB" sz="1800" b="1" dirty="0" smtClean="0">
                <a:solidFill>
                  <a:srgbClr val="000000"/>
                </a:solidFill>
                <a:latin typeface="Courier New" pitchFamily="49" charset="0"/>
              </a:rPr>
              <a:t>&gt;</a:t>
            </a:r>
            <a:r>
              <a:rPr lang="en-GB" sz="1800" dirty="0" smtClean="0"/>
              <a:t> </a:t>
            </a:r>
            <a:r>
              <a:rPr lang="en-GB" sz="1800" b="1" i="1" dirty="0" smtClean="0"/>
              <a:t>into a </a:t>
            </a:r>
            <a:r>
              <a:rPr lang="en-GB" sz="1800" b="1" i="1" u="sng" dirty="0" smtClean="0"/>
              <a:t>single XML file</a:t>
            </a:r>
            <a:r>
              <a:rPr lang="en-GB" sz="1800" dirty="0" smtClean="0"/>
              <a:t>  named, by default, as </a:t>
            </a:r>
            <a:endParaRPr lang="en-GB" sz="1800" b="1" dirty="0" smtClean="0">
              <a:solidFill>
                <a:srgbClr val="000000"/>
              </a:solidFill>
              <a:latin typeface="Courier New" pitchFamily="49" charset="0"/>
            </a:endParaRPr>
          </a:p>
          <a:p>
            <a:pPr marL="609600" indent="-609600" algn="ctr" eaLnBrk="1" hangingPunct="1">
              <a:lnSpc>
                <a:spcPct val="115000"/>
              </a:lnSpc>
              <a:buFont typeface="Wingdings" pitchFamily="2" charset="2"/>
              <a:buNone/>
            </a:pPr>
            <a:r>
              <a:rPr lang="en-GB" sz="1800" b="1" dirty="0" smtClean="0">
                <a:solidFill>
                  <a:srgbClr val="FF0000"/>
                </a:solidFill>
                <a:latin typeface="Courier New" pitchFamily="49" charset="0"/>
              </a:rPr>
              <a:t>TESTS-TestSuites.xml</a:t>
            </a:r>
            <a:endParaRPr lang="en-GB" sz="1800" dirty="0" smtClean="0"/>
          </a:p>
          <a:p>
            <a:pPr marL="990600" lvl="1" indent="-533400" eaLnBrk="1" hangingPunct="1">
              <a:lnSpc>
                <a:spcPct val="115000"/>
              </a:lnSpc>
              <a:buClr>
                <a:srgbClr val="FF0000"/>
              </a:buClr>
              <a:buFont typeface="Wingdings" pitchFamily="2" charset="2"/>
              <a:buAutoNum type="arabicPeriod" startAt="2"/>
            </a:pPr>
            <a:endParaRPr lang="en-GB" sz="1800" dirty="0" smtClean="0"/>
          </a:p>
          <a:p>
            <a:pPr marL="990600" lvl="1" indent="-533400" eaLnBrk="1" hangingPunct="1">
              <a:lnSpc>
                <a:spcPct val="115000"/>
              </a:lnSpc>
              <a:buClr>
                <a:srgbClr val="FF0000"/>
              </a:buClr>
              <a:buFont typeface="Wingdings" pitchFamily="2" charset="2"/>
              <a:buAutoNum type="arabicPeriod" startAt="2"/>
            </a:pPr>
            <a:r>
              <a:rPr lang="en-GB" sz="1800" dirty="0" smtClean="0"/>
              <a:t>and then applies an </a:t>
            </a:r>
            <a:r>
              <a:rPr lang="en-GB" sz="1800" b="1" dirty="0" smtClean="0"/>
              <a:t>XSL</a:t>
            </a:r>
            <a:r>
              <a:rPr lang="en-GB" sz="1800" dirty="0" smtClean="0"/>
              <a:t> </a:t>
            </a:r>
            <a:r>
              <a:rPr lang="en-GB" sz="1800" b="1" i="1" u="sng" dirty="0" smtClean="0"/>
              <a:t>transformation</a:t>
            </a:r>
            <a:r>
              <a:rPr lang="en-GB" sz="1800" dirty="0" smtClean="0"/>
              <a:t>  to this file to get </a:t>
            </a:r>
            <a:r>
              <a:rPr lang="en-GB" sz="1800" b="1" dirty="0" smtClean="0"/>
              <a:t>HTML </a:t>
            </a:r>
            <a:r>
              <a:rPr lang="en-GB" sz="1800" b="1" i="1" u="sng" dirty="0" smtClean="0"/>
              <a:t>report</a:t>
            </a:r>
            <a:r>
              <a:rPr lang="en-GB" sz="1800" dirty="0" smtClean="0"/>
              <a:t>  by using </a:t>
            </a:r>
            <a:r>
              <a:rPr lang="en-GB" sz="1800" b="1" dirty="0" smtClean="0">
                <a:solidFill>
                  <a:srgbClr val="000000"/>
                </a:solidFill>
                <a:latin typeface="Courier New" pitchFamily="49" charset="0"/>
              </a:rPr>
              <a:t>&lt;</a:t>
            </a:r>
            <a:r>
              <a:rPr lang="en-GB" sz="1800" b="1" dirty="0" smtClean="0">
                <a:solidFill>
                  <a:srgbClr val="FF0000"/>
                </a:solidFill>
                <a:latin typeface="Courier New" pitchFamily="49" charset="0"/>
              </a:rPr>
              <a:t>report</a:t>
            </a:r>
            <a:r>
              <a:rPr lang="en-GB" sz="1800" b="1" dirty="0" smtClean="0">
                <a:solidFill>
                  <a:srgbClr val="000000"/>
                </a:solidFill>
                <a:latin typeface="Courier New" pitchFamily="49" charset="0"/>
              </a:rPr>
              <a:t>&gt;</a:t>
            </a:r>
            <a:r>
              <a:rPr lang="en-GB" sz="1800" dirty="0" smtClean="0"/>
              <a:t> sub-task. </a:t>
            </a:r>
          </a:p>
        </p:txBody>
      </p:sp>
    </p:spTree>
    <p:extLst>
      <p:ext uri="{BB962C8B-B14F-4D97-AF65-F5344CB8AC3E}">
        <p14:creationId xmlns:p14="http://schemas.microsoft.com/office/powerpoint/2010/main" val="17635538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583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583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583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583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583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2FE38A3F-73C5-46B8-8845-28B75D25EC7D}" type="slidenum">
              <a:rPr lang="en-GB" smtClean="0"/>
              <a:pPr/>
              <a:t>17</a:t>
            </a:fld>
            <a:endParaRPr lang="en-GB" smtClean="0"/>
          </a:p>
        </p:txBody>
      </p:sp>
      <p:sp>
        <p:nvSpPr>
          <p:cNvPr id="18435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102146"/>
            <a:ext cx="7999413" cy="590550"/>
          </a:xfrm>
          <a:solidFill>
            <a:schemeClr val="folHlink"/>
          </a:solidFill>
        </p:spPr>
        <p:txBody>
          <a:bodyPr/>
          <a:lstStyle/>
          <a:p>
            <a:pPr algn="ctr" eaLnBrk="1" hangingPunct="1"/>
            <a:r>
              <a:rPr lang="en-GB" sz="3600" smtClean="0"/>
              <a:t>Generating (</a:t>
            </a:r>
            <a:r>
              <a:rPr lang="en-GB" sz="3600" b="1" smtClean="0"/>
              <a:t>HTML</a:t>
            </a:r>
            <a:r>
              <a:rPr lang="en-GB" sz="3600" smtClean="0"/>
              <a:t>) test result </a:t>
            </a:r>
            <a:r>
              <a:rPr lang="en-GB" sz="3200" b="1" smtClean="0"/>
              <a:t>reports</a:t>
            </a:r>
          </a:p>
        </p:txBody>
      </p:sp>
      <p:sp>
        <p:nvSpPr>
          <p:cNvPr id="60419" name="Text Box 3"/>
          <p:cNvSpPr txBox="1">
            <a:spLocks noChangeArrowheads="1"/>
          </p:cNvSpPr>
          <p:nvPr/>
        </p:nvSpPr>
        <p:spPr bwMode="auto">
          <a:xfrm>
            <a:off x="611188" y="2500306"/>
            <a:ext cx="8353425" cy="3631763"/>
          </a:xfrm>
          <a:prstGeom prst="rect">
            <a:avLst/>
          </a:prstGeom>
          <a:solidFill>
            <a:srgbClr val="00FFFF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dirty="0">
                <a:solidFill>
                  <a:srgbClr val="000000"/>
                </a:solidFill>
                <a:latin typeface="Courier New" pitchFamily="49" charset="0"/>
              </a:rPr>
              <a:t>&lt;</a:t>
            </a:r>
            <a:r>
              <a:rPr lang="en-GB" b="1" dirty="0" err="1">
                <a:solidFill>
                  <a:srgbClr val="FF0000"/>
                </a:solidFill>
                <a:latin typeface="Courier New" pitchFamily="49" charset="0"/>
              </a:rPr>
              <a:t>junitreport</a:t>
            </a:r>
            <a:r>
              <a:rPr lang="en-GB" dirty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en-GB" b="1" dirty="0" err="1">
                <a:solidFill>
                  <a:srgbClr val="000000"/>
                </a:solidFill>
                <a:latin typeface="Courier New" pitchFamily="49" charset="0"/>
              </a:rPr>
              <a:t>todir</a:t>
            </a:r>
            <a:r>
              <a:rPr lang="en-GB" dirty="0">
                <a:solidFill>
                  <a:srgbClr val="000000"/>
                </a:solidFill>
                <a:latin typeface="Courier New" pitchFamily="49" charset="0"/>
              </a:rPr>
              <a:t>="</a:t>
            </a:r>
            <a:r>
              <a:rPr lang="en-GB" b="1" dirty="0">
                <a:solidFill>
                  <a:srgbClr val="FF0000"/>
                </a:solidFill>
                <a:latin typeface="Courier New" pitchFamily="49" charset="0"/>
              </a:rPr>
              <a:t>${</a:t>
            </a:r>
            <a:r>
              <a:rPr lang="en-GB" b="1" dirty="0" err="1">
                <a:solidFill>
                  <a:srgbClr val="FF0000"/>
                </a:solidFill>
                <a:latin typeface="Courier New" pitchFamily="49" charset="0"/>
              </a:rPr>
              <a:t>test.data.dir</a:t>
            </a:r>
            <a:r>
              <a:rPr lang="en-GB" b="1" dirty="0">
                <a:solidFill>
                  <a:srgbClr val="FF0000"/>
                </a:solidFill>
                <a:latin typeface="Courier New" pitchFamily="49" charset="0"/>
              </a:rPr>
              <a:t>}</a:t>
            </a:r>
            <a:r>
              <a:rPr lang="en-GB" dirty="0">
                <a:solidFill>
                  <a:srgbClr val="000000"/>
                </a:solidFill>
                <a:latin typeface="Courier New" pitchFamily="49" charset="0"/>
              </a:rPr>
              <a:t>"&gt;</a:t>
            </a:r>
          </a:p>
          <a:p>
            <a:pPr>
              <a:spcBef>
                <a:spcPct val="50000"/>
              </a:spcBef>
            </a:pPr>
            <a:r>
              <a:rPr lang="en-GB" dirty="0">
                <a:solidFill>
                  <a:srgbClr val="000000"/>
                </a:solidFill>
                <a:latin typeface="Courier New" pitchFamily="49" charset="0"/>
              </a:rPr>
              <a:t>  &lt;</a:t>
            </a:r>
            <a:r>
              <a:rPr lang="en-GB" b="1" dirty="0" err="1">
                <a:solidFill>
                  <a:srgbClr val="000000"/>
                </a:solidFill>
                <a:latin typeface="Courier New" pitchFamily="49" charset="0"/>
              </a:rPr>
              <a:t>fileset</a:t>
            </a:r>
            <a:r>
              <a:rPr lang="en-GB" dirty="0">
                <a:solidFill>
                  <a:srgbClr val="000000"/>
                </a:solidFill>
                <a:latin typeface="Courier New" pitchFamily="49" charset="0"/>
              </a:rPr>
              <a:t> dir="</a:t>
            </a:r>
            <a:r>
              <a:rPr lang="en-GB" b="1" dirty="0">
                <a:solidFill>
                  <a:srgbClr val="FF0000"/>
                </a:solidFill>
                <a:latin typeface="Courier New" pitchFamily="49" charset="0"/>
              </a:rPr>
              <a:t>${</a:t>
            </a:r>
            <a:r>
              <a:rPr lang="en-GB" b="1" dirty="0" err="1">
                <a:solidFill>
                  <a:srgbClr val="FF0000"/>
                </a:solidFill>
                <a:latin typeface="Courier New" pitchFamily="49" charset="0"/>
              </a:rPr>
              <a:t>test.data.dir</a:t>
            </a:r>
            <a:r>
              <a:rPr lang="en-GB" b="1" dirty="0">
                <a:solidFill>
                  <a:srgbClr val="FF0000"/>
                </a:solidFill>
                <a:latin typeface="Courier New" pitchFamily="49" charset="0"/>
              </a:rPr>
              <a:t>}</a:t>
            </a:r>
            <a:r>
              <a:rPr lang="en-GB" dirty="0">
                <a:solidFill>
                  <a:srgbClr val="000000"/>
                </a:solidFill>
                <a:latin typeface="Courier New" pitchFamily="49" charset="0"/>
              </a:rPr>
              <a:t>"&gt;</a:t>
            </a:r>
          </a:p>
          <a:p>
            <a:pPr>
              <a:spcBef>
                <a:spcPct val="50000"/>
              </a:spcBef>
            </a:pPr>
            <a:r>
              <a:rPr lang="en-GB" dirty="0">
                <a:solidFill>
                  <a:srgbClr val="000000"/>
                </a:solidFill>
                <a:latin typeface="Courier New" pitchFamily="49" charset="0"/>
              </a:rPr>
              <a:t>    &lt;</a:t>
            </a:r>
            <a:r>
              <a:rPr lang="en-GB" b="1" dirty="0">
                <a:solidFill>
                  <a:srgbClr val="000000"/>
                </a:solidFill>
                <a:latin typeface="Courier New" pitchFamily="49" charset="0"/>
              </a:rPr>
              <a:t>include</a:t>
            </a:r>
            <a:r>
              <a:rPr lang="en-GB" dirty="0">
                <a:solidFill>
                  <a:srgbClr val="000000"/>
                </a:solidFill>
                <a:latin typeface="Courier New" pitchFamily="49" charset="0"/>
              </a:rPr>
              <a:t> name="</a:t>
            </a:r>
            <a:r>
              <a:rPr lang="en-GB" b="1" dirty="0">
                <a:solidFill>
                  <a:srgbClr val="FF0000"/>
                </a:solidFill>
                <a:latin typeface="Courier New" pitchFamily="49" charset="0"/>
              </a:rPr>
              <a:t>TEST-*.xml</a:t>
            </a:r>
            <a:r>
              <a:rPr lang="en-GB" dirty="0">
                <a:solidFill>
                  <a:srgbClr val="000000"/>
                </a:solidFill>
                <a:latin typeface="Courier New" pitchFamily="49" charset="0"/>
              </a:rPr>
              <a:t>"/&gt;</a:t>
            </a:r>
          </a:p>
          <a:p>
            <a:pPr>
              <a:spcBef>
                <a:spcPct val="50000"/>
              </a:spcBef>
            </a:pPr>
            <a:r>
              <a:rPr lang="en-GB" dirty="0">
                <a:solidFill>
                  <a:srgbClr val="000000"/>
                </a:solidFill>
                <a:latin typeface="Courier New" pitchFamily="49" charset="0"/>
              </a:rPr>
              <a:t>  &lt;/</a:t>
            </a:r>
            <a:r>
              <a:rPr lang="en-GB" b="1" dirty="0" err="1">
                <a:solidFill>
                  <a:srgbClr val="000000"/>
                </a:solidFill>
                <a:latin typeface="Courier New" pitchFamily="49" charset="0"/>
              </a:rPr>
              <a:t>fileset</a:t>
            </a:r>
            <a:r>
              <a:rPr lang="en-GB" dirty="0">
                <a:solidFill>
                  <a:srgbClr val="000000"/>
                </a:solidFill>
                <a:latin typeface="Courier New" pitchFamily="49" charset="0"/>
              </a:rPr>
              <a:t>&gt;</a:t>
            </a:r>
          </a:p>
          <a:p>
            <a:pPr>
              <a:spcBef>
                <a:spcPct val="50000"/>
              </a:spcBef>
            </a:pPr>
            <a:r>
              <a:rPr lang="en-GB" dirty="0">
                <a:solidFill>
                  <a:srgbClr val="000000"/>
                </a:solidFill>
                <a:latin typeface="Courier New" pitchFamily="49" charset="0"/>
              </a:rPr>
              <a:t>  &lt;</a:t>
            </a:r>
            <a:r>
              <a:rPr lang="en-GB" b="1" dirty="0" smtClean="0">
                <a:solidFill>
                  <a:srgbClr val="FF0000"/>
                </a:solidFill>
                <a:latin typeface="Courier New" pitchFamily="49" charset="0"/>
              </a:rPr>
              <a:t>report</a:t>
            </a:r>
            <a:r>
              <a:rPr lang="en-GB" dirty="0" smtClean="0">
                <a:solidFill>
                  <a:srgbClr val="000000"/>
                </a:solidFill>
                <a:latin typeface="Courier New" pitchFamily="49" charset="0"/>
              </a:rPr>
              <a:t> format</a:t>
            </a:r>
            <a:r>
              <a:rPr lang="en-GB" dirty="0">
                <a:solidFill>
                  <a:srgbClr val="000000"/>
                </a:solidFill>
                <a:latin typeface="Courier New" pitchFamily="49" charset="0"/>
              </a:rPr>
              <a:t>="</a:t>
            </a:r>
            <a:r>
              <a:rPr lang="en-GB" b="1" dirty="0">
                <a:solidFill>
                  <a:srgbClr val="000000"/>
                </a:solidFill>
                <a:latin typeface="Courier New" pitchFamily="49" charset="0"/>
              </a:rPr>
              <a:t>frames</a:t>
            </a:r>
            <a:r>
              <a:rPr lang="en-GB" dirty="0">
                <a:solidFill>
                  <a:srgbClr val="000000"/>
                </a:solidFill>
                <a:latin typeface="Courier New" pitchFamily="49" charset="0"/>
              </a:rPr>
              <a:t>" </a:t>
            </a:r>
          </a:p>
          <a:p>
            <a:pPr>
              <a:spcBef>
                <a:spcPct val="50000"/>
              </a:spcBef>
            </a:pPr>
            <a:r>
              <a:rPr lang="en-GB" dirty="0">
                <a:solidFill>
                  <a:srgbClr val="000000"/>
                </a:solidFill>
                <a:latin typeface="Courier New" pitchFamily="49" charset="0"/>
              </a:rPr>
              <a:t>          </a:t>
            </a:r>
            <a:endParaRPr lang="en-GB" dirty="0" smtClean="0">
              <a:solidFill>
                <a:srgbClr val="000000"/>
              </a:solidFill>
              <a:latin typeface="Courier New" pitchFamily="49" charset="0"/>
            </a:endParaRPr>
          </a:p>
          <a:p>
            <a:pPr>
              <a:spcBef>
                <a:spcPct val="50000"/>
              </a:spcBef>
            </a:pPr>
            <a:r>
              <a:rPr lang="en-GB" b="1" dirty="0" smtClean="0">
                <a:solidFill>
                  <a:srgbClr val="000000"/>
                </a:solidFill>
                <a:latin typeface="Courier New" pitchFamily="49" charset="0"/>
              </a:rPr>
              <a:t>          </a:t>
            </a:r>
            <a:r>
              <a:rPr lang="en-GB" b="1" dirty="0" err="1" smtClean="0">
                <a:solidFill>
                  <a:srgbClr val="000000"/>
                </a:solidFill>
                <a:latin typeface="Courier New" pitchFamily="49" charset="0"/>
              </a:rPr>
              <a:t>todir</a:t>
            </a:r>
            <a:r>
              <a:rPr lang="en-GB" dirty="0">
                <a:solidFill>
                  <a:srgbClr val="000000"/>
                </a:solidFill>
                <a:latin typeface="Courier New" pitchFamily="49" charset="0"/>
              </a:rPr>
              <a:t>="</a:t>
            </a:r>
            <a:r>
              <a:rPr lang="en-GB" b="1" dirty="0">
                <a:solidFill>
                  <a:srgbClr val="FF0000"/>
                </a:solidFill>
                <a:latin typeface="Courier New" pitchFamily="49" charset="0"/>
              </a:rPr>
              <a:t>${</a:t>
            </a:r>
            <a:r>
              <a:rPr lang="en-GB" b="1" dirty="0" err="1">
                <a:solidFill>
                  <a:srgbClr val="FF0000"/>
                </a:solidFill>
                <a:latin typeface="Courier New" pitchFamily="49" charset="0"/>
              </a:rPr>
              <a:t>test.reports.dir</a:t>
            </a:r>
            <a:r>
              <a:rPr lang="en-GB" b="1" dirty="0">
                <a:solidFill>
                  <a:srgbClr val="FF0000"/>
                </a:solidFill>
                <a:latin typeface="Courier New" pitchFamily="49" charset="0"/>
              </a:rPr>
              <a:t>}</a:t>
            </a:r>
            <a:r>
              <a:rPr lang="en-GB" dirty="0">
                <a:solidFill>
                  <a:srgbClr val="000000"/>
                </a:solidFill>
                <a:latin typeface="Courier New" pitchFamily="49" charset="0"/>
              </a:rPr>
              <a:t>"/&gt;</a:t>
            </a:r>
          </a:p>
          <a:p>
            <a:pPr>
              <a:spcBef>
                <a:spcPct val="50000"/>
              </a:spcBef>
            </a:pPr>
            <a:r>
              <a:rPr lang="en-GB" dirty="0">
                <a:solidFill>
                  <a:srgbClr val="000000"/>
                </a:solidFill>
                <a:latin typeface="Courier New" pitchFamily="49" charset="0"/>
              </a:rPr>
              <a:t>&lt;/</a:t>
            </a:r>
            <a:r>
              <a:rPr lang="en-GB" b="1" dirty="0" err="1">
                <a:solidFill>
                  <a:srgbClr val="FF0000"/>
                </a:solidFill>
                <a:latin typeface="Courier New" pitchFamily="49" charset="0"/>
              </a:rPr>
              <a:t>junitreport</a:t>
            </a:r>
            <a:r>
              <a:rPr lang="en-GB" dirty="0">
                <a:solidFill>
                  <a:srgbClr val="000000"/>
                </a:solidFill>
                <a:latin typeface="Courier New" pitchFamily="49" charset="0"/>
              </a:rPr>
              <a:t>&gt;</a:t>
            </a:r>
          </a:p>
        </p:txBody>
      </p:sp>
      <p:sp>
        <p:nvSpPr>
          <p:cNvPr id="60420" name="Text Box 4"/>
          <p:cNvSpPr txBox="1">
            <a:spLocks noChangeArrowheads="1"/>
          </p:cNvSpPr>
          <p:nvPr/>
        </p:nvSpPr>
        <p:spPr bwMode="auto">
          <a:xfrm>
            <a:off x="6516719" y="2492896"/>
            <a:ext cx="2555875" cy="1754326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1800" b="1" dirty="0">
                <a:solidFill>
                  <a:srgbClr val="000000"/>
                </a:solidFill>
              </a:rPr>
              <a:t>XML</a:t>
            </a:r>
            <a:r>
              <a:rPr lang="en-GB" sz="1800" dirty="0">
                <a:solidFill>
                  <a:srgbClr val="000000"/>
                </a:solidFill>
              </a:rPr>
              <a:t> files</a:t>
            </a:r>
            <a:r>
              <a:rPr lang="en-GB" sz="1800" dirty="0" smtClean="0">
                <a:solidFill>
                  <a:srgbClr val="000000"/>
                </a:solidFill>
              </a:rPr>
              <a:t>, in </a:t>
            </a:r>
            <a:r>
              <a:rPr lang="en-GB" sz="1800" b="1" dirty="0" smtClean="0">
                <a:solidFill>
                  <a:srgbClr val="FF0000"/>
                </a:solidFill>
                <a:latin typeface="Courier New" pitchFamily="49" charset="0"/>
              </a:rPr>
              <a:t>${</a:t>
            </a:r>
            <a:r>
              <a:rPr lang="en-GB" sz="1800" b="1" dirty="0" err="1" smtClean="0">
                <a:solidFill>
                  <a:srgbClr val="FF0000"/>
                </a:solidFill>
                <a:latin typeface="Courier New" pitchFamily="49" charset="0"/>
              </a:rPr>
              <a:t>test.data.dir</a:t>
            </a:r>
            <a:r>
              <a:rPr lang="en-GB" sz="1800" b="1" dirty="0" smtClean="0">
                <a:solidFill>
                  <a:srgbClr val="FF0000"/>
                </a:solidFill>
                <a:latin typeface="Courier New" pitchFamily="49" charset="0"/>
              </a:rPr>
              <a:t>}</a:t>
            </a:r>
            <a:endParaRPr lang="en-GB" sz="1800" dirty="0">
              <a:solidFill>
                <a:srgbClr val="000000"/>
              </a:solidFill>
            </a:endParaRPr>
          </a:p>
          <a:p>
            <a:r>
              <a:rPr lang="en-GB" sz="1800" dirty="0">
                <a:solidFill>
                  <a:srgbClr val="000000"/>
                </a:solidFill>
              </a:rPr>
              <a:t>are </a:t>
            </a:r>
            <a:r>
              <a:rPr lang="en-GB" sz="1800" b="1" i="1" dirty="0">
                <a:solidFill>
                  <a:srgbClr val="000000"/>
                </a:solidFill>
              </a:rPr>
              <a:t>aggregated</a:t>
            </a:r>
            <a:r>
              <a:rPr lang="en-GB" sz="1800" dirty="0">
                <a:solidFill>
                  <a:srgbClr val="000000"/>
                </a:solidFill>
              </a:rPr>
              <a:t> </a:t>
            </a:r>
            <a:r>
              <a:rPr lang="en-GB" sz="1800" dirty="0" smtClean="0">
                <a:solidFill>
                  <a:srgbClr val="000000"/>
                </a:solidFill>
              </a:rPr>
              <a:t> in the same directory into one </a:t>
            </a:r>
            <a:r>
              <a:rPr lang="en-GB" sz="1800" b="1" dirty="0" smtClean="0">
                <a:solidFill>
                  <a:srgbClr val="000000"/>
                </a:solidFill>
              </a:rPr>
              <a:t>XML</a:t>
            </a:r>
            <a:r>
              <a:rPr lang="en-GB" sz="1800" dirty="0" smtClean="0">
                <a:solidFill>
                  <a:srgbClr val="000000"/>
                </a:solidFill>
              </a:rPr>
              <a:t> file</a:t>
            </a:r>
            <a:endParaRPr lang="en-GB" sz="1800" dirty="0">
              <a:solidFill>
                <a:srgbClr val="000000"/>
              </a:solidFill>
            </a:endParaRPr>
          </a:p>
          <a:p>
            <a:r>
              <a:rPr lang="en-GB" sz="1800" dirty="0">
                <a:solidFill>
                  <a:srgbClr val="000000"/>
                </a:solidFill>
              </a:rPr>
              <a:t>and transformed to</a:t>
            </a:r>
          </a:p>
        </p:txBody>
      </p:sp>
      <p:sp>
        <p:nvSpPr>
          <p:cNvPr id="60421" name="Text Box 5"/>
          <p:cNvSpPr txBox="1">
            <a:spLocks noChangeArrowheads="1"/>
          </p:cNvSpPr>
          <p:nvPr/>
        </p:nvSpPr>
        <p:spPr bwMode="auto">
          <a:xfrm>
            <a:off x="6143636" y="4568619"/>
            <a:ext cx="2857520" cy="646331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1800" b="1" dirty="0">
                <a:solidFill>
                  <a:srgbClr val="000000"/>
                </a:solidFill>
              </a:rPr>
              <a:t>HTML </a:t>
            </a:r>
            <a:r>
              <a:rPr lang="en-GB" sz="1800" dirty="0" smtClean="0">
                <a:solidFill>
                  <a:srgbClr val="000000"/>
                </a:solidFill>
              </a:rPr>
              <a:t>files in </a:t>
            </a:r>
            <a:r>
              <a:rPr lang="en-GB" sz="1800" b="1" dirty="0" smtClean="0">
                <a:solidFill>
                  <a:srgbClr val="FF0000"/>
                </a:solidFill>
                <a:latin typeface="Courier New" pitchFamily="49" charset="0"/>
              </a:rPr>
              <a:t>${</a:t>
            </a:r>
            <a:r>
              <a:rPr lang="en-GB" sz="1800" b="1" dirty="0" err="1" smtClean="0">
                <a:solidFill>
                  <a:srgbClr val="FF0000"/>
                </a:solidFill>
                <a:latin typeface="Courier New" pitchFamily="49" charset="0"/>
              </a:rPr>
              <a:t>test.reports.dir</a:t>
            </a:r>
            <a:r>
              <a:rPr lang="en-GB" sz="1800" b="1" dirty="0" smtClean="0">
                <a:solidFill>
                  <a:srgbClr val="FF0000"/>
                </a:solidFill>
                <a:latin typeface="Courier New" pitchFamily="49" charset="0"/>
              </a:rPr>
              <a:t>}</a:t>
            </a:r>
            <a:endParaRPr lang="en-GB" sz="1800" dirty="0">
              <a:solidFill>
                <a:srgbClr val="000000"/>
              </a:solidFill>
            </a:endParaRPr>
          </a:p>
        </p:txBody>
      </p:sp>
      <p:sp>
        <p:nvSpPr>
          <p:cNvPr id="60422" name="Rectangle 6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684213" y="829649"/>
            <a:ext cx="7772400" cy="1663247"/>
          </a:xfrm>
          <a:solidFill>
            <a:schemeClr val="bg1"/>
          </a:solidFill>
        </p:spPr>
        <p:txBody>
          <a:bodyPr/>
          <a:lstStyle/>
          <a:p>
            <a:pPr eaLnBrk="1" hangingPunct="1">
              <a:spcBef>
                <a:spcPts val="0"/>
              </a:spcBef>
              <a:spcAft>
                <a:spcPts val="600"/>
              </a:spcAft>
            </a:pPr>
            <a:r>
              <a:rPr lang="en-GB" sz="2800" dirty="0" smtClean="0"/>
              <a:t>Generating </a:t>
            </a:r>
            <a:r>
              <a:rPr lang="en-GB" sz="2800" b="1" dirty="0" smtClean="0"/>
              <a:t>HTML report </a:t>
            </a:r>
            <a:r>
              <a:rPr lang="en-GB" sz="2800" dirty="0" smtClean="0"/>
              <a:t>consists of:</a:t>
            </a:r>
          </a:p>
          <a:p>
            <a:pPr lvl="1" eaLnBrk="1" hangingPunct="1">
              <a:spcBef>
                <a:spcPts val="0"/>
              </a:spcBef>
              <a:spcAft>
                <a:spcPts val="600"/>
              </a:spcAft>
            </a:pPr>
            <a:r>
              <a:rPr lang="en-GB" sz="2400" dirty="0" smtClean="0"/>
              <a:t>placing the </a:t>
            </a:r>
            <a:r>
              <a:rPr lang="en-GB" sz="2400" b="1" dirty="0" smtClean="0">
                <a:solidFill>
                  <a:srgbClr val="000000"/>
                </a:solidFill>
                <a:latin typeface="Courier New" pitchFamily="49" charset="0"/>
              </a:rPr>
              <a:t>&lt;</a:t>
            </a:r>
            <a:r>
              <a:rPr lang="en-GB" sz="2400" b="1" dirty="0" err="1" smtClean="0">
                <a:solidFill>
                  <a:srgbClr val="FF0000"/>
                </a:solidFill>
                <a:latin typeface="Courier New" pitchFamily="49" charset="0"/>
              </a:rPr>
              <a:t>junitreport</a:t>
            </a:r>
            <a:r>
              <a:rPr lang="en-GB" sz="2400" b="1" dirty="0" smtClean="0">
                <a:solidFill>
                  <a:srgbClr val="000000"/>
                </a:solidFill>
                <a:latin typeface="Courier New" pitchFamily="49" charset="0"/>
              </a:rPr>
              <a:t>&gt;</a:t>
            </a:r>
            <a:r>
              <a:rPr lang="en-GB" sz="2400" dirty="0" smtClean="0"/>
              <a:t> task </a:t>
            </a:r>
          </a:p>
          <a:p>
            <a:pPr lvl="2" eaLnBrk="1" hangingPunct="1">
              <a:spcBef>
                <a:spcPts val="0"/>
              </a:spcBef>
              <a:spcAft>
                <a:spcPts val="600"/>
              </a:spcAft>
            </a:pPr>
            <a:r>
              <a:rPr lang="en-GB" sz="2000" b="1" i="1" u="sng" dirty="0" smtClean="0"/>
              <a:t>immediately following</a:t>
            </a:r>
            <a:r>
              <a:rPr lang="en-GB" sz="2000" dirty="0" smtClean="0"/>
              <a:t>  the </a:t>
            </a:r>
            <a:r>
              <a:rPr lang="en-GB" sz="2000" b="1" dirty="0" smtClean="0">
                <a:solidFill>
                  <a:srgbClr val="000000"/>
                </a:solidFill>
                <a:latin typeface="Courier New" pitchFamily="49" charset="0"/>
              </a:rPr>
              <a:t>&lt;</a:t>
            </a:r>
            <a:r>
              <a:rPr lang="en-GB" sz="2000" b="1" dirty="0" err="1" smtClean="0">
                <a:solidFill>
                  <a:srgbClr val="000000"/>
                </a:solidFill>
                <a:latin typeface="Courier New" pitchFamily="49" charset="0"/>
              </a:rPr>
              <a:t>junit</a:t>
            </a:r>
            <a:r>
              <a:rPr lang="en-GB" sz="2000" b="1" dirty="0" smtClean="0">
                <a:solidFill>
                  <a:srgbClr val="000000"/>
                </a:solidFill>
                <a:latin typeface="Courier New" pitchFamily="49" charset="0"/>
              </a:rPr>
              <a:t>&gt;</a:t>
            </a:r>
            <a:r>
              <a:rPr lang="en-GB" sz="2000" dirty="0" smtClean="0"/>
              <a:t> task (in the </a:t>
            </a:r>
            <a:r>
              <a:rPr lang="en-GB" sz="2000" b="1" i="1" dirty="0" smtClean="0"/>
              <a:t>target</a:t>
            </a:r>
            <a:r>
              <a:rPr lang="en-GB" sz="2000" dirty="0" smtClean="0"/>
              <a:t>  </a:t>
            </a:r>
            <a:r>
              <a:rPr lang="en-GB" sz="2000" b="1" dirty="0" smtClean="0">
                <a:solidFill>
                  <a:srgbClr val="000000"/>
                </a:solidFill>
                <a:latin typeface="Courier New" pitchFamily="49" charset="0"/>
              </a:rPr>
              <a:t>test-batch</a:t>
            </a:r>
            <a:r>
              <a:rPr lang="en-GB" sz="2000" b="1" dirty="0" smtClean="0"/>
              <a:t> </a:t>
            </a:r>
            <a:r>
              <a:rPr lang="en-GB" sz="2000" dirty="0" smtClean="0"/>
              <a:t>described above):</a:t>
            </a:r>
          </a:p>
        </p:txBody>
      </p:sp>
      <p:sp>
        <p:nvSpPr>
          <p:cNvPr id="60423" name="Text Box 7"/>
          <p:cNvSpPr txBox="1">
            <a:spLocks noChangeArrowheads="1"/>
          </p:cNvSpPr>
          <p:nvPr/>
        </p:nvSpPr>
        <p:spPr bwMode="auto">
          <a:xfrm>
            <a:off x="2928926" y="4643446"/>
            <a:ext cx="2231701" cy="40011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GB" dirty="0"/>
              <a:t>(or </a:t>
            </a:r>
            <a:r>
              <a:rPr lang="en-GB" dirty="0">
                <a:solidFill>
                  <a:srgbClr val="000000"/>
                </a:solidFill>
                <a:latin typeface="Courier New" pitchFamily="49" charset="0"/>
              </a:rPr>
              <a:t>"</a:t>
            </a:r>
            <a:r>
              <a:rPr lang="en-GB" b="1" dirty="0" err="1" smtClean="0">
                <a:solidFill>
                  <a:srgbClr val="000000"/>
                </a:solidFill>
                <a:latin typeface="Courier New" pitchFamily="49" charset="0"/>
              </a:rPr>
              <a:t>noframes</a:t>
            </a:r>
            <a:r>
              <a:rPr lang="en-GB" dirty="0">
                <a:solidFill>
                  <a:srgbClr val="000000"/>
                </a:solidFill>
                <a:latin typeface="Courier New" pitchFamily="49" charset="0"/>
              </a:rPr>
              <a:t>"</a:t>
            </a:r>
            <a:r>
              <a:rPr lang="en-GB" dirty="0" smtClean="0"/>
              <a:t>)</a:t>
            </a:r>
            <a:endParaRPr lang="en-GB" dirty="0"/>
          </a:p>
        </p:txBody>
      </p:sp>
      <p:sp>
        <p:nvSpPr>
          <p:cNvPr id="60424" name="AutoShape 8"/>
          <p:cNvSpPr>
            <a:spLocks noChangeArrowheads="1"/>
          </p:cNvSpPr>
          <p:nvPr/>
        </p:nvSpPr>
        <p:spPr bwMode="auto">
          <a:xfrm>
            <a:off x="7429520" y="4164186"/>
            <a:ext cx="244475" cy="488950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endParaRPr lang="en-US"/>
          </a:p>
        </p:txBody>
      </p:sp>
      <p:sp>
        <p:nvSpPr>
          <p:cNvPr id="60426" name="Text Box 10"/>
          <p:cNvSpPr txBox="1">
            <a:spLocks noChangeArrowheads="1"/>
          </p:cNvSpPr>
          <p:nvPr/>
        </p:nvSpPr>
        <p:spPr bwMode="auto">
          <a:xfrm>
            <a:off x="1000132" y="6315038"/>
            <a:ext cx="714376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dirty="0"/>
              <a:t>= </a:t>
            </a:r>
            <a:r>
              <a:rPr lang="en-GB" b="1" dirty="0">
                <a:solidFill>
                  <a:srgbClr val="000000"/>
                </a:solidFill>
              </a:rPr>
              <a:t>XSLT </a:t>
            </a:r>
            <a:r>
              <a:rPr lang="en-GB" dirty="0"/>
              <a:t>transformation </a:t>
            </a:r>
            <a:r>
              <a:rPr lang="en-GB" dirty="0" smtClean="0"/>
              <a:t>done by </a:t>
            </a:r>
            <a:r>
              <a:rPr lang="en-GB" dirty="0">
                <a:solidFill>
                  <a:srgbClr val="000000"/>
                </a:solidFill>
                <a:latin typeface="Courier New" pitchFamily="49" charset="0"/>
              </a:rPr>
              <a:t>&lt;</a:t>
            </a:r>
            <a:r>
              <a:rPr lang="en-GB" b="1" dirty="0">
                <a:solidFill>
                  <a:srgbClr val="FF0000"/>
                </a:solidFill>
                <a:latin typeface="Courier New" pitchFamily="49" charset="0"/>
              </a:rPr>
              <a:t>report</a:t>
            </a:r>
            <a:r>
              <a:rPr lang="en-GB" dirty="0" smtClean="0">
                <a:solidFill>
                  <a:srgbClr val="000000"/>
                </a:solidFill>
                <a:latin typeface="Courier New" pitchFamily="49" charset="0"/>
              </a:rPr>
              <a:t>&gt; </a:t>
            </a:r>
            <a:r>
              <a:rPr lang="en-GB" dirty="0" smtClean="0"/>
              <a:t>sub-ask</a:t>
            </a:r>
            <a:endParaRPr lang="en-GB" dirty="0"/>
          </a:p>
        </p:txBody>
      </p:sp>
      <p:sp>
        <p:nvSpPr>
          <p:cNvPr id="60427" name="AutoShape 11"/>
          <p:cNvSpPr>
            <a:spLocks noChangeArrowheads="1"/>
          </p:cNvSpPr>
          <p:nvPr/>
        </p:nvSpPr>
        <p:spPr bwMode="auto">
          <a:xfrm>
            <a:off x="714348" y="6297636"/>
            <a:ext cx="244475" cy="488950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604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604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4" presetClass="entr" presetSubtype="16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4" dur="500"/>
                                        <p:tgtEl>
                                          <p:spTgt spid="604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604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604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"/>
                            </p:stCondLst>
                            <p:childTnLst>
                              <p:par>
                                <p:cTn id="2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604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604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" dur="500"/>
                                        <p:tgtEl>
                                          <p:spTgt spid="604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0" dur="500"/>
                                        <p:tgtEl>
                                          <p:spTgt spid="604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419" grpId="0" animBg="1"/>
      <p:bldP spid="60420" grpId="0" animBg="1"/>
      <p:bldP spid="60421" grpId="0" animBg="1"/>
      <p:bldP spid="60423" grpId="0" animBg="1"/>
      <p:bldP spid="60424" grpId="0" animBg="1"/>
      <p:bldP spid="60426" grpId="0"/>
      <p:bldP spid="60427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9BF03C9-9AB2-423E-B351-5BA387A098CE}" type="slidenum">
              <a:rPr lang="en-GB" smtClean="0"/>
              <a:pPr/>
              <a:t>18</a:t>
            </a:fld>
            <a:endParaRPr lang="en-GB" smtClean="0"/>
          </a:p>
        </p:txBody>
      </p:sp>
      <p:sp>
        <p:nvSpPr>
          <p:cNvPr id="19459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42852"/>
            <a:ext cx="8002588" cy="685800"/>
          </a:xfrm>
          <a:solidFill>
            <a:schemeClr val="folHlink"/>
          </a:solidFill>
        </p:spPr>
        <p:txBody>
          <a:bodyPr/>
          <a:lstStyle/>
          <a:p>
            <a:pPr algn="ctr" eaLnBrk="1" hangingPunct="1"/>
            <a:r>
              <a:rPr lang="en-GB" sz="3600" dirty="0" smtClean="0"/>
              <a:t>Generating (</a:t>
            </a:r>
            <a:r>
              <a:rPr lang="en-GB" sz="3600" b="1" dirty="0" smtClean="0"/>
              <a:t>HTML</a:t>
            </a:r>
            <a:r>
              <a:rPr lang="en-GB" sz="3600" dirty="0" smtClean="0"/>
              <a:t>) test result </a:t>
            </a:r>
            <a:r>
              <a:rPr lang="en-GB" sz="3200" b="1" dirty="0" smtClean="0"/>
              <a:t>reports</a:t>
            </a:r>
          </a:p>
        </p:txBody>
      </p:sp>
      <p:sp>
        <p:nvSpPr>
          <p:cNvPr id="61443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357158" y="1000108"/>
            <a:ext cx="8532812" cy="5429288"/>
          </a:xfrm>
          <a:solidFill>
            <a:schemeClr val="bg1"/>
          </a:solidFill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GB" dirty="0" smtClean="0"/>
              <a:t>We </a:t>
            </a:r>
            <a:r>
              <a:rPr lang="en-GB" b="1" dirty="0" smtClean="0"/>
              <a:t>aggregate</a:t>
            </a:r>
            <a:r>
              <a:rPr lang="en-GB" dirty="0" smtClean="0"/>
              <a:t> all generated  </a:t>
            </a:r>
          </a:p>
          <a:p>
            <a:pPr algn="ctr" eaLnBrk="1" hangingPunct="1">
              <a:lnSpc>
                <a:spcPct val="90000"/>
              </a:lnSpc>
              <a:buNone/>
            </a:pPr>
            <a:r>
              <a:rPr lang="en-GB" b="1" dirty="0" smtClean="0">
                <a:solidFill>
                  <a:srgbClr val="000000"/>
                </a:solidFill>
                <a:latin typeface="Courier New" pitchFamily="49" charset="0"/>
              </a:rPr>
              <a:t>"TEST-*.xml"</a:t>
            </a:r>
            <a:r>
              <a:rPr lang="en-GB" dirty="0" smtClean="0"/>
              <a:t> files </a:t>
            </a:r>
          </a:p>
          <a:p>
            <a:pPr eaLnBrk="1" hangingPunct="1">
              <a:lnSpc>
                <a:spcPct val="90000"/>
              </a:lnSpc>
              <a:buNone/>
            </a:pPr>
            <a:r>
              <a:rPr lang="en-GB" dirty="0" smtClean="0"/>
              <a:t>since that is the </a:t>
            </a:r>
            <a:r>
              <a:rPr lang="en-GB" i="1" u="sng" dirty="0" smtClean="0"/>
              <a:t>default naming convention</a:t>
            </a:r>
            <a:r>
              <a:rPr lang="en-GB" dirty="0" smtClean="0"/>
              <a:t>  used by the </a:t>
            </a:r>
            <a:r>
              <a:rPr lang="en-GB" b="1" dirty="0" smtClean="0"/>
              <a:t>XML</a:t>
            </a:r>
            <a:r>
              <a:rPr lang="en-GB" dirty="0" smtClean="0"/>
              <a:t> formatter of </a:t>
            </a:r>
            <a:r>
              <a:rPr lang="en-GB" b="1" dirty="0" smtClean="0">
                <a:solidFill>
                  <a:srgbClr val="000000"/>
                </a:solidFill>
                <a:latin typeface="Courier New" pitchFamily="49" charset="0"/>
              </a:rPr>
              <a:t>&lt;</a:t>
            </a:r>
            <a:r>
              <a:rPr lang="en-GB" b="1" dirty="0" err="1" smtClean="0">
                <a:solidFill>
                  <a:srgbClr val="000000"/>
                </a:solidFill>
                <a:latin typeface="Courier New" pitchFamily="49" charset="0"/>
              </a:rPr>
              <a:t>junit</a:t>
            </a:r>
            <a:r>
              <a:rPr lang="en-GB" b="1" dirty="0" smtClean="0">
                <a:solidFill>
                  <a:srgbClr val="000000"/>
                </a:solidFill>
                <a:latin typeface="Courier New" pitchFamily="49" charset="0"/>
              </a:rPr>
              <a:t>&gt;</a:t>
            </a:r>
            <a:r>
              <a:rPr lang="en-GB" dirty="0" smtClean="0">
                <a:latin typeface="Courier New" pitchFamily="49" charset="0"/>
              </a:rPr>
              <a:t>.</a:t>
            </a:r>
            <a:r>
              <a:rPr lang="en-GB" dirty="0" smtClean="0"/>
              <a:t> </a:t>
            </a:r>
          </a:p>
          <a:p>
            <a:pPr eaLnBrk="1" hangingPunct="1">
              <a:lnSpc>
                <a:spcPct val="90000"/>
              </a:lnSpc>
            </a:pPr>
            <a:endParaRPr lang="en-GB" dirty="0" smtClean="0"/>
          </a:p>
          <a:p>
            <a:pPr eaLnBrk="1" hangingPunct="1">
              <a:lnSpc>
                <a:spcPct val="90000"/>
              </a:lnSpc>
            </a:pPr>
            <a:r>
              <a:rPr lang="en-GB" dirty="0" smtClean="0"/>
              <a:t>Then </a:t>
            </a:r>
            <a:r>
              <a:rPr lang="en-GB" b="1" dirty="0" smtClean="0"/>
              <a:t>HTML</a:t>
            </a:r>
            <a:r>
              <a:rPr lang="en-GB" dirty="0" smtClean="0"/>
              <a:t> </a:t>
            </a:r>
            <a:r>
              <a:rPr lang="en-GB" b="1" i="1" u="sng" dirty="0" smtClean="0"/>
              <a:t>report</a:t>
            </a:r>
            <a:r>
              <a:rPr lang="en-GB" dirty="0" smtClean="0"/>
              <a:t>  is created  according to the </a:t>
            </a:r>
            <a:r>
              <a:rPr lang="en-GB" b="1" dirty="0" smtClean="0">
                <a:solidFill>
                  <a:srgbClr val="000000"/>
                </a:solidFill>
                <a:latin typeface="Courier New" pitchFamily="49" charset="0"/>
              </a:rPr>
              <a:t>&lt;report&gt; </a:t>
            </a:r>
            <a:r>
              <a:rPr lang="en-GB" dirty="0" smtClean="0"/>
              <a:t>sub-element.</a:t>
            </a:r>
          </a:p>
          <a:p>
            <a:pPr eaLnBrk="1" hangingPunct="1">
              <a:lnSpc>
                <a:spcPct val="90000"/>
              </a:lnSpc>
            </a:pPr>
            <a:endParaRPr lang="en-GB" b="1" dirty="0" smtClean="0">
              <a:solidFill>
                <a:srgbClr val="FF0000"/>
              </a:solidFill>
            </a:endParaRPr>
          </a:p>
          <a:p>
            <a:pPr eaLnBrk="1" hangingPunct="1">
              <a:lnSpc>
                <a:spcPct val="90000"/>
              </a:lnSpc>
            </a:pPr>
            <a:r>
              <a:rPr lang="en-GB" b="1" dirty="0" smtClean="0">
                <a:solidFill>
                  <a:srgbClr val="FF0000"/>
                </a:solidFill>
              </a:rPr>
              <a:t>But it will not work </a:t>
            </a:r>
            <a:r>
              <a:rPr lang="en-GB" dirty="0" smtClean="0"/>
              <a:t>if </a:t>
            </a:r>
            <a:r>
              <a:rPr lang="en-GB" b="1" dirty="0" err="1" smtClean="0">
                <a:solidFill>
                  <a:srgbClr val="000000"/>
                </a:solidFill>
                <a:latin typeface="Courier New" pitchFamily="49" charset="0"/>
              </a:rPr>
              <a:t>haltonfailure</a:t>
            </a:r>
            <a:r>
              <a:rPr lang="en-GB" b="1" dirty="0" smtClean="0">
                <a:solidFill>
                  <a:srgbClr val="000000"/>
                </a:solidFill>
                <a:latin typeface="Courier New" pitchFamily="49" charset="0"/>
              </a:rPr>
              <a:t>="</a:t>
            </a:r>
            <a:r>
              <a:rPr lang="en-GB" b="1" i="1" dirty="0" smtClean="0">
                <a:solidFill>
                  <a:srgbClr val="FF0000"/>
                </a:solidFill>
                <a:latin typeface="Courier New" pitchFamily="49" charset="0"/>
              </a:rPr>
              <a:t>yes</a:t>
            </a:r>
            <a:r>
              <a:rPr lang="en-GB" b="1" dirty="0" smtClean="0">
                <a:solidFill>
                  <a:srgbClr val="000000"/>
                </a:solidFill>
                <a:latin typeface="Courier New" pitchFamily="49" charset="0"/>
              </a:rPr>
              <a:t>" </a:t>
            </a:r>
            <a:r>
              <a:rPr lang="en-GB" dirty="0" smtClean="0"/>
              <a:t>and some test case </a:t>
            </a:r>
            <a:r>
              <a:rPr lang="en-GB" b="1" dirty="0" smtClean="0"/>
              <a:t>fails</a:t>
            </a:r>
            <a:r>
              <a:rPr lang="en-GB" dirty="0" smtClean="0"/>
              <a:t>.</a:t>
            </a:r>
          </a:p>
          <a:p>
            <a:pPr marL="0" indent="0" eaLnBrk="1" hangingPunct="1">
              <a:lnSpc>
                <a:spcPct val="90000"/>
              </a:lnSpc>
              <a:buNone/>
            </a:pPr>
            <a:endParaRPr lang="en-GB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6144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614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614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614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614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" dur="500"/>
                                        <p:tgtEl>
                                          <p:spTgt spid="614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43" grpId="0" uiExpand="1" build="p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08D253B-E575-41AD-BA39-B6EB73F2411E}" type="slidenum">
              <a:rPr lang="en-GB" smtClean="0"/>
              <a:pPr/>
              <a:t>19</a:t>
            </a:fld>
            <a:endParaRPr lang="en-GB" smtClean="0"/>
          </a:p>
        </p:txBody>
      </p:sp>
      <p:sp>
        <p:nvSpPr>
          <p:cNvPr id="20483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71414"/>
            <a:ext cx="7994650" cy="519133"/>
          </a:xfrm>
          <a:solidFill>
            <a:schemeClr val="folHlink"/>
          </a:solidFill>
        </p:spPr>
        <p:txBody>
          <a:bodyPr/>
          <a:lstStyle/>
          <a:p>
            <a:pPr algn="ctr" eaLnBrk="1" hangingPunct="1"/>
            <a:r>
              <a:rPr lang="en-GB" sz="3600" dirty="0" smtClean="0"/>
              <a:t>Generating (</a:t>
            </a:r>
            <a:r>
              <a:rPr lang="en-GB" sz="3600" b="1" dirty="0" smtClean="0"/>
              <a:t>HTML</a:t>
            </a:r>
            <a:r>
              <a:rPr lang="en-GB" sz="3600" dirty="0" smtClean="0"/>
              <a:t>) test result </a:t>
            </a:r>
            <a:r>
              <a:rPr lang="en-GB" sz="3200" b="1" dirty="0" smtClean="0"/>
              <a:t>reports</a:t>
            </a:r>
          </a:p>
        </p:txBody>
      </p:sp>
      <p:sp>
        <p:nvSpPr>
          <p:cNvPr id="68611" name="Text Box 3"/>
          <p:cNvSpPr txBox="1">
            <a:spLocks noChangeArrowheads="1"/>
          </p:cNvSpPr>
          <p:nvPr/>
        </p:nvSpPr>
        <p:spPr bwMode="auto">
          <a:xfrm>
            <a:off x="285720" y="637690"/>
            <a:ext cx="8643998" cy="5863144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spcAft>
                <a:spcPts val="600"/>
              </a:spcAft>
            </a:pPr>
            <a:r>
              <a:rPr lang="en-GB" b="1" dirty="0">
                <a:solidFill>
                  <a:srgbClr val="FF0000"/>
                </a:solidFill>
              </a:rPr>
              <a:t>Add</a:t>
            </a:r>
            <a:r>
              <a:rPr lang="en-GB" dirty="0"/>
              <a:t>  the above </a:t>
            </a:r>
            <a:r>
              <a:rPr lang="en-GB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&lt;</a:t>
            </a:r>
            <a:r>
              <a:rPr lang="en-GB" b="1" dirty="0" err="1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junitreport</a:t>
            </a:r>
            <a:r>
              <a:rPr lang="en-GB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&gt;</a:t>
            </a:r>
            <a:r>
              <a:rPr lang="en-GB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GB" dirty="0"/>
              <a:t>task in </a:t>
            </a:r>
            <a:r>
              <a:rPr lang="en-GB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test-batch</a:t>
            </a:r>
            <a:r>
              <a:rPr lang="en-GB" dirty="0"/>
              <a:t> target </a:t>
            </a:r>
            <a:r>
              <a:rPr lang="en-GB" dirty="0" smtClean="0"/>
              <a:t>immediately after </a:t>
            </a:r>
            <a:r>
              <a:rPr lang="en-GB" dirty="0"/>
              <a:t>closing </a:t>
            </a:r>
            <a:r>
              <a:rPr lang="en-GB" b="1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&lt;/</a:t>
            </a:r>
            <a:r>
              <a:rPr lang="en-GB" b="1" dirty="0" err="1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junit</a:t>
            </a:r>
            <a:r>
              <a:rPr lang="en-GB" b="1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&gt;</a:t>
            </a:r>
            <a:r>
              <a:rPr lang="en-GB" dirty="0" smtClean="0"/>
              <a:t> tag and before end tag  </a:t>
            </a:r>
            <a:r>
              <a:rPr lang="en-GB" b="1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&lt;/target&gt;.</a:t>
            </a:r>
          </a:p>
          <a:p>
            <a:pPr>
              <a:spcBef>
                <a:spcPct val="50000"/>
              </a:spcBef>
              <a:spcAft>
                <a:spcPts val="600"/>
              </a:spcAft>
            </a:pPr>
            <a:r>
              <a:rPr lang="en-GB" b="1" dirty="0" smtClean="0">
                <a:solidFill>
                  <a:srgbClr val="FF0000"/>
                </a:solidFill>
              </a:rPr>
              <a:t>Put </a:t>
            </a:r>
            <a:r>
              <a:rPr lang="en-GB" dirty="0" smtClean="0"/>
              <a:t>temporary  </a:t>
            </a:r>
            <a:r>
              <a:rPr lang="en-GB" b="1" dirty="0" err="1" smtClean="0">
                <a:solidFill>
                  <a:srgbClr val="000000"/>
                </a:solidFill>
                <a:latin typeface="Courier New" pitchFamily="49" charset="0"/>
              </a:rPr>
              <a:t>haltonfailure</a:t>
            </a:r>
            <a:r>
              <a:rPr lang="en-GB" b="1" dirty="0" smtClean="0">
                <a:solidFill>
                  <a:srgbClr val="000000"/>
                </a:solidFill>
                <a:latin typeface="Courier New" pitchFamily="49" charset="0"/>
              </a:rPr>
              <a:t>="</a:t>
            </a:r>
            <a:r>
              <a:rPr lang="en-GB" b="1" i="1" dirty="0" smtClean="0">
                <a:solidFill>
                  <a:srgbClr val="FF0000"/>
                </a:solidFill>
                <a:latin typeface="Courier New" pitchFamily="49" charset="0"/>
              </a:rPr>
              <a:t>yes</a:t>
            </a:r>
            <a:r>
              <a:rPr lang="en-GB" b="1" dirty="0" smtClean="0">
                <a:solidFill>
                  <a:srgbClr val="000000"/>
                </a:solidFill>
                <a:latin typeface="Courier New" pitchFamily="49" charset="0"/>
              </a:rPr>
              <a:t>"</a:t>
            </a:r>
            <a:endParaRPr lang="en-GB" b="1" dirty="0">
              <a:solidFill>
                <a:srgbClr val="FF0000"/>
              </a:solidFill>
            </a:endParaRPr>
          </a:p>
          <a:p>
            <a:pPr>
              <a:spcBef>
                <a:spcPct val="50000"/>
              </a:spcBef>
              <a:spcAft>
                <a:spcPts val="600"/>
              </a:spcAft>
            </a:pPr>
            <a:r>
              <a:rPr lang="en-GB" b="1" smtClean="0">
                <a:solidFill>
                  <a:srgbClr val="FF0000"/>
                </a:solidFill>
              </a:rPr>
              <a:t>RUN it:</a:t>
            </a:r>
            <a:endParaRPr lang="en-GB" dirty="0"/>
          </a:p>
          <a:p>
            <a:pPr>
              <a:spcBef>
                <a:spcPct val="50000"/>
              </a:spcBef>
              <a:spcAft>
                <a:spcPts val="600"/>
              </a:spcAft>
            </a:pPr>
            <a:r>
              <a:rPr lang="en-GB" dirty="0">
                <a:solidFill>
                  <a:srgbClr val="000000"/>
                </a:solidFill>
                <a:latin typeface="Courier New" pitchFamily="49" charset="0"/>
              </a:rPr>
              <a:t>ant -f mybuild.xml </a:t>
            </a:r>
            <a:r>
              <a:rPr lang="en-GB" b="1" dirty="0">
                <a:solidFill>
                  <a:srgbClr val="000000"/>
                </a:solidFill>
                <a:latin typeface="Courier New" pitchFamily="49" charset="0"/>
              </a:rPr>
              <a:t>clean</a:t>
            </a:r>
            <a:r>
              <a:rPr lang="en-GB" dirty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en-GB" b="1" dirty="0">
                <a:solidFill>
                  <a:srgbClr val="000000"/>
                </a:solidFill>
                <a:latin typeface="Courier New" pitchFamily="49" charset="0"/>
              </a:rPr>
              <a:t>test-batch</a:t>
            </a:r>
            <a:endParaRPr lang="en-GB" dirty="0">
              <a:solidFill>
                <a:srgbClr val="000000"/>
              </a:solidFill>
            </a:endParaRPr>
          </a:p>
          <a:p>
            <a:pPr>
              <a:spcBef>
                <a:spcPct val="50000"/>
              </a:spcBef>
              <a:spcAft>
                <a:spcPts val="600"/>
              </a:spcAft>
            </a:pPr>
            <a:r>
              <a:rPr lang="en-GB" b="1" dirty="0">
                <a:solidFill>
                  <a:srgbClr val="FF0000"/>
                </a:solidFill>
              </a:rPr>
              <a:t>Was </a:t>
            </a:r>
            <a:r>
              <a:rPr lang="en-GB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&lt;</a:t>
            </a:r>
            <a:r>
              <a:rPr lang="en-GB" b="1" dirty="0" err="1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junitreport</a:t>
            </a:r>
            <a:r>
              <a:rPr lang="en-GB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&gt;</a:t>
            </a:r>
            <a:r>
              <a:rPr lang="en-GB" b="1" dirty="0">
                <a:solidFill>
                  <a:srgbClr val="FF0000"/>
                </a:solidFill>
              </a:rPr>
              <a:t> task </a:t>
            </a:r>
            <a:r>
              <a:rPr lang="en-GB" b="1" u="sng" dirty="0">
                <a:solidFill>
                  <a:srgbClr val="FF0000"/>
                </a:solidFill>
              </a:rPr>
              <a:t>started working</a:t>
            </a:r>
            <a:r>
              <a:rPr lang="en-GB" b="1" dirty="0">
                <a:solidFill>
                  <a:srgbClr val="FF0000"/>
                </a:solidFill>
              </a:rPr>
              <a:t> </a:t>
            </a:r>
            <a:r>
              <a:rPr lang="en-GB" b="1" dirty="0" smtClean="0">
                <a:solidFill>
                  <a:srgbClr val="FF0000"/>
                </a:solidFill>
              </a:rPr>
              <a:t>to create </a:t>
            </a:r>
            <a:r>
              <a:rPr lang="en-GB" b="1" dirty="0">
                <a:solidFill>
                  <a:srgbClr val="FF0000"/>
                </a:solidFill>
              </a:rPr>
              <a:t>HTML report </a:t>
            </a:r>
            <a:r>
              <a:rPr lang="en-GB" dirty="0" smtClean="0"/>
              <a:t>in</a:t>
            </a:r>
            <a:r>
              <a:rPr lang="en-GB" b="1" dirty="0" smtClean="0">
                <a:solidFill>
                  <a:srgbClr val="FF0000"/>
                </a:solidFill>
              </a:rPr>
              <a:t> </a:t>
            </a:r>
            <a:r>
              <a:rPr lang="en-GB" b="1" dirty="0">
                <a:solidFill>
                  <a:srgbClr val="000000"/>
                </a:solidFill>
                <a:latin typeface="Courier New" pitchFamily="49" charset="0"/>
              </a:rPr>
              <a:t>build/test/report</a:t>
            </a:r>
            <a:r>
              <a:rPr lang="en-GB" b="1" dirty="0">
                <a:solidFill>
                  <a:srgbClr val="FF0000"/>
                </a:solidFill>
              </a:rPr>
              <a:t>? </a:t>
            </a:r>
          </a:p>
          <a:p>
            <a:pPr>
              <a:spcBef>
                <a:spcPct val="50000"/>
              </a:spcBef>
              <a:spcAft>
                <a:spcPts val="600"/>
              </a:spcAft>
            </a:pPr>
            <a:r>
              <a:rPr lang="en-GB" b="1" dirty="0" smtClean="0">
                <a:solidFill>
                  <a:srgbClr val="FF0000"/>
                </a:solidFill>
              </a:rPr>
              <a:t>Put</a:t>
            </a:r>
            <a:r>
              <a:rPr lang="en-GB" dirty="0" smtClean="0"/>
              <a:t>  </a:t>
            </a:r>
            <a:r>
              <a:rPr lang="en-GB" b="1" dirty="0" err="1">
                <a:solidFill>
                  <a:srgbClr val="000000"/>
                </a:solidFill>
                <a:latin typeface="Courier New" pitchFamily="49" charset="0"/>
              </a:rPr>
              <a:t>haltonfailure</a:t>
            </a:r>
            <a:r>
              <a:rPr lang="en-GB" b="1" dirty="0">
                <a:solidFill>
                  <a:srgbClr val="000000"/>
                </a:solidFill>
                <a:latin typeface="Courier New" pitchFamily="49" charset="0"/>
              </a:rPr>
              <a:t>="</a:t>
            </a:r>
            <a:r>
              <a:rPr lang="en-GB" b="1" i="1" dirty="0">
                <a:solidFill>
                  <a:srgbClr val="FF0000"/>
                </a:solidFill>
                <a:latin typeface="Courier New" pitchFamily="49" charset="0"/>
              </a:rPr>
              <a:t>no</a:t>
            </a:r>
            <a:r>
              <a:rPr lang="en-GB" b="1" dirty="0">
                <a:solidFill>
                  <a:srgbClr val="000000"/>
                </a:solidFill>
                <a:latin typeface="Courier New" pitchFamily="49" charset="0"/>
              </a:rPr>
              <a:t>"</a:t>
            </a:r>
            <a:r>
              <a:rPr lang="en-GB" dirty="0"/>
              <a:t> , </a:t>
            </a:r>
            <a:r>
              <a:rPr lang="en-GB" b="1" dirty="0">
                <a:solidFill>
                  <a:srgbClr val="FF0000"/>
                </a:solidFill>
              </a:rPr>
              <a:t>try again</a:t>
            </a:r>
            <a:r>
              <a:rPr lang="en-GB" dirty="0"/>
              <a:t> and </a:t>
            </a:r>
            <a:r>
              <a:rPr lang="en-GB" dirty="0">
                <a:solidFill>
                  <a:srgbClr val="FF0000"/>
                </a:solidFill>
              </a:rPr>
              <a:t> compare the results.</a:t>
            </a:r>
            <a:r>
              <a:rPr lang="en-GB" dirty="0"/>
              <a:t> </a:t>
            </a:r>
          </a:p>
          <a:p>
            <a:pPr>
              <a:spcBef>
                <a:spcPct val="50000"/>
              </a:spcBef>
              <a:spcAft>
                <a:spcPts val="600"/>
              </a:spcAft>
            </a:pPr>
            <a:r>
              <a:rPr lang="en-GB" dirty="0"/>
              <a:t>How can you explain the difference? </a:t>
            </a:r>
          </a:p>
          <a:p>
            <a:pPr>
              <a:spcBef>
                <a:spcPct val="50000"/>
              </a:spcBef>
              <a:spcAft>
                <a:spcPts val="600"/>
              </a:spcAft>
            </a:pPr>
            <a:r>
              <a:rPr lang="en-GB" b="1" dirty="0">
                <a:solidFill>
                  <a:srgbClr val="FF0000"/>
                </a:solidFill>
              </a:rPr>
              <a:t>Was HTML report created </a:t>
            </a:r>
            <a:r>
              <a:rPr lang="en-GB" b="1" dirty="0"/>
              <a:t>now </a:t>
            </a:r>
            <a:r>
              <a:rPr lang="en-GB" dirty="0"/>
              <a:t>in</a:t>
            </a:r>
            <a:r>
              <a:rPr lang="en-GB" b="1" dirty="0">
                <a:solidFill>
                  <a:srgbClr val="FF0000"/>
                </a:solidFill>
              </a:rPr>
              <a:t> </a:t>
            </a:r>
            <a:r>
              <a:rPr lang="en-GB" b="1" dirty="0">
                <a:solidFill>
                  <a:srgbClr val="000000"/>
                </a:solidFill>
                <a:latin typeface="Courier New" pitchFamily="49" charset="0"/>
              </a:rPr>
              <a:t>build/test/report</a:t>
            </a:r>
            <a:r>
              <a:rPr lang="en-GB" b="1" dirty="0">
                <a:solidFill>
                  <a:srgbClr val="FF0000"/>
                </a:solidFill>
              </a:rPr>
              <a:t>?</a:t>
            </a:r>
          </a:p>
          <a:p>
            <a:pPr>
              <a:spcBef>
                <a:spcPct val="50000"/>
              </a:spcBef>
              <a:spcAft>
                <a:spcPts val="600"/>
              </a:spcAft>
            </a:pPr>
            <a:r>
              <a:rPr lang="en-GB" dirty="0"/>
              <a:t>But </a:t>
            </a:r>
            <a:r>
              <a:rPr lang="en-GB" dirty="0" smtClean="0"/>
              <a:t>again, </a:t>
            </a:r>
            <a:r>
              <a:rPr lang="en-GB" b="1" dirty="0" smtClean="0">
                <a:solidFill>
                  <a:srgbClr val="000000"/>
                </a:solidFill>
                <a:latin typeface="Courier New" pitchFamily="49" charset="0"/>
              </a:rPr>
              <a:t>BUILD </a:t>
            </a:r>
            <a:r>
              <a:rPr lang="en-GB" b="1" dirty="0">
                <a:solidFill>
                  <a:srgbClr val="000000"/>
                </a:solidFill>
                <a:latin typeface="Courier New" pitchFamily="49" charset="0"/>
              </a:rPr>
              <a:t>SUCCESFUL</a:t>
            </a:r>
            <a:r>
              <a:rPr lang="en-GB" dirty="0"/>
              <a:t> whereas some tests </a:t>
            </a:r>
            <a:r>
              <a:rPr lang="en-GB" b="1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FAILED</a:t>
            </a:r>
            <a:r>
              <a:rPr lang="en-GB" b="1" dirty="0" smtClean="0">
                <a:solidFill>
                  <a:srgbClr val="FF0000"/>
                </a:solidFill>
              </a:rPr>
              <a:t>!?</a:t>
            </a:r>
            <a:endParaRPr lang="en-GB" b="1" dirty="0">
              <a:solidFill>
                <a:srgbClr val="FF0000"/>
              </a:solidFill>
            </a:endParaRPr>
          </a:p>
          <a:p>
            <a:pPr>
              <a:spcBef>
                <a:spcPct val="50000"/>
              </a:spcBef>
              <a:spcAft>
                <a:spcPts val="600"/>
              </a:spcAft>
            </a:pPr>
            <a:r>
              <a:rPr lang="en-GB" b="1" dirty="0"/>
              <a:t>Everything looks </a:t>
            </a:r>
            <a:r>
              <a:rPr lang="en-GB" b="1" dirty="0">
                <a:solidFill>
                  <a:srgbClr val="FF0000"/>
                </a:solidFill>
              </a:rPr>
              <a:t>good</a:t>
            </a:r>
            <a:r>
              <a:rPr lang="en-GB" b="1" dirty="0"/>
              <a:t>, </a:t>
            </a:r>
            <a:r>
              <a:rPr lang="en-GB" b="1" u="sng" dirty="0"/>
              <a:t>except the last, not very natural point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686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686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686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686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686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6861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28654D7-FA05-4280-9343-8B41EC0B686D}" type="slidenum">
              <a:rPr lang="en-GB" smtClean="0"/>
              <a:pPr/>
              <a:t>2</a:t>
            </a:fld>
            <a:endParaRPr lang="en-GB" smtClean="0"/>
          </a:p>
        </p:txBody>
      </p:sp>
      <p:sp>
        <p:nvSpPr>
          <p:cNvPr id="4099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228600"/>
            <a:ext cx="7772400" cy="609600"/>
          </a:xfrm>
          <a:solidFill>
            <a:schemeClr val="folHlink"/>
          </a:solidFill>
        </p:spPr>
        <p:txBody>
          <a:bodyPr/>
          <a:lstStyle/>
          <a:p>
            <a:pPr algn="ctr" eaLnBrk="1" hangingPunct="1"/>
            <a:r>
              <a:rPr lang="en-GB" sz="3600" smtClean="0"/>
              <a:t>Capturing test results</a:t>
            </a:r>
          </a:p>
        </p:txBody>
      </p:sp>
      <p:sp>
        <p:nvSpPr>
          <p:cNvPr id="35843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827088" y="1125538"/>
            <a:ext cx="7783512" cy="4978400"/>
          </a:xfrm>
          <a:solidFill>
            <a:schemeClr val="bg1"/>
          </a:solidFill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GB" sz="2400" dirty="0" smtClean="0"/>
              <a:t>The </a:t>
            </a:r>
            <a:r>
              <a:rPr lang="en-GB" sz="2400" b="1" dirty="0" smtClean="0">
                <a:solidFill>
                  <a:srgbClr val="000000"/>
                </a:solidFill>
                <a:latin typeface="Courier New" pitchFamily="49" charset="0"/>
              </a:rPr>
              <a:t>&lt;</a:t>
            </a:r>
            <a:r>
              <a:rPr lang="en-GB" sz="2400" b="1" dirty="0" err="1" smtClean="0">
                <a:solidFill>
                  <a:srgbClr val="000000"/>
                </a:solidFill>
                <a:latin typeface="Courier New" pitchFamily="49" charset="0"/>
              </a:rPr>
              <a:t>junit</a:t>
            </a:r>
            <a:r>
              <a:rPr lang="en-GB" sz="2400" b="1" dirty="0" smtClean="0">
                <a:solidFill>
                  <a:srgbClr val="000000"/>
                </a:solidFill>
                <a:latin typeface="Courier New" pitchFamily="49" charset="0"/>
              </a:rPr>
              <a:t>&gt;</a:t>
            </a:r>
            <a:r>
              <a:rPr lang="en-GB" sz="2400" dirty="0" smtClean="0"/>
              <a:t> task can collect </a:t>
            </a:r>
            <a:r>
              <a:rPr lang="en-GB" sz="2400" i="1" u="sng" dirty="0" smtClean="0"/>
              <a:t>test results</a:t>
            </a:r>
            <a:r>
              <a:rPr lang="en-GB" sz="2400" dirty="0" smtClean="0"/>
              <a:t>  by using </a:t>
            </a:r>
            <a:r>
              <a:rPr lang="en-GB" sz="2400" b="1" u="sng" dirty="0" smtClean="0"/>
              <a:t>formatters.</a:t>
            </a:r>
          </a:p>
          <a:p>
            <a:pPr eaLnBrk="1" hangingPunct="1">
              <a:lnSpc>
                <a:spcPct val="90000"/>
              </a:lnSpc>
            </a:pPr>
            <a:endParaRPr lang="en-GB" sz="2400" dirty="0" smtClean="0"/>
          </a:p>
          <a:p>
            <a:pPr eaLnBrk="1" hangingPunct="1">
              <a:lnSpc>
                <a:spcPct val="90000"/>
              </a:lnSpc>
            </a:pPr>
            <a:r>
              <a:rPr lang="en-GB" sz="2400" dirty="0" smtClean="0"/>
              <a:t>One or more </a:t>
            </a:r>
            <a:r>
              <a:rPr lang="en-GB" sz="2400" b="1" dirty="0" smtClean="0">
                <a:solidFill>
                  <a:srgbClr val="000000"/>
                </a:solidFill>
                <a:latin typeface="Courier New" pitchFamily="49" charset="0"/>
              </a:rPr>
              <a:t>&lt;formatter&gt;</a:t>
            </a:r>
            <a:r>
              <a:rPr lang="en-GB" sz="2400" dirty="0" smtClean="0"/>
              <a:t> elements can be </a:t>
            </a:r>
            <a:r>
              <a:rPr lang="en-GB" sz="2400" i="1" u="sng" dirty="0" smtClean="0"/>
              <a:t>nested</a:t>
            </a:r>
            <a:r>
              <a:rPr lang="en-GB" sz="2400" dirty="0" smtClean="0"/>
              <a:t>  </a:t>
            </a:r>
          </a:p>
          <a:p>
            <a:pPr eaLnBrk="1" hangingPunct="1">
              <a:lnSpc>
                <a:spcPct val="90000"/>
              </a:lnSpc>
            </a:pPr>
            <a:endParaRPr lang="en-GB" sz="2400" dirty="0" smtClean="0"/>
          </a:p>
          <a:p>
            <a:pPr lvl="1" eaLnBrk="1" hangingPunct="1">
              <a:lnSpc>
                <a:spcPct val="90000"/>
              </a:lnSpc>
            </a:pPr>
            <a:r>
              <a:rPr lang="en-GB" sz="2400" b="1" dirty="0" smtClean="0"/>
              <a:t>either</a:t>
            </a:r>
            <a:r>
              <a:rPr lang="en-GB" sz="2400" dirty="0" smtClean="0"/>
              <a:t> directly under </a:t>
            </a:r>
            <a:r>
              <a:rPr lang="en-GB" sz="2400" b="1" dirty="0" smtClean="0">
                <a:solidFill>
                  <a:srgbClr val="000000"/>
                </a:solidFill>
                <a:latin typeface="Courier New" pitchFamily="49" charset="0"/>
              </a:rPr>
              <a:t>&lt;</a:t>
            </a:r>
            <a:r>
              <a:rPr lang="en-GB" sz="2400" b="1" dirty="0" err="1" smtClean="0">
                <a:solidFill>
                  <a:srgbClr val="000000"/>
                </a:solidFill>
                <a:latin typeface="Courier New" pitchFamily="49" charset="0"/>
              </a:rPr>
              <a:t>junit</a:t>
            </a:r>
            <a:r>
              <a:rPr lang="en-GB" sz="2400" b="1" dirty="0" smtClean="0">
                <a:solidFill>
                  <a:srgbClr val="000000"/>
                </a:solidFill>
                <a:latin typeface="Courier New" pitchFamily="49" charset="0"/>
              </a:rPr>
              <a:t>&gt;</a:t>
            </a:r>
          </a:p>
          <a:p>
            <a:pPr lvl="1" eaLnBrk="1" hangingPunct="1">
              <a:lnSpc>
                <a:spcPct val="90000"/>
              </a:lnSpc>
            </a:pPr>
            <a:r>
              <a:rPr lang="en-GB" sz="2400" b="1" dirty="0" smtClean="0"/>
              <a:t>or</a:t>
            </a:r>
            <a:r>
              <a:rPr lang="en-GB" sz="2400" dirty="0" smtClean="0"/>
              <a:t> under the </a:t>
            </a:r>
            <a:r>
              <a:rPr lang="en-GB" sz="2400" b="1" dirty="0" smtClean="0">
                <a:solidFill>
                  <a:srgbClr val="000000"/>
                </a:solidFill>
                <a:latin typeface="Courier New" pitchFamily="49" charset="0"/>
              </a:rPr>
              <a:t>&lt;test&gt;</a:t>
            </a:r>
            <a:r>
              <a:rPr lang="en-GB" sz="2400" dirty="0" smtClean="0"/>
              <a:t>                                                  (and </a:t>
            </a:r>
            <a:r>
              <a:rPr lang="en-GB" sz="2400" b="1" dirty="0" smtClean="0">
                <a:solidFill>
                  <a:srgbClr val="000000"/>
                </a:solidFill>
                <a:latin typeface="Courier New" pitchFamily="49" charset="0"/>
              </a:rPr>
              <a:t>&lt;</a:t>
            </a:r>
            <a:r>
              <a:rPr lang="en-GB" sz="2400" b="1" dirty="0" err="1" smtClean="0">
                <a:solidFill>
                  <a:srgbClr val="000000"/>
                </a:solidFill>
                <a:latin typeface="Courier New" pitchFamily="49" charset="0"/>
              </a:rPr>
              <a:t>batchtest</a:t>
            </a:r>
            <a:r>
              <a:rPr lang="en-GB" sz="2400" b="1" dirty="0" smtClean="0">
                <a:solidFill>
                  <a:srgbClr val="000000"/>
                </a:solidFill>
                <a:latin typeface="Courier New" pitchFamily="49" charset="0"/>
              </a:rPr>
              <a:t>&gt;</a:t>
            </a:r>
            <a:r>
              <a:rPr lang="en-GB" sz="2400" dirty="0" smtClean="0"/>
              <a:t> to be discussed soon)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en-GB" sz="2400" dirty="0" smtClean="0"/>
          </a:p>
          <a:p>
            <a:pPr eaLnBrk="1" hangingPunct="1">
              <a:lnSpc>
                <a:spcPct val="90000"/>
              </a:lnSpc>
            </a:pPr>
            <a:r>
              <a:rPr lang="en-GB" sz="2400" b="1" dirty="0" smtClean="0"/>
              <a:t>Ant</a:t>
            </a:r>
            <a:r>
              <a:rPr lang="en-GB" sz="2400" dirty="0" smtClean="0"/>
              <a:t> includes </a:t>
            </a:r>
            <a:r>
              <a:rPr lang="en-GB" sz="2400" b="1" i="1" u="sng" dirty="0" smtClean="0"/>
              <a:t>three types of formatters</a:t>
            </a:r>
            <a:r>
              <a:rPr lang="en-GB" sz="2400" i="1" dirty="0" smtClean="0"/>
              <a:t>:</a:t>
            </a:r>
            <a:r>
              <a:rPr lang="en-GB" sz="2400" dirty="0" smtClean="0"/>
              <a:t> </a:t>
            </a:r>
          </a:p>
          <a:p>
            <a:pPr lvl="1" eaLnBrk="1" hangingPunct="1">
              <a:lnSpc>
                <a:spcPct val="90000"/>
              </a:lnSpc>
            </a:pPr>
            <a:r>
              <a:rPr lang="en-GB" sz="2000" b="1" dirty="0" smtClean="0">
                <a:solidFill>
                  <a:srgbClr val="000000"/>
                </a:solidFill>
                <a:latin typeface="Courier New" pitchFamily="49" charset="0"/>
              </a:rPr>
              <a:t>brief, </a:t>
            </a:r>
          </a:p>
          <a:p>
            <a:pPr lvl="1" eaLnBrk="1" hangingPunct="1">
              <a:lnSpc>
                <a:spcPct val="90000"/>
              </a:lnSpc>
            </a:pPr>
            <a:r>
              <a:rPr lang="en-GB" sz="2000" b="1" dirty="0" smtClean="0">
                <a:solidFill>
                  <a:srgbClr val="000000"/>
                </a:solidFill>
                <a:latin typeface="Courier New" pitchFamily="49" charset="0"/>
              </a:rPr>
              <a:t>plain,</a:t>
            </a:r>
            <a:r>
              <a:rPr lang="en-GB" sz="2000" b="1" dirty="0" smtClean="0"/>
              <a:t>  </a:t>
            </a:r>
          </a:p>
          <a:p>
            <a:pPr lvl="1" eaLnBrk="1" hangingPunct="1">
              <a:lnSpc>
                <a:spcPct val="90000"/>
              </a:lnSpc>
            </a:pPr>
            <a:r>
              <a:rPr lang="en-GB" sz="2000" b="1" dirty="0" smtClean="0">
                <a:solidFill>
                  <a:srgbClr val="000000"/>
                </a:solidFill>
                <a:latin typeface="Courier New" pitchFamily="49" charset="0"/>
              </a:rPr>
              <a:t>xml</a:t>
            </a:r>
            <a:endParaRPr lang="en-GB" sz="2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58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58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358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358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358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" dur="500"/>
                                        <p:tgtEl>
                                          <p:spTgt spid="3584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9" dur="500"/>
                                        <p:tgtEl>
                                          <p:spTgt spid="3584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3584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68A12E1A-B651-432B-B352-95DA7C7EC2E3}" type="slidenum">
              <a:rPr lang="en-GB" smtClean="0"/>
              <a:pPr/>
              <a:t>20</a:t>
            </a:fld>
            <a:endParaRPr lang="en-GB" smtClean="0"/>
          </a:p>
        </p:txBody>
      </p:sp>
      <p:sp>
        <p:nvSpPr>
          <p:cNvPr id="21507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-24"/>
            <a:ext cx="7994650" cy="781073"/>
          </a:xfrm>
          <a:solidFill>
            <a:schemeClr val="folHlink"/>
          </a:solidFill>
        </p:spPr>
        <p:txBody>
          <a:bodyPr/>
          <a:lstStyle/>
          <a:p>
            <a:pPr algn="ctr" eaLnBrk="1" hangingPunct="1"/>
            <a:r>
              <a:rPr lang="en-GB" sz="2400" b="1" dirty="0" smtClean="0">
                <a:solidFill>
                  <a:schemeClr val="tx1"/>
                </a:solidFill>
              </a:rPr>
              <a:t>Generating </a:t>
            </a:r>
            <a:r>
              <a:rPr lang="en-GB" sz="2400" b="1" u="sng" dirty="0" smtClean="0">
                <a:solidFill>
                  <a:srgbClr val="FF0000"/>
                </a:solidFill>
              </a:rPr>
              <a:t>all</a:t>
            </a:r>
            <a:r>
              <a:rPr lang="en-GB" sz="2400" b="1" dirty="0" smtClean="0">
                <a:solidFill>
                  <a:schemeClr val="tx1"/>
                </a:solidFill>
              </a:rPr>
              <a:t> test reports</a:t>
            </a:r>
            <a:r>
              <a:rPr lang="en-GB" sz="2400" dirty="0" smtClean="0"/>
              <a:t> and </a:t>
            </a:r>
            <a:r>
              <a:rPr lang="en-GB" sz="2400" b="1" dirty="0" smtClean="0">
                <a:solidFill>
                  <a:srgbClr val="FF0000"/>
                </a:solidFill>
              </a:rPr>
              <a:t>enforcing </a:t>
            </a:r>
            <a:br>
              <a:rPr lang="en-GB" sz="2400" b="1" dirty="0" smtClean="0">
                <a:solidFill>
                  <a:srgbClr val="FF0000"/>
                </a:solidFill>
              </a:rPr>
            </a:br>
            <a:r>
              <a:rPr lang="en-GB" sz="2400" b="1" dirty="0" smtClean="0">
                <a:solidFill>
                  <a:srgbClr val="FF0000"/>
                </a:solidFill>
              </a:rPr>
              <a:t>the build to fail in case of failures</a:t>
            </a:r>
          </a:p>
        </p:txBody>
      </p:sp>
      <p:sp>
        <p:nvSpPr>
          <p:cNvPr id="69635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827088" y="857246"/>
            <a:ext cx="7783512" cy="5786464"/>
          </a:xfrm>
        </p:spPr>
        <p:txBody>
          <a:bodyPr/>
          <a:lstStyle/>
          <a:p>
            <a:pPr eaLnBrk="1" hangingPunct="1">
              <a:lnSpc>
                <a:spcPct val="90000"/>
              </a:lnSpc>
              <a:spcAft>
                <a:spcPts val="600"/>
              </a:spcAft>
            </a:pPr>
            <a:r>
              <a:rPr lang="en-GB" sz="2400" dirty="0" smtClean="0"/>
              <a:t>We know that </a:t>
            </a:r>
            <a:r>
              <a:rPr lang="en-GB" sz="2400" b="1" dirty="0" err="1" smtClean="0">
                <a:solidFill>
                  <a:srgbClr val="000000"/>
                </a:solidFill>
                <a:latin typeface="Courier New" pitchFamily="49" charset="0"/>
              </a:rPr>
              <a:t>haltonfailure</a:t>
            </a:r>
            <a:r>
              <a:rPr lang="en-GB" sz="2400" b="1" dirty="0" smtClean="0">
                <a:solidFill>
                  <a:srgbClr val="FF0000"/>
                </a:solidFill>
                <a:latin typeface="Courier New" pitchFamily="49" charset="0"/>
              </a:rPr>
              <a:t>="yes"</a:t>
            </a:r>
            <a:r>
              <a:rPr lang="en-GB" sz="2400" dirty="0" smtClean="0"/>
              <a:t> forces build to </a:t>
            </a:r>
            <a:r>
              <a:rPr lang="en-GB" sz="2400" b="1" i="1" u="sng" dirty="0" smtClean="0"/>
              <a:t>fail</a:t>
            </a:r>
            <a:r>
              <a:rPr lang="en-GB" sz="2400" dirty="0" smtClean="0"/>
              <a:t>  and, actually, to </a:t>
            </a:r>
            <a:r>
              <a:rPr lang="en-GB" sz="2400" b="1" i="1" u="sng" dirty="0" smtClean="0"/>
              <a:t>halt</a:t>
            </a:r>
            <a:r>
              <a:rPr lang="en-GB" sz="2400" dirty="0" smtClean="0"/>
              <a:t>  if any of the tests fails. </a:t>
            </a:r>
          </a:p>
          <a:p>
            <a:pPr eaLnBrk="1" hangingPunct="1">
              <a:lnSpc>
                <a:spcPct val="90000"/>
              </a:lnSpc>
              <a:spcAft>
                <a:spcPts val="600"/>
              </a:spcAft>
            </a:pPr>
            <a:r>
              <a:rPr lang="en-GB" sz="2400" b="1" i="1" u="sng" dirty="0" smtClean="0"/>
              <a:t>But this does not allow</a:t>
            </a:r>
            <a:r>
              <a:rPr lang="en-GB" sz="2400" dirty="0" smtClean="0"/>
              <a:t>  to create </a:t>
            </a:r>
          </a:p>
          <a:p>
            <a:pPr lvl="1" eaLnBrk="1" hangingPunct="1">
              <a:lnSpc>
                <a:spcPct val="90000"/>
              </a:lnSpc>
              <a:spcAft>
                <a:spcPts val="600"/>
              </a:spcAft>
            </a:pPr>
            <a:r>
              <a:rPr lang="en-GB" sz="2000" b="1" i="1" u="sng" dirty="0" smtClean="0"/>
              <a:t>all</a:t>
            </a:r>
            <a:r>
              <a:rPr lang="en-GB" sz="2000" dirty="0" smtClean="0"/>
              <a:t>  </a:t>
            </a:r>
            <a:r>
              <a:rPr lang="en-GB" sz="2000" b="1" dirty="0" smtClean="0">
                <a:solidFill>
                  <a:srgbClr val="000000"/>
                </a:solidFill>
                <a:latin typeface="Courier New" pitchFamily="49" charset="0"/>
              </a:rPr>
              <a:t>TEST-*.xml</a:t>
            </a:r>
            <a:r>
              <a:rPr lang="en-GB" sz="2000" dirty="0" smtClean="0"/>
              <a:t> files, </a:t>
            </a:r>
          </a:p>
          <a:p>
            <a:pPr lvl="1" eaLnBrk="1" hangingPunct="1">
              <a:lnSpc>
                <a:spcPct val="90000"/>
              </a:lnSpc>
              <a:spcAft>
                <a:spcPts val="600"/>
              </a:spcAft>
            </a:pPr>
            <a:r>
              <a:rPr lang="en-GB" sz="2000" dirty="0" smtClean="0"/>
              <a:t>the </a:t>
            </a:r>
            <a:r>
              <a:rPr lang="en-GB" sz="2000" b="1" dirty="0" smtClean="0">
                <a:solidFill>
                  <a:srgbClr val="FF0000"/>
                </a:solidFill>
              </a:rPr>
              <a:t>aggregated</a:t>
            </a:r>
            <a:r>
              <a:rPr lang="en-GB" sz="2000" dirty="0" smtClean="0"/>
              <a:t> </a:t>
            </a:r>
            <a:r>
              <a:rPr lang="en-GB" sz="2000" b="1" dirty="0" smtClean="0">
                <a:solidFill>
                  <a:srgbClr val="000000"/>
                </a:solidFill>
                <a:latin typeface="Courier New" pitchFamily="49" charset="0"/>
              </a:rPr>
              <a:t>TESTS-TestSuites.xml</a:t>
            </a:r>
            <a:r>
              <a:rPr lang="en-GB" sz="2000" dirty="0" smtClean="0"/>
              <a:t> file, and </a:t>
            </a:r>
          </a:p>
          <a:p>
            <a:pPr lvl="1" eaLnBrk="1" hangingPunct="1">
              <a:lnSpc>
                <a:spcPct val="90000"/>
              </a:lnSpc>
              <a:spcAft>
                <a:spcPts val="600"/>
              </a:spcAft>
            </a:pPr>
            <a:r>
              <a:rPr lang="en-GB" sz="2000" dirty="0" smtClean="0"/>
              <a:t>the </a:t>
            </a:r>
            <a:r>
              <a:rPr lang="en-GB" sz="2000" b="1" dirty="0" smtClean="0"/>
              <a:t>HTML</a:t>
            </a:r>
            <a:r>
              <a:rPr lang="en-GB" sz="2000" dirty="0" smtClean="0"/>
              <a:t> report. </a:t>
            </a:r>
          </a:p>
          <a:p>
            <a:pPr eaLnBrk="1" hangingPunct="1">
              <a:lnSpc>
                <a:spcPct val="90000"/>
              </a:lnSpc>
              <a:spcAft>
                <a:spcPts val="600"/>
              </a:spcAft>
            </a:pPr>
            <a:r>
              <a:rPr lang="en-GB" sz="2400" b="1" dirty="0" smtClean="0">
                <a:solidFill>
                  <a:srgbClr val="FF0000"/>
                </a:solidFill>
              </a:rPr>
              <a:t>As a solution</a:t>
            </a:r>
            <a:r>
              <a:rPr lang="en-GB" sz="2400" dirty="0" smtClean="0"/>
              <a:t>, </a:t>
            </a:r>
          </a:p>
          <a:p>
            <a:pPr lvl="1" eaLnBrk="1" hangingPunct="1">
              <a:lnSpc>
                <a:spcPct val="90000"/>
              </a:lnSpc>
              <a:spcAft>
                <a:spcPts val="600"/>
              </a:spcAft>
            </a:pPr>
            <a:r>
              <a:rPr lang="en-GB" sz="2000" b="1" dirty="0" smtClean="0">
                <a:solidFill>
                  <a:srgbClr val="FF0000"/>
                </a:solidFill>
              </a:rPr>
              <a:t>turn off</a:t>
            </a:r>
            <a:r>
              <a:rPr lang="en-GB" sz="2000" dirty="0" smtClean="0">
                <a:solidFill>
                  <a:srgbClr val="FF0000"/>
                </a:solidFill>
              </a:rPr>
              <a:t> </a:t>
            </a:r>
            <a:r>
              <a:rPr lang="en-GB" sz="2000" dirty="0" smtClean="0"/>
              <a:t> </a:t>
            </a:r>
            <a:r>
              <a:rPr lang="en-GB" sz="2000" b="1" dirty="0" err="1" smtClean="0">
                <a:solidFill>
                  <a:srgbClr val="000000"/>
                </a:solidFill>
                <a:latin typeface="Courier New" pitchFamily="49" charset="0"/>
              </a:rPr>
              <a:t>haltonfailure</a:t>
            </a:r>
            <a:r>
              <a:rPr lang="en-GB" sz="2000" dirty="0" smtClean="0"/>
              <a:t> in order for the </a:t>
            </a:r>
            <a:r>
              <a:rPr lang="en-GB" sz="2000" b="1" dirty="0" smtClean="0"/>
              <a:t>XML</a:t>
            </a:r>
            <a:r>
              <a:rPr lang="en-GB" sz="2000" dirty="0" smtClean="0"/>
              <a:t> and </a:t>
            </a:r>
            <a:r>
              <a:rPr lang="en-GB" sz="2000" b="1" dirty="0" smtClean="0"/>
              <a:t>HTML</a:t>
            </a:r>
            <a:r>
              <a:rPr lang="en-GB" sz="2000" dirty="0" smtClean="0"/>
              <a:t> reports to be  generated as above before the build halts, and </a:t>
            </a:r>
            <a:r>
              <a:rPr lang="en-GB" sz="2000" b="1" i="1" dirty="0" smtClean="0"/>
              <a:t>additionally, </a:t>
            </a:r>
          </a:p>
          <a:p>
            <a:pPr lvl="1" eaLnBrk="1" hangingPunct="1">
              <a:lnSpc>
                <a:spcPct val="90000"/>
              </a:lnSpc>
              <a:spcAft>
                <a:spcPts val="600"/>
              </a:spcAft>
            </a:pPr>
            <a:r>
              <a:rPr lang="en-GB" sz="2000" b="1" dirty="0" smtClean="0">
                <a:solidFill>
                  <a:srgbClr val="FF0000"/>
                </a:solidFill>
              </a:rPr>
              <a:t>enforce build failure</a:t>
            </a:r>
            <a:r>
              <a:rPr lang="en-GB" sz="2000" dirty="0" smtClean="0"/>
              <a:t>, </a:t>
            </a:r>
            <a:r>
              <a:rPr lang="en-GB" sz="2000" b="1" i="1" u="sng" dirty="0"/>
              <a:t>after generating XML and HTML </a:t>
            </a:r>
            <a:r>
              <a:rPr lang="en-GB" sz="2000" b="1" i="1" u="sng" dirty="0" smtClean="0"/>
              <a:t>reports</a:t>
            </a:r>
            <a:r>
              <a:rPr lang="en-GB" sz="2000" b="1" i="1" dirty="0" smtClean="0"/>
              <a:t>,</a:t>
            </a:r>
            <a:r>
              <a:rPr lang="en-GB" sz="2000" b="1" i="1" dirty="0" smtClean="0">
                <a:solidFill>
                  <a:srgbClr val="FF0000"/>
                </a:solidFill>
              </a:rPr>
              <a:t>  </a:t>
            </a:r>
            <a:r>
              <a:rPr lang="en-GB" sz="2000" dirty="0" smtClean="0"/>
              <a:t>by setting a specified property</a:t>
            </a:r>
            <a:r>
              <a:rPr lang="en-GB" sz="2000" b="1" dirty="0" smtClean="0">
                <a:solidFill>
                  <a:srgbClr val="FF0000"/>
                </a:solidFill>
                <a:latin typeface="Courier New" pitchFamily="49" charset="0"/>
              </a:rPr>
              <a:t> </a:t>
            </a:r>
            <a:r>
              <a:rPr lang="en-GB" sz="2000" b="1" dirty="0" err="1" smtClean="0">
                <a:solidFill>
                  <a:srgbClr val="000000"/>
                </a:solidFill>
                <a:latin typeface="Courier New" pitchFamily="49" charset="0"/>
              </a:rPr>
              <a:t>test.failed</a:t>
            </a:r>
            <a:r>
              <a:rPr lang="en-GB" sz="2000" dirty="0" smtClean="0"/>
              <a:t> </a:t>
            </a:r>
            <a:r>
              <a:rPr lang="en-GB" sz="2000" i="1" dirty="0" smtClean="0"/>
              <a:t>upon a test </a:t>
            </a:r>
            <a:r>
              <a:rPr lang="en-GB" sz="2000" b="1" i="1" u="sng" dirty="0" smtClean="0"/>
              <a:t>failure</a:t>
            </a:r>
            <a:r>
              <a:rPr lang="en-GB" sz="2000" dirty="0" smtClean="0"/>
              <a:t>  or </a:t>
            </a:r>
            <a:r>
              <a:rPr lang="en-GB" sz="2000" b="1" i="1" u="sng" dirty="0" smtClean="0"/>
              <a:t>error:</a:t>
            </a:r>
            <a:r>
              <a:rPr lang="en-GB" sz="2000" dirty="0" smtClean="0"/>
              <a:t>  </a:t>
            </a:r>
          </a:p>
          <a:p>
            <a:pPr lvl="2" eaLnBrk="1" hangingPunct="1">
              <a:lnSpc>
                <a:spcPct val="90000"/>
              </a:lnSpc>
              <a:spcAft>
                <a:spcPts val="600"/>
              </a:spcAft>
            </a:pPr>
            <a:r>
              <a:rPr lang="en-GB" sz="1800" b="1" dirty="0" smtClean="0">
                <a:solidFill>
                  <a:srgbClr val="FF0000"/>
                </a:solidFill>
              </a:rPr>
              <a:t>use</a:t>
            </a:r>
            <a:r>
              <a:rPr lang="en-GB" sz="1800" dirty="0" smtClean="0"/>
              <a:t> the </a:t>
            </a:r>
            <a:r>
              <a:rPr lang="en-GB" sz="1800" b="1" dirty="0" err="1" smtClean="0">
                <a:solidFill>
                  <a:srgbClr val="000000"/>
                </a:solidFill>
                <a:latin typeface="Courier New" pitchFamily="49" charset="0"/>
              </a:rPr>
              <a:t>failureProperty</a:t>
            </a:r>
            <a:r>
              <a:rPr lang="en-GB" sz="1800" dirty="0" smtClean="0"/>
              <a:t> and </a:t>
            </a:r>
            <a:r>
              <a:rPr lang="en-GB" sz="1800" b="1" dirty="0" err="1" smtClean="0">
                <a:solidFill>
                  <a:srgbClr val="000000"/>
                </a:solidFill>
                <a:latin typeface="Courier New" pitchFamily="49" charset="0"/>
              </a:rPr>
              <a:t>errorProperty</a:t>
            </a:r>
            <a:r>
              <a:rPr lang="en-GB" sz="1800" dirty="0" smtClean="0"/>
              <a:t> </a:t>
            </a:r>
            <a:r>
              <a:rPr lang="en-GB" sz="1800" i="1" u="sng" dirty="0" smtClean="0"/>
              <a:t>attributes</a:t>
            </a:r>
            <a:r>
              <a:rPr lang="en-GB" sz="1800" dirty="0" smtClean="0"/>
              <a:t> of the </a:t>
            </a:r>
            <a:r>
              <a:rPr lang="en-GB" sz="1800" b="1" dirty="0" smtClean="0">
                <a:solidFill>
                  <a:srgbClr val="000000"/>
                </a:solidFill>
                <a:latin typeface="Courier New" pitchFamily="49" charset="0"/>
              </a:rPr>
              <a:t>&lt;</a:t>
            </a:r>
            <a:r>
              <a:rPr lang="en-GB" sz="1800" b="1" dirty="0" err="1" smtClean="0">
                <a:solidFill>
                  <a:srgbClr val="000000"/>
                </a:solidFill>
                <a:latin typeface="Courier New" pitchFamily="49" charset="0"/>
              </a:rPr>
              <a:t>junit</a:t>
            </a:r>
            <a:r>
              <a:rPr lang="en-GB" sz="1800" b="1" dirty="0" smtClean="0">
                <a:solidFill>
                  <a:srgbClr val="000000"/>
                </a:solidFill>
                <a:latin typeface="Courier New" pitchFamily="49" charset="0"/>
              </a:rPr>
              <a:t>&gt;</a:t>
            </a:r>
            <a:r>
              <a:rPr lang="en-GB" sz="1800" dirty="0" smtClean="0"/>
              <a:t> task, and </a:t>
            </a:r>
          </a:p>
          <a:p>
            <a:pPr lvl="2" eaLnBrk="1" hangingPunct="1">
              <a:lnSpc>
                <a:spcPct val="90000"/>
              </a:lnSpc>
              <a:spcAft>
                <a:spcPts val="600"/>
              </a:spcAft>
            </a:pPr>
            <a:r>
              <a:rPr lang="en-GB" sz="1800" b="1" dirty="0" smtClean="0"/>
              <a:t>conditional</a:t>
            </a:r>
            <a:r>
              <a:rPr lang="en-GB" sz="1800" dirty="0" smtClean="0"/>
              <a:t>  </a:t>
            </a:r>
            <a:r>
              <a:rPr lang="en-GB" sz="1800" b="1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&lt;fail </a:t>
            </a:r>
            <a:r>
              <a:rPr lang="en-GB" sz="1800" b="1" dirty="0" smtClean="0">
                <a:solidFill>
                  <a:srgbClr val="FF0000"/>
                </a:solidFill>
                <a:latin typeface="Courier New" pitchFamily="49" charset="0"/>
              </a:rPr>
              <a:t>if</a:t>
            </a:r>
            <a:r>
              <a:rPr lang="en-GB" sz="1800" b="1" dirty="0" smtClean="0">
                <a:solidFill>
                  <a:srgbClr val="000000"/>
                </a:solidFill>
                <a:latin typeface="Courier New" pitchFamily="49" charset="0"/>
              </a:rPr>
              <a:t>="</a:t>
            </a:r>
            <a:r>
              <a:rPr lang="en-GB" sz="1800" b="1" dirty="0" err="1" smtClean="0">
                <a:solidFill>
                  <a:srgbClr val="000000"/>
                </a:solidFill>
                <a:latin typeface="Courier New" pitchFamily="49" charset="0"/>
              </a:rPr>
              <a:t>test.failed</a:t>
            </a:r>
            <a:r>
              <a:rPr lang="en-GB" sz="1800" b="1" dirty="0" smtClean="0">
                <a:solidFill>
                  <a:srgbClr val="000000"/>
                </a:solidFill>
                <a:latin typeface="Courier New" pitchFamily="49" charset="0"/>
              </a:rPr>
              <a:t>"</a:t>
            </a:r>
            <a:r>
              <a:rPr lang="en-GB" sz="1800" b="1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&gt;</a:t>
            </a:r>
            <a:r>
              <a:rPr lang="en-GB" sz="1800" dirty="0" smtClean="0"/>
              <a:t>  task.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696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696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696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696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500"/>
                                        <p:tgtEl>
                                          <p:spTgt spid="696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" dur="500"/>
                                        <p:tgtEl>
                                          <p:spTgt spid="696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9" dur="500"/>
                                        <p:tgtEl>
                                          <p:spTgt spid="696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696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" dur="500"/>
                                        <p:tgtEl>
                                          <p:spTgt spid="6963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8" dur="500"/>
                                        <p:tgtEl>
                                          <p:spTgt spid="6963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76256" y="1556792"/>
            <a:ext cx="2195736" cy="1569660"/>
          </a:xfrm>
          <a:prstGeom prst="rect">
            <a:avLst/>
          </a:prstGeom>
          <a:solidFill>
            <a:srgbClr val="FFFF00"/>
          </a:solidFill>
          <a:ln w="381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GB" sz="2400" b="1" dirty="0" smtClean="0">
                <a:solidFill>
                  <a:srgbClr val="FF0000"/>
                </a:solidFill>
              </a:rPr>
              <a:t>The most important target for Lab Test</a:t>
            </a:r>
            <a:endParaRPr lang="en-GB" sz="2400" b="1" dirty="0">
              <a:solidFill>
                <a:srgbClr val="FF0000"/>
              </a:solidFill>
            </a:endParaRPr>
          </a:p>
        </p:txBody>
      </p:sp>
      <p:sp>
        <p:nvSpPr>
          <p:cNvPr id="2253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2B2A36E1-DAB9-4F96-B09B-098EB3089A9E}" type="slidenum">
              <a:rPr lang="en-GB" smtClean="0"/>
              <a:pPr/>
              <a:t>21</a:t>
            </a:fld>
            <a:endParaRPr lang="en-GB" smtClean="0"/>
          </a:p>
        </p:txBody>
      </p:sp>
      <p:sp>
        <p:nvSpPr>
          <p:cNvPr id="22531" name="Text Box 2"/>
          <p:cNvSpPr txBox="1">
            <a:spLocks noChangeArrowheads="1"/>
          </p:cNvSpPr>
          <p:nvPr/>
        </p:nvSpPr>
        <p:spPr bwMode="auto">
          <a:xfrm>
            <a:off x="71438" y="1500188"/>
            <a:ext cx="8964612" cy="4664075"/>
          </a:xfrm>
          <a:prstGeom prst="rect">
            <a:avLst/>
          </a:prstGeom>
          <a:solidFill>
            <a:srgbClr val="00FFFF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 dirty="0">
                <a:solidFill>
                  <a:srgbClr val="000000"/>
                </a:solidFill>
                <a:latin typeface="Courier New" pitchFamily="49" charset="0"/>
              </a:rPr>
              <a:t>&lt;</a:t>
            </a:r>
            <a:r>
              <a:rPr lang="en-GB" b="1" dirty="0">
                <a:solidFill>
                  <a:srgbClr val="000000"/>
                </a:solidFill>
                <a:latin typeface="Courier New" pitchFamily="49" charset="0"/>
              </a:rPr>
              <a:t>target</a:t>
            </a:r>
            <a:r>
              <a:rPr lang="en-GB" dirty="0">
                <a:solidFill>
                  <a:srgbClr val="000000"/>
                </a:solidFill>
                <a:latin typeface="Courier New" pitchFamily="49" charset="0"/>
              </a:rPr>
              <a:t> name="</a:t>
            </a:r>
            <a:r>
              <a:rPr lang="en-GB" b="1" dirty="0">
                <a:solidFill>
                  <a:srgbClr val="FF0000"/>
                </a:solidFill>
                <a:latin typeface="Courier New" pitchFamily="49" charset="0"/>
              </a:rPr>
              <a:t>test</a:t>
            </a:r>
            <a:r>
              <a:rPr lang="en-GB" dirty="0">
                <a:solidFill>
                  <a:srgbClr val="000000"/>
                </a:solidFill>
                <a:latin typeface="Courier New" pitchFamily="49" charset="0"/>
              </a:rPr>
              <a:t>" depends="test-compile"&gt;</a:t>
            </a:r>
          </a:p>
          <a:p>
            <a:r>
              <a:rPr lang="en-GB" dirty="0">
                <a:solidFill>
                  <a:srgbClr val="000000"/>
                </a:solidFill>
                <a:latin typeface="Courier New" pitchFamily="49" charset="0"/>
              </a:rPr>
              <a:t>  &lt;</a:t>
            </a:r>
            <a:r>
              <a:rPr lang="en-GB" b="1" dirty="0" err="1">
                <a:solidFill>
                  <a:srgbClr val="000000"/>
                </a:solidFill>
                <a:latin typeface="Courier New" pitchFamily="49" charset="0"/>
              </a:rPr>
              <a:t>junit</a:t>
            </a:r>
            <a:r>
              <a:rPr lang="en-GB" dirty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en-GB" dirty="0" err="1">
                <a:solidFill>
                  <a:srgbClr val="000000"/>
                </a:solidFill>
                <a:latin typeface="Courier New" pitchFamily="49" charset="0"/>
              </a:rPr>
              <a:t>printsummary</a:t>
            </a:r>
            <a:r>
              <a:rPr lang="en-GB" dirty="0">
                <a:solidFill>
                  <a:srgbClr val="000000"/>
                </a:solidFill>
                <a:latin typeface="Courier New" pitchFamily="49" charset="0"/>
              </a:rPr>
              <a:t>="no"</a:t>
            </a:r>
          </a:p>
          <a:p>
            <a:r>
              <a:rPr lang="en-GB" dirty="0">
                <a:solidFill>
                  <a:srgbClr val="000000"/>
                </a:solidFill>
                <a:latin typeface="Courier New" pitchFamily="49" charset="0"/>
              </a:rPr>
              <a:t>         </a:t>
            </a:r>
            <a:r>
              <a:rPr lang="en-GB" b="1" dirty="0" err="1">
                <a:solidFill>
                  <a:srgbClr val="000000"/>
                </a:solidFill>
                <a:latin typeface="Courier New" pitchFamily="49" charset="0"/>
              </a:rPr>
              <a:t>haltonfailure</a:t>
            </a:r>
            <a:r>
              <a:rPr lang="en-GB" b="1" dirty="0">
                <a:solidFill>
                  <a:srgbClr val="000000"/>
                </a:solidFill>
                <a:latin typeface="Courier New" pitchFamily="49" charset="0"/>
              </a:rPr>
              <a:t>=</a:t>
            </a:r>
            <a:r>
              <a:rPr lang="en-GB" b="1" dirty="0">
                <a:solidFill>
                  <a:srgbClr val="FF0000"/>
                </a:solidFill>
              </a:rPr>
              <a:t>"</a:t>
            </a:r>
            <a:r>
              <a:rPr lang="en-GB" b="1" dirty="0">
                <a:solidFill>
                  <a:srgbClr val="FF0000"/>
                </a:solidFill>
                <a:latin typeface="Courier New" pitchFamily="49" charset="0"/>
              </a:rPr>
              <a:t>no</a:t>
            </a:r>
            <a:r>
              <a:rPr lang="en-GB" b="1" dirty="0">
                <a:solidFill>
                  <a:srgbClr val="FF0000"/>
                </a:solidFill>
              </a:rPr>
              <a:t>"</a:t>
            </a:r>
            <a:endParaRPr lang="en-GB" b="1" dirty="0">
              <a:solidFill>
                <a:srgbClr val="FF0000"/>
              </a:solidFill>
              <a:latin typeface="Courier New" pitchFamily="49" charset="0"/>
            </a:endParaRPr>
          </a:p>
          <a:p>
            <a:endParaRPr lang="en-GB" b="1" dirty="0">
              <a:solidFill>
                <a:srgbClr val="FF0000"/>
              </a:solidFill>
              <a:latin typeface="Courier New" pitchFamily="49" charset="0"/>
            </a:endParaRPr>
          </a:p>
          <a:p>
            <a:r>
              <a:rPr lang="en-GB" dirty="0">
                <a:solidFill>
                  <a:srgbClr val="000000"/>
                </a:solidFill>
                <a:latin typeface="Courier New" pitchFamily="49" charset="0"/>
              </a:rPr>
              <a:t>         </a:t>
            </a:r>
            <a:r>
              <a:rPr lang="en-GB" b="1" dirty="0" err="1">
                <a:solidFill>
                  <a:srgbClr val="000000"/>
                </a:solidFill>
                <a:latin typeface="Courier New" pitchFamily="49" charset="0"/>
              </a:rPr>
              <a:t>errorProperty</a:t>
            </a:r>
            <a:r>
              <a:rPr lang="en-GB" b="1" dirty="0">
                <a:solidFill>
                  <a:srgbClr val="000000"/>
                </a:solidFill>
                <a:latin typeface="Courier New" pitchFamily="49" charset="0"/>
              </a:rPr>
              <a:t>=</a:t>
            </a:r>
            <a:r>
              <a:rPr lang="en-GB" b="1" dirty="0">
                <a:solidFill>
                  <a:srgbClr val="FF0000"/>
                </a:solidFill>
                <a:latin typeface="Courier New" pitchFamily="49" charset="0"/>
              </a:rPr>
              <a:t>"</a:t>
            </a:r>
            <a:r>
              <a:rPr lang="en-GB" b="1" dirty="0" err="1">
                <a:solidFill>
                  <a:srgbClr val="FF0000"/>
                </a:solidFill>
                <a:latin typeface="Courier New" pitchFamily="49" charset="0"/>
              </a:rPr>
              <a:t>test.failed</a:t>
            </a:r>
            <a:r>
              <a:rPr lang="en-GB" b="1" dirty="0">
                <a:solidFill>
                  <a:srgbClr val="FF0000"/>
                </a:solidFill>
                <a:latin typeface="Courier New" pitchFamily="49" charset="0"/>
              </a:rPr>
              <a:t>"</a:t>
            </a:r>
          </a:p>
          <a:p>
            <a:r>
              <a:rPr lang="en-GB" dirty="0">
                <a:solidFill>
                  <a:srgbClr val="000000"/>
                </a:solidFill>
                <a:latin typeface="Courier New" pitchFamily="49" charset="0"/>
              </a:rPr>
              <a:t>         </a:t>
            </a:r>
            <a:r>
              <a:rPr lang="en-GB" b="1" dirty="0" err="1">
                <a:solidFill>
                  <a:srgbClr val="000000"/>
                </a:solidFill>
                <a:latin typeface="Courier New" pitchFamily="49" charset="0"/>
              </a:rPr>
              <a:t>failureProperty</a:t>
            </a:r>
            <a:r>
              <a:rPr lang="en-GB" b="1" dirty="0">
                <a:solidFill>
                  <a:srgbClr val="000000"/>
                </a:solidFill>
                <a:latin typeface="Courier New" pitchFamily="49" charset="0"/>
              </a:rPr>
              <a:t>=</a:t>
            </a:r>
            <a:r>
              <a:rPr lang="en-GB" b="1" dirty="0">
                <a:solidFill>
                  <a:srgbClr val="FF0000"/>
                </a:solidFill>
                <a:latin typeface="Courier New" pitchFamily="49" charset="0"/>
              </a:rPr>
              <a:t>"</a:t>
            </a:r>
            <a:r>
              <a:rPr lang="en-GB" b="1" dirty="0" err="1">
                <a:solidFill>
                  <a:srgbClr val="FF0000"/>
                </a:solidFill>
                <a:latin typeface="Courier New" pitchFamily="49" charset="0"/>
              </a:rPr>
              <a:t>test.failed</a:t>
            </a:r>
            <a:r>
              <a:rPr lang="en-GB" b="1" dirty="0">
                <a:solidFill>
                  <a:srgbClr val="FF0000"/>
                </a:solidFill>
                <a:latin typeface="Courier New" pitchFamily="49" charset="0"/>
              </a:rPr>
              <a:t>"</a:t>
            </a:r>
            <a:r>
              <a:rPr lang="en-GB" dirty="0">
                <a:solidFill>
                  <a:srgbClr val="000000"/>
                </a:solidFill>
                <a:latin typeface="Courier New" pitchFamily="49" charset="0"/>
              </a:rPr>
              <a:t>&gt;   					</a:t>
            </a:r>
          </a:p>
          <a:p>
            <a:r>
              <a:rPr lang="en-GB" dirty="0">
                <a:solidFill>
                  <a:srgbClr val="000000"/>
                </a:solidFill>
                <a:latin typeface="Courier New" pitchFamily="49" charset="0"/>
              </a:rPr>
              <a:t>    &lt;</a:t>
            </a:r>
            <a:r>
              <a:rPr lang="en-GB" dirty="0" err="1">
                <a:solidFill>
                  <a:srgbClr val="000000"/>
                </a:solidFill>
                <a:latin typeface="Courier New" pitchFamily="49" charset="0"/>
              </a:rPr>
              <a:t>classpath</a:t>
            </a:r>
            <a:r>
              <a:rPr lang="en-GB" dirty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en-GB" dirty="0" err="1">
                <a:solidFill>
                  <a:srgbClr val="000000"/>
                </a:solidFill>
                <a:latin typeface="Courier New" pitchFamily="49" charset="0"/>
              </a:rPr>
              <a:t>refid</a:t>
            </a:r>
            <a:r>
              <a:rPr lang="en-GB" dirty="0">
                <a:solidFill>
                  <a:srgbClr val="000000"/>
                </a:solidFill>
                <a:latin typeface="Courier New" pitchFamily="49" charset="0"/>
              </a:rPr>
              <a:t>="</a:t>
            </a:r>
            <a:r>
              <a:rPr lang="en-GB" dirty="0" err="1">
                <a:solidFill>
                  <a:srgbClr val="000000"/>
                </a:solidFill>
                <a:latin typeface="Courier New" pitchFamily="49" charset="0"/>
              </a:rPr>
              <a:t>test.classpath</a:t>
            </a:r>
            <a:r>
              <a:rPr lang="en-GB" dirty="0">
                <a:solidFill>
                  <a:srgbClr val="000000"/>
                </a:solidFill>
                <a:latin typeface="Courier New" pitchFamily="49" charset="0"/>
              </a:rPr>
              <a:t>"/&gt;</a:t>
            </a:r>
          </a:p>
          <a:p>
            <a:r>
              <a:rPr lang="en-GB" dirty="0">
                <a:solidFill>
                  <a:srgbClr val="000000"/>
                </a:solidFill>
                <a:latin typeface="Courier New" pitchFamily="49" charset="0"/>
              </a:rPr>
              <a:t>    &lt;formatter type="brief" </a:t>
            </a:r>
            <a:r>
              <a:rPr lang="en-GB" dirty="0" err="1">
                <a:solidFill>
                  <a:srgbClr val="000000"/>
                </a:solidFill>
                <a:latin typeface="Courier New" pitchFamily="49" charset="0"/>
              </a:rPr>
              <a:t>usefile</a:t>
            </a:r>
            <a:r>
              <a:rPr lang="en-GB" dirty="0">
                <a:solidFill>
                  <a:srgbClr val="000000"/>
                </a:solidFill>
                <a:latin typeface="Courier New" pitchFamily="49" charset="0"/>
              </a:rPr>
              <a:t>="false"/&gt;</a:t>
            </a:r>
          </a:p>
          <a:p>
            <a:r>
              <a:rPr lang="en-GB" dirty="0">
                <a:solidFill>
                  <a:srgbClr val="000000"/>
                </a:solidFill>
                <a:latin typeface="Courier New" pitchFamily="49" charset="0"/>
              </a:rPr>
              <a:t>    &lt;formatter type="xml"/&gt;</a:t>
            </a:r>
          </a:p>
          <a:p>
            <a:r>
              <a:rPr lang="en-GB" dirty="0">
                <a:solidFill>
                  <a:srgbClr val="000000"/>
                </a:solidFill>
                <a:latin typeface="Courier New" pitchFamily="49" charset="0"/>
              </a:rPr>
              <a:t>    &lt;</a:t>
            </a:r>
            <a:r>
              <a:rPr lang="en-GB" dirty="0" err="1">
                <a:solidFill>
                  <a:srgbClr val="000000"/>
                </a:solidFill>
                <a:latin typeface="Courier New" pitchFamily="49" charset="0"/>
              </a:rPr>
              <a:t>batchtest</a:t>
            </a:r>
            <a:r>
              <a:rPr lang="en-GB" dirty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en-GB" dirty="0" err="1">
                <a:solidFill>
                  <a:srgbClr val="000000"/>
                </a:solidFill>
                <a:latin typeface="Courier New" pitchFamily="49" charset="0"/>
              </a:rPr>
              <a:t>todir</a:t>
            </a:r>
            <a:r>
              <a:rPr lang="en-GB" dirty="0">
                <a:solidFill>
                  <a:srgbClr val="000000"/>
                </a:solidFill>
                <a:latin typeface="Courier New" pitchFamily="49" charset="0"/>
              </a:rPr>
              <a:t>="${</a:t>
            </a:r>
            <a:r>
              <a:rPr lang="en-GB" dirty="0" err="1">
                <a:solidFill>
                  <a:srgbClr val="000000"/>
                </a:solidFill>
                <a:latin typeface="Courier New" pitchFamily="49" charset="0"/>
              </a:rPr>
              <a:t>test.data.dir</a:t>
            </a:r>
            <a:r>
              <a:rPr lang="en-GB" dirty="0">
                <a:solidFill>
                  <a:srgbClr val="000000"/>
                </a:solidFill>
                <a:latin typeface="Courier New" pitchFamily="49" charset="0"/>
              </a:rPr>
              <a:t>}"&gt;</a:t>
            </a:r>
          </a:p>
          <a:p>
            <a:r>
              <a:rPr lang="en-GB" dirty="0">
                <a:solidFill>
                  <a:srgbClr val="000000"/>
                </a:solidFill>
                <a:latin typeface="Courier New" pitchFamily="49" charset="0"/>
              </a:rPr>
              <a:t>      </a:t>
            </a:r>
            <a:r>
              <a:rPr lang="en-GB" dirty="0" smtClean="0">
                <a:solidFill>
                  <a:srgbClr val="000000"/>
                </a:solidFill>
                <a:latin typeface="Courier New" pitchFamily="49" charset="0"/>
              </a:rPr>
              <a:t>  &lt;</a:t>
            </a:r>
            <a:r>
              <a:rPr lang="en-GB" dirty="0" err="1">
                <a:solidFill>
                  <a:srgbClr val="000000"/>
                </a:solidFill>
                <a:latin typeface="Courier New" pitchFamily="49" charset="0"/>
              </a:rPr>
              <a:t>fileset</a:t>
            </a:r>
            <a:r>
              <a:rPr lang="en-GB" dirty="0">
                <a:solidFill>
                  <a:srgbClr val="000000"/>
                </a:solidFill>
                <a:latin typeface="Courier New" pitchFamily="49" charset="0"/>
              </a:rPr>
              <a:t> dir</a:t>
            </a:r>
            <a:r>
              <a:rPr lang="en-GB" dirty="0" smtClean="0">
                <a:solidFill>
                  <a:srgbClr val="000000"/>
                </a:solidFill>
                <a:latin typeface="Courier New" pitchFamily="49" charset="0"/>
              </a:rPr>
              <a:t>="${</a:t>
            </a:r>
            <a:r>
              <a:rPr lang="en-GB" dirty="0" err="1" smtClean="0">
                <a:solidFill>
                  <a:srgbClr val="000000"/>
                </a:solidFill>
                <a:latin typeface="Courier New" pitchFamily="49" charset="0"/>
              </a:rPr>
              <a:t>build.test.dir</a:t>
            </a:r>
            <a:r>
              <a:rPr lang="en-GB" dirty="0" smtClean="0">
                <a:solidFill>
                  <a:srgbClr val="000000"/>
                </a:solidFill>
                <a:latin typeface="Courier New" pitchFamily="49" charset="0"/>
              </a:rPr>
              <a:t>}"</a:t>
            </a:r>
            <a:endParaRPr lang="en-GB" dirty="0">
              <a:solidFill>
                <a:srgbClr val="000000"/>
              </a:solidFill>
              <a:latin typeface="Courier New" pitchFamily="49" charset="0"/>
            </a:endParaRPr>
          </a:p>
          <a:p>
            <a:r>
              <a:rPr lang="en-GB" dirty="0">
                <a:solidFill>
                  <a:srgbClr val="000000"/>
                </a:solidFill>
                <a:latin typeface="Courier New" pitchFamily="49" charset="0"/>
              </a:rPr>
              <a:t>               </a:t>
            </a:r>
            <a:r>
              <a:rPr lang="en-GB" dirty="0" smtClean="0">
                <a:solidFill>
                  <a:srgbClr val="000000"/>
                </a:solidFill>
                <a:latin typeface="Courier New" pitchFamily="49" charset="0"/>
              </a:rPr>
              <a:t>  includes</a:t>
            </a:r>
            <a:r>
              <a:rPr lang="en-GB" dirty="0">
                <a:solidFill>
                  <a:srgbClr val="000000"/>
                </a:solidFill>
                <a:latin typeface="Courier New" pitchFamily="49" charset="0"/>
              </a:rPr>
              <a:t>="**/*</a:t>
            </a:r>
            <a:r>
              <a:rPr lang="en-GB" dirty="0" err="1">
                <a:solidFill>
                  <a:srgbClr val="000000"/>
                </a:solidFill>
                <a:latin typeface="Courier New" pitchFamily="49" charset="0"/>
              </a:rPr>
              <a:t>Test.class</a:t>
            </a:r>
            <a:r>
              <a:rPr lang="en-GB" dirty="0">
                <a:solidFill>
                  <a:srgbClr val="000000"/>
                </a:solidFill>
                <a:latin typeface="Courier New" pitchFamily="49" charset="0"/>
              </a:rPr>
              <a:t>"/&gt;</a:t>
            </a:r>
          </a:p>
          <a:p>
            <a:r>
              <a:rPr lang="en-GB" dirty="0">
                <a:solidFill>
                  <a:srgbClr val="000000"/>
                </a:solidFill>
                <a:latin typeface="Courier New" pitchFamily="49" charset="0"/>
              </a:rPr>
              <a:t>    &lt;/</a:t>
            </a:r>
            <a:r>
              <a:rPr lang="en-GB" dirty="0" err="1">
                <a:solidFill>
                  <a:srgbClr val="000000"/>
                </a:solidFill>
                <a:latin typeface="Courier New" pitchFamily="49" charset="0"/>
              </a:rPr>
              <a:t>batchtest</a:t>
            </a:r>
            <a:r>
              <a:rPr lang="en-GB" dirty="0">
                <a:solidFill>
                  <a:srgbClr val="000000"/>
                </a:solidFill>
                <a:latin typeface="Courier New" pitchFamily="49" charset="0"/>
              </a:rPr>
              <a:t>&gt;</a:t>
            </a:r>
          </a:p>
          <a:p>
            <a:r>
              <a:rPr lang="en-GB" dirty="0">
                <a:solidFill>
                  <a:srgbClr val="000000"/>
                </a:solidFill>
                <a:latin typeface="Courier New" pitchFamily="49" charset="0"/>
              </a:rPr>
              <a:t>  &lt;/</a:t>
            </a:r>
            <a:r>
              <a:rPr lang="en-GB" b="1" dirty="0" err="1">
                <a:solidFill>
                  <a:srgbClr val="000000"/>
                </a:solidFill>
                <a:latin typeface="Courier New" pitchFamily="49" charset="0"/>
              </a:rPr>
              <a:t>junit</a:t>
            </a:r>
            <a:r>
              <a:rPr lang="en-GB" dirty="0">
                <a:solidFill>
                  <a:srgbClr val="000000"/>
                </a:solidFill>
                <a:latin typeface="Courier New" pitchFamily="49" charset="0"/>
              </a:rPr>
              <a:t>&gt;</a:t>
            </a:r>
          </a:p>
        </p:txBody>
      </p:sp>
      <p:sp>
        <p:nvSpPr>
          <p:cNvPr id="22533" name="Text Box 5"/>
          <p:cNvSpPr txBox="1">
            <a:spLocks noChangeArrowheads="1"/>
          </p:cNvSpPr>
          <p:nvPr/>
        </p:nvSpPr>
        <p:spPr bwMode="auto">
          <a:xfrm>
            <a:off x="1111250" y="6175375"/>
            <a:ext cx="6461125" cy="396875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GB" dirty="0"/>
              <a:t>(</a:t>
            </a:r>
            <a:r>
              <a:rPr lang="en-GB" b="1" dirty="0">
                <a:solidFill>
                  <a:srgbClr val="000000"/>
                </a:solidFill>
                <a:latin typeface="Courier New" pitchFamily="49" charset="0"/>
              </a:rPr>
              <a:t>&lt;</a:t>
            </a:r>
            <a:r>
              <a:rPr lang="en-GB" b="1" dirty="0" err="1">
                <a:solidFill>
                  <a:srgbClr val="000000"/>
                </a:solidFill>
                <a:latin typeface="Courier New" pitchFamily="49" charset="0"/>
              </a:rPr>
              <a:t>junitreport</a:t>
            </a:r>
            <a:r>
              <a:rPr lang="en-GB" b="1" dirty="0">
                <a:solidFill>
                  <a:srgbClr val="000000"/>
                </a:solidFill>
                <a:latin typeface="Courier New" pitchFamily="49" charset="0"/>
              </a:rPr>
              <a:t>&gt;</a:t>
            </a:r>
            <a:r>
              <a:rPr lang="en-GB" b="1" dirty="0"/>
              <a:t> part</a:t>
            </a:r>
            <a:r>
              <a:rPr lang="en-GB" dirty="0"/>
              <a:t> continued on the next slide)</a:t>
            </a:r>
          </a:p>
        </p:txBody>
      </p:sp>
      <p:sp>
        <p:nvSpPr>
          <p:cNvPr id="22534" name="Text Box 6"/>
          <p:cNvSpPr txBox="1">
            <a:spLocks noChangeArrowheads="1"/>
          </p:cNvSpPr>
          <p:nvPr/>
        </p:nvSpPr>
        <p:spPr bwMode="auto">
          <a:xfrm>
            <a:off x="6372225" y="2565400"/>
            <a:ext cx="2447925" cy="1323439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 b="1" dirty="0" err="1">
                <a:solidFill>
                  <a:srgbClr val="FF0000"/>
                </a:solidFill>
                <a:latin typeface="Courier New" pitchFamily="49" charset="0"/>
              </a:rPr>
              <a:t>test.failed</a:t>
            </a:r>
            <a:r>
              <a:rPr lang="en-GB" dirty="0"/>
              <a:t> is </a:t>
            </a:r>
            <a:r>
              <a:rPr lang="en-GB" dirty="0" smtClean="0"/>
              <a:t>a property which is</a:t>
            </a:r>
            <a:endParaRPr lang="en-GB" dirty="0"/>
          </a:p>
          <a:p>
            <a:r>
              <a:rPr lang="en-GB" dirty="0"/>
              <a:t>set to </a:t>
            </a:r>
            <a:r>
              <a:rPr lang="en-GB" b="1" dirty="0">
                <a:solidFill>
                  <a:srgbClr val="000000"/>
                </a:solidFill>
                <a:latin typeface="Courier New" pitchFamily="49" charset="0"/>
              </a:rPr>
              <a:t>true</a:t>
            </a:r>
            <a:r>
              <a:rPr lang="en-GB" dirty="0"/>
              <a:t> in case </a:t>
            </a:r>
          </a:p>
          <a:p>
            <a:r>
              <a:rPr lang="en-GB" dirty="0"/>
              <a:t>of </a:t>
            </a:r>
            <a:r>
              <a:rPr lang="en-GB" b="1" dirty="0"/>
              <a:t>error</a:t>
            </a:r>
            <a:r>
              <a:rPr lang="en-GB" dirty="0"/>
              <a:t> or </a:t>
            </a:r>
            <a:r>
              <a:rPr lang="en-GB" b="1" dirty="0"/>
              <a:t>failure</a:t>
            </a:r>
          </a:p>
        </p:txBody>
      </p:sp>
      <p:sp>
        <p:nvSpPr>
          <p:cNvPr id="22535" name="Text Box 7"/>
          <p:cNvSpPr txBox="1">
            <a:spLocks noChangeArrowheads="1"/>
          </p:cNvSpPr>
          <p:nvPr/>
        </p:nvSpPr>
        <p:spPr bwMode="auto">
          <a:xfrm>
            <a:off x="2700338" y="5715000"/>
            <a:ext cx="4311650" cy="396875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GB" b="1"/>
              <a:t>This is only </a:t>
            </a:r>
            <a:r>
              <a:rPr lang="en-GB" b="1">
                <a:solidFill>
                  <a:srgbClr val="000000"/>
                </a:solidFill>
                <a:latin typeface="Courier New" pitchFamily="49" charset="0"/>
              </a:rPr>
              <a:t>&lt;junit&gt;</a:t>
            </a:r>
            <a:r>
              <a:rPr lang="en-GB" b="1"/>
              <a:t> testing part</a:t>
            </a:r>
          </a:p>
        </p:txBody>
      </p:sp>
      <p:sp>
        <p:nvSpPr>
          <p:cNvPr id="22536" name="Text Box 8"/>
          <p:cNvSpPr txBox="1">
            <a:spLocks noChangeArrowheads="1"/>
          </p:cNvSpPr>
          <p:nvPr/>
        </p:nvSpPr>
        <p:spPr bwMode="auto">
          <a:xfrm>
            <a:off x="7094538" y="4143375"/>
            <a:ext cx="1798637" cy="1006475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/>
              <a:t>As in </a:t>
            </a:r>
          </a:p>
          <a:p>
            <a:r>
              <a:rPr lang="en-GB" b="1">
                <a:solidFill>
                  <a:srgbClr val="FF0000"/>
                </a:solidFill>
                <a:latin typeface="Courier New" pitchFamily="49" charset="0"/>
              </a:rPr>
              <a:t>test-batch</a:t>
            </a:r>
          </a:p>
          <a:p>
            <a:r>
              <a:rPr lang="en-GB"/>
              <a:t>above</a:t>
            </a:r>
            <a:endParaRPr lang="en-GB" b="1"/>
          </a:p>
        </p:txBody>
      </p:sp>
      <p:sp>
        <p:nvSpPr>
          <p:cNvPr id="22537" name="TextBox 10"/>
          <p:cNvSpPr txBox="1">
            <a:spLocks noChangeArrowheads="1"/>
          </p:cNvSpPr>
          <p:nvPr/>
        </p:nvSpPr>
        <p:spPr bwMode="auto">
          <a:xfrm>
            <a:off x="3000375" y="1000125"/>
            <a:ext cx="3109913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GB" b="1">
                <a:solidFill>
                  <a:srgbClr val="FF0000"/>
                </a:solidFill>
              </a:rPr>
              <a:t>Create</a:t>
            </a:r>
            <a:r>
              <a:rPr lang="en-GB"/>
              <a:t> new target  </a:t>
            </a:r>
            <a:r>
              <a:rPr lang="en-GB" b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test</a:t>
            </a:r>
          </a:p>
        </p:txBody>
      </p:sp>
      <p:sp>
        <p:nvSpPr>
          <p:cNvPr id="11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142852"/>
            <a:ext cx="7994650" cy="781073"/>
          </a:xfrm>
          <a:solidFill>
            <a:schemeClr val="folHlink"/>
          </a:solidFill>
        </p:spPr>
        <p:txBody>
          <a:bodyPr/>
          <a:lstStyle/>
          <a:p>
            <a:pPr algn="ctr" eaLnBrk="1" hangingPunct="1"/>
            <a:r>
              <a:rPr lang="en-GB" sz="2400" b="1" dirty="0" smtClean="0">
                <a:solidFill>
                  <a:schemeClr val="tx1"/>
                </a:solidFill>
              </a:rPr>
              <a:t>Generating </a:t>
            </a:r>
            <a:r>
              <a:rPr lang="en-GB" sz="2400" b="1" u="sng" dirty="0" smtClean="0">
                <a:solidFill>
                  <a:srgbClr val="FF0000"/>
                </a:solidFill>
              </a:rPr>
              <a:t>all</a:t>
            </a:r>
            <a:r>
              <a:rPr lang="en-GB" sz="2400" b="1" dirty="0" smtClean="0">
                <a:solidFill>
                  <a:schemeClr val="tx1"/>
                </a:solidFill>
              </a:rPr>
              <a:t> test reports</a:t>
            </a:r>
            <a:r>
              <a:rPr lang="en-GB" sz="2400" dirty="0" smtClean="0"/>
              <a:t> and </a:t>
            </a:r>
            <a:r>
              <a:rPr lang="en-GB" sz="2400" b="1" dirty="0" smtClean="0">
                <a:solidFill>
                  <a:srgbClr val="FF0000"/>
                </a:solidFill>
              </a:rPr>
              <a:t>enforcing </a:t>
            </a:r>
            <a:br>
              <a:rPr lang="en-GB" sz="2400" b="1" dirty="0" smtClean="0">
                <a:solidFill>
                  <a:srgbClr val="FF0000"/>
                </a:solidFill>
              </a:rPr>
            </a:br>
            <a:r>
              <a:rPr lang="en-GB" sz="2400" b="1" dirty="0" smtClean="0">
                <a:solidFill>
                  <a:srgbClr val="FF0000"/>
                </a:solidFill>
              </a:rPr>
              <a:t>the build to fail in case of failures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3BFC64B5-7535-4B2E-A988-CD90F75521D2}" type="slidenum">
              <a:rPr lang="en-GB" smtClean="0"/>
              <a:pPr/>
              <a:t>22</a:t>
            </a:fld>
            <a:endParaRPr lang="en-GB" smtClean="0"/>
          </a:p>
        </p:txBody>
      </p:sp>
      <p:sp>
        <p:nvSpPr>
          <p:cNvPr id="23555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323850" y="1112838"/>
            <a:ext cx="8424863" cy="3816350"/>
          </a:xfrm>
          <a:solidFill>
            <a:srgbClr val="00FFFF"/>
          </a:solidFill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GB" sz="1900" dirty="0" smtClean="0">
                <a:solidFill>
                  <a:srgbClr val="000000"/>
                </a:solidFill>
                <a:latin typeface="Courier New" pitchFamily="49" charset="0"/>
              </a:rPr>
              <a:t>  &lt;</a:t>
            </a:r>
            <a:r>
              <a:rPr lang="en-GB" sz="1900" b="1" dirty="0" err="1" smtClean="0">
                <a:solidFill>
                  <a:srgbClr val="000000"/>
                </a:solidFill>
                <a:latin typeface="Courier New" pitchFamily="49" charset="0"/>
              </a:rPr>
              <a:t>junitreport</a:t>
            </a:r>
            <a:r>
              <a:rPr lang="en-GB" sz="1900" dirty="0" smtClean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en-GB" sz="1900" dirty="0" err="1" smtClean="0">
                <a:solidFill>
                  <a:srgbClr val="000000"/>
                </a:solidFill>
                <a:latin typeface="Courier New" pitchFamily="49" charset="0"/>
              </a:rPr>
              <a:t>todir</a:t>
            </a:r>
            <a:r>
              <a:rPr lang="en-GB" sz="1900" dirty="0" smtClean="0">
                <a:solidFill>
                  <a:srgbClr val="000000"/>
                </a:solidFill>
                <a:latin typeface="Courier New" pitchFamily="49" charset="0"/>
              </a:rPr>
              <a:t>="${</a:t>
            </a:r>
            <a:r>
              <a:rPr lang="en-GB" sz="1900" dirty="0" err="1" smtClean="0">
                <a:solidFill>
                  <a:srgbClr val="000000"/>
                </a:solidFill>
                <a:latin typeface="Courier New" pitchFamily="49" charset="0"/>
              </a:rPr>
              <a:t>test.data.dir</a:t>
            </a:r>
            <a:r>
              <a:rPr lang="en-GB" sz="1900" dirty="0" smtClean="0">
                <a:solidFill>
                  <a:srgbClr val="000000"/>
                </a:solidFill>
                <a:latin typeface="Courier New" pitchFamily="49" charset="0"/>
              </a:rPr>
              <a:t>}"&gt;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GB" sz="1900" dirty="0" smtClean="0">
                <a:solidFill>
                  <a:srgbClr val="000000"/>
                </a:solidFill>
                <a:latin typeface="Courier New" pitchFamily="49" charset="0"/>
              </a:rPr>
              <a:t>    &lt;</a:t>
            </a:r>
            <a:r>
              <a:rPr lang="en-GB" sz="1900" dirty="0" err="1" smtClean="0">
                <a:solidFill>
                  <a:srgbClr val="000000"/>
                </a:solidFill>
                <a:latin typeface="Courier New" pitchFamily="49" charset="0"/>
              </a:rPr>
              <a:t>fileset</a:t>
            </a:r>
            <a:r>
              <a:rPr lang="en-GB" sz="1900" dirty="0" smtClean="0">
                <a:solidFill>
                  <a:srgbClr val="000000"/>
                </a:solidFill>
                <a:latin typeface="Courier New" pitchFamily="49" charset="0"/>
              </a:rPr>
              <a:t> dir="${</a:t>
            </a:r>
            <a:r>
              <a:rPr lang="en-GB" sz="1900" dirty="0" err="1" smtClean="0">
                <a:solidFill>
                  <a:srgbClr val="000000"/>
                </a:solidFill>
                <a:latin typeface="Courier New" pitchFamily="49" charset="0"/>
              </a:rPr>
              <a:t>test.data.dir</a:t>
            </a:r>
            <a:r>
              <a:rPr lang="en-GB" sz="1900" dirty="0" smtClean="0">
                <a:solidFill>
                  <a:srgbClr val="000000"/>
                </a:solidFill>
                <a:latin typeface="Courier New" pitchFamily="49" charset="0"/>
              </a:rPr>
              <a:t>}"&gt;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GB" sz="1900" dirty="0" smtClean="0">
                <a:solidFill>
                  <a:srgbClr val="000000"/>
                </a:solidFill>
                <a:latin typeface="Courier New" pitchFamily="49" charset="0"/>
              </a:rPr>
              <a:t>      &lt;include name="TEST-*.xml"/&gt;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GB" sz="1900" dirty="0" smtClean="0">
                <a:solidFill>
                  <a:srgbClr val="000000"/>
                </a:solidFill>
                <a:latin typeface="Courier New" pitchFamily="49" charset="0"/>
              </a:rPr>
              <a:t>    &lt;/</a:t>
            </a:r>
            <a:r>
              <a:rPr lang="en-GB" sz="1900" dirty="0" err="1" smtClean="0">
                <a:solidFill>
                  <a:srgbClr val="000000"/>
                </a:solidFill>
                <a:latin typeface="Courier New" pitchFamily="49" charset="0"/>
              </a:rPr>
              <a:t>fileset</a:t>
            </a:r>
            <a:r>
              <a:rPr lang="en-GB" sz="1900" dirty="0" smtClean="0">
                <a:solidFill>
                  <a:srgbClr val="000000"/>
                </a:solidFill>
                <a:latin typeface="Courier New" pitchFamily="49" charset="0"/>
              </a:rPr>
              <a:t>&gt;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GB" sz="1900" dirty="0" smtClean="0">
                <a:solidFill>
                  <a:srgbClr val="000000"/>
                </a:solidFill>
                <a:latin typeface="Courier New" pitchFamily="49" charset="0"/>
              </a:rPr>
              <a:t>    &lt;</a:t>
            </a:r>
            <a:r>
              <a:rPr lang="en-GB" sz="1900" b="1" dirty="0" smtClean="0">
                <a:solidFill>
                  <a:srgbClr val="000000"/>
                </a:solidFill>
                <a:latin typeface="Courier New" pitchFamily="49" charset="0"/>
              </a:rPr>
              <a:t>report</a:t>
            </a:r>
            <a:r>
              <a:rPr lang="en-GB" sz="1900" dirty="0" smtClean="0">
                <a:solidFill>
                  <a:srgbClr val="000000"/>
                </a:solidFill>
                <a:latin typeface="Courier New" pitchFamily="49" charset="0"/>
              </a:rPr>
              <a:t> format="</a:t>
            </a:r>
            <a:r>
              <a:rPr lang="en-GB" sz="1900" b="1" dirty="0" smtClean="0">
                <a:solidFill>
                  <a:srgbClr val="000000"/>
                </a:solidFill>
                <a:latin typeface="Courier New" pitchFamily="49" charset="0"/>
              </a:rPr>
              <a:t>frames</a:t>
            </a:r>
            <a:r>
              <a:rPr lang="en-GB" sz="1900" dirty="0" smtClean="0">
                <a:solidFill>
                  <a:srgbClr val="000000"/>
                </a:solidFill>
                <a:latin typeface="Courier New" pitchFamily="49" charset="0"/>
              </a:rPr>
              <a:t>"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GB" sz="1900" dirty="0" smtClean="0">
                <a:solidFill>
                  <a:srgbClr val="000000"/>
                </a:solidFill>
                <a:latin typeface="Courier New" pitchFamily="49" charset="0"/>
              </a:rPr>
              <a:t>            </a:t>
            </a:r>
            <a:r>
              <a:rPr lang="en-GB" sz="1900" dirty="0" err="1" smtClean="0">
                <a:solidFill>
                  <a:srgbClr val="000000"/>
                </a:solidFill>
                <a:latin typeface="Courier New" pitchFamily="49" charset="0"/>
              </a:rPr>
              <a:t>todir</a:t>
            </a:r>
            <a:r>
              <a:rPr lang="en-GB" sz="1900" dirty="0" smtClean="0">
                <a:solidFill>
                  <a:srgbClr val="000000"/>
                </a:solidFill>
                <a:latin typeface="Courier New" pitchFamily="49" charset="0"/>
              </a:rPr>
              <a:t>="${</a:t>
            </a:r>
            <a:r>
              <a:rPr lang="en-GB" sz="1900" dirty="0" err="1" smtClean="0">
                <a:solidFill>
                  <a:srgbClr val="000000"/>
                </a:solidFill>
                <a:latin typeface="Courier New" pitchFamily="49" charset="0"/>
              </a:rPr>
              <a:t>test.reports.dir</a:t>
            </a:r>
            <a:r>
              <a:rPr lang="en-GB" sz="1900" dirty="0" smtClean="0">
                <a:solidFill>
                  <a:srgbClr val="000000"/>
                </a:solidFill>
                <a:latin typeface="Courier New" pitchFamily="49" charset="0"/>
              </a:rPr>
              <a:t>}"/&gt;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GB" sz="1900" dirty="0" smtClean="0">
                <a:solidFill>
                  <a:srgbClr val="000000"/>
                </a:solidFill>
                <a:latin typeface="Courier New" pitchFamily="49" charset="0"/>
              </a:rPr>
              <a:t>  &lt;/</a:t>
            </a:r>
            <a:r>
              <a:rPr lang="en-GB" sz="1900" b="1" dirty="0" err="1" smtClean="0">
                <a:solidFill>
                  <a:srgbClr val="000000"/>
                </a:solidFill>
                <a:latin typeface="Courier New" pitchFamily="49" charset="0"/>
              </a:rPr>
              <a:t>junitreport</a:t>
            </a:r>
            <a:r>
              <a:rPr lang="en-GB" sz="1900" dirty="0" smtClean="0">
                <a:solidFill>
                  <a:srgbClr val="000000"/>
                </a:solidFill>
                <a:latin typeface="Courier New" pitchFamily="49" charset="0"/>
              </a:rPr>
              <a:t>&gt;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en-GB" sz="1900" dirty="0" smtClean="0">
              <a:solidFill>
                <a:srgbClr val="000000"/>
              </a:solidFill>
              <a:latin typeface="Courier New" pitchFamily="49" charset="0"/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GB" sz="1900" dirty="0" smtClean="0">
                <a:solidFill>
                  <a:srgbClr val="000000"/>
                </a:solidFill>
                <a:latin typeface="Courier New" pitchFamily="49" charset="0"/>
              </a:rPr>
              <a:t>  &lt;</a:t>
            </a:r>
            <a:r>
              <a:rPr lang="en-GB" sz="1900" b="1" dirty="0" smtClean="0">
                <a:solidFill>
                  <a:srgbClr val="FF0000"/>
                </a:solidFill>
                <a:latin typeface="Courier New" pitchFamily="49" charset="0"/>
              </a:rPr>
              <a:t>fail</a:t>
            </a:r>
            <a:r>
              <a:rPr lang="en-GB" sz="1900" dirty="0" smtClean="0">
                <a:solidFill>
                  <a:srgbClr val="000000"/>
                </a:solidFill>
                <a:latin typeface="Courier New" pitchFamily="49" charset="0"/>
              </a:rPr>
              <a:t> message="Tests failed. Check log and/or reports."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GB" sz="1900" dirty="0" smtClean="0">
                <a:solidFill>
                  <a:srgbClr val="000000"/>
                </a:solidFill>
                <a:latin typeface="Courier New" pitchFamily="49" charset="0"/>
              </a:rPr>
              <a:t>        </a:t>
            </a:r>
            <a:r>
              <a:rPr lang="en-GB" sz="1900" b="1" dirty="0" smtClean="0">
                <a:solidFill>
                  <a:srgbClr val="FF0000"/>
                </a:solidFill>
                <a:latin typeface="Courier New" pitchFamily="49" charset="0"/>
              </a:rPr>
              <a:t>if</a:t>
            </a:r>
            <a:r>
              <a:rPr lang="en-GB" sz="1900" b="1" dirty="0" smtClean="0">
                <a:solidFill>
                  <a:srgbClr val="000000"/>
                </a:solidFill>
                <a:latin typeface="Courier New" pitchFamily="49" charset="0"/>
              </a:rPr>
              <a:t>="</a:t>
            </a:r>
            <a:r>
              <a:rPr lang="en-GB" sz="1900" b="1" dirty="0" err="1" smtClean="0">
                <a:solidFill>
                  <a:srgbClr val="FF0000"/>
                </a:solidFill>
                <a:latin typeface="Courier New" pitchFamily="49" charset="0"/>
              </a:rPr>
              <a:t>test.failed</a:t>
            </a:r>
            <a:r>
              <a:rPr lang="en-GB" sz="1900" b="1" dirty="0" smtClean="0">
                <a:solidFill>
                  <a:srgbClr val="000000"/>
                </a:solidFill>
                <a:latin typeface="Courier New" pitchFamily="49" charset="0"/>
              </a:rPr>
              <a:t>"</a:t>
            </a:r>
            <a:r>
              <a:rPr lang="en-GB" sz="1900" dirty="0" smtClean="0">
                <a:solidFill>
                  <a:srgbClr val="000000"/>
                </a:solidFill>
                <a:latin typeface="Courier New" pitchFamily="49" charset="0"/>
              </a:rPr>
              <a:t>/&gt;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en-GB" sz="1900" dirty="0" smtClean="0">
              <a:solidFill>
                <a:srgbClr val="000000"/>
              </a:solidFill>
              <a:latin typeface="Courier New" pitchFamily="49" charset="0"/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GB" sz="1900" dirty="0" smtClean="0">
                <a:solidFill>
                  <a:srgbClr val="000000"/>
                </a:solidFill>
                <a:latin typeface="Courier New" pitchFamily="49" charset="0"/>
              </a:rPr>
              <a:t>&lt;/</a:t>
            </a:r>
            <a:r>
              <a:rPr lang="en-GB" sz="1900" b="1" dirty="0" smtClean="0">
                <a:solidFill>
                  <a:srgbClr val="000000"/>
                </a:solidFill>
                <a:latin typeface="Courier New" pitchFamily="49" charset="0"/>
              </a:rPr>
              <a:t>target</a:t>
            </a:r>
            <a:r>
              <a:rPr lang="en-GB" sz="1900" dirty="0" smtClean="0">
                <a:solidFill>
                  <a:srgbClr val="000000"/>
                </a:solidFill>
                <a:latin typeface="Courier New" pitchFamily="49" charset="0"/>
              </a:rPr>
              <a:t>&gt;</a:t>
            </a:r>
          </a:p>
        </p:txBody>
      </p:sp>
      <p:sp>
        <p:nvSpPr>
          <p:cNvPr id="23556" name="Text Box 4"/>
          <p:cNvSpPr txBox="1">
            <a:spLocks noChangeArrowheads="1"/>
          </p:cNvSpPr>
          <p:nvPr/>
        </p:nvSpPr>
        <p:spPr bwMode="auto">
          <a:xfrm>
            <a:off x="4427538" y="3716338"/>
            <a:ext cx="3313112" cy="707886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 b="1" dirty="0"/>
              <a:t>Conditional </a:t>
            </a:r>
            <a:r>
              <a:rPr lang="en-GB" b="1" dirty="0">
                <a:solidFill>
                  <a:srgbClr val="000000"/>
                </a:solidFill>
                <a:latin typeface="Courier New" pitchFamily="49" charset="0"/>
              </a:rPr>
              <a:t>&lt;fail&gt;</a:t>
            </a:r>
            <a:r>
              <a:rPr lang="en-GB" b="1" dirty="0"/>
              <a:t> </a:t>
            </a:r>
            <a:r>
              <a:rPr lang="en-GB" b="1" dirty="0" smtClean="0"/>
              <a:t>task</a:t>
            </a:r>
          </a:p>
          <a:p>
            <a:r>
              <a:rPr lang="en-GB" b="1" dirty="0" smtClean="0">
                <a:solidFill>
                  <a:srgbClr val="FF0000"/>
                </a:solidFill>
              </a:rPr>
              <a:t>enforcing build to fail</a:t>
            </a:r>
            <a:endParaRPr lang="en-GB" b="1" dirty="0">
              <a:solidFill>
                <a:srgbClr val="FF0000"/>
              </a:solidFill>
            </a:endParaRPr>
          </a:p>
        </p:txBody>
      </p:sp>
      <p:sp>
        <p:nvSpPr>
          <p:cNvPr id="23557" name="Text Box 5"/>
          <p:cNvSpPr txBox="1">
            <a:spLocks noChangeArrowheads="1"/>
          </p:cNvSpPr>
          <p:nvPr/>
        </p:nvSpPr>
        <p:spPr bwMode="auto">
          <a:xfrm>
            <a:off x="1928794" y="4214818"/>
            <a:ext cx="2171700" cy="4572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GB" sz="2400"/>
              <a:t>(end of target)</a:t>
            </a:r>
          </a:p>
        </p:txBody>
      </p:sp>
      <p:sp>
        <p:nvSpPr>
          <p:cNvPr id="23558" name="Text Box 6"/>
          <p:cNvSpPr txBox="1">
            <a:spLocks noChangeArrowheads="1"/>
          </p:cNvSpPr>
          <p:nvPr/>
        </p:nvSpPr>
        <p:spPr bwMode="auto">
          <a:xfrm>
            <a:off x="3544888" y="2852738"/>
            <a:ext cx="4772025" cy="396875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GB" b="1"/>
              <a:t>End of </a:t>
            </a:r>
            <a:r>
              <a:rPr lang="en-GB" b="1">
                <a:solidFill>
                  <a:srgbClr val="000000"/>
                </a:solidFill>
                <a:latin typeface="Courier New" pitchFamily="49" charset="0"/>
              </a:rPr>
              <a:t>&lt;junitreport&gt;</a:t>
            </a:r>
            <a:r>
              <a:rPr lang="en-GB" b="1"/>
              <a:t> creating part</a:t>
            </a:r>
          </a:p>
        </p:txBody>
      </p:sp>
      <p:sp>
        <p:nvSpPr>
          <p:cNvPr id="72712" name="Text Box 8"/>
          <p:cNvSpPr txBox="1">
            <a:spLocks noChangeArrowheads="1"/>
          </p:cNvSpPr>
          <p:nvPr/>
        </p:nvSpPr>
        <p:spPr bwMode="auto">
          <a:xfrm>
            <a:off x="323850" y="5013325"/>
            <a:ext cx="7835799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GB" b="1" dirty="0">
                <a:solidFill>
                  <a:srgbClr val="FF0000"/>
                </a:solidFill>
              </a:rPr>
              <a:t>RUN</a:t>
            </a:r>
            <a:r>
              <a:rPr lang="en-GB" b="1" dirty="0">
                <a:solidFill>
                  <a:srgbClr val="000000"/>
                </a:solidFill>
                <a:latin typeface="Courier New" pitchFamily="49" charset="0"/>
              </a:rPr>
              <a:t> C:\Antbook\ch04&gt;ant -f mybuild.xml clean test</a:t>
            </a:r>
          </a:p>
          <a:p>
            <a:endParaRPr lang="en-GB" b="1" dirty="0">
              <a:solidFill>
                <a:srgbClr val="000000"/>
              </a:solidFill>
              <a:latin typeface="Courier New" pitchFamily="49" charset="0"/>
            </a:endParaRPr>
          </a:p>
          <a:p>
            <a:r>
              <a:rPr lang="en-GB" i="1" dirty="0"/>
              <a:t>Now </a:t>
            </a:r>
            <a:r>
              <a:rPr lang="en-GB" i="1" dirty="0" smtClean="0"/>
              <a:t> we achieved our goal: </a:t>
            </a:r>
            <a:r>
              <a:rPr lang="en-GB" i="1" dirty="0" smtClean="0">
                <a:solidFill>
                  <a:srgbClr val="FF0000"/>
                </a:solidFill>
              </a:rPr>
              <a:t>build  </a:t>
            </a:r>
            <a:r>
              <a:rPr lang="en-GB" b="1" i="1" u="sng" dirty="0" smtClean="0">
                <a:solidFill>
                  <a:srgbClr val="FF0000"/>
                </a:solidFill>
              </a:rPr>
              <a:t>fails</a:t>
            </a:r>
            <a:r>
              <a:rPr lang="en-GB" i="1" dirty="0" smtClean="0">
                <a:solidFill>
                  <a:srgbClr val="FF0000"/>
                </a:solidFill>
              </a:rPr>
              <a:t> </a:t>
            </a:r>
            <a:r>
              <a:rPr lang="en-GB" i="1" dirty="0">
                <a:solidFill>
                  <a:srgbClr val="FF0000"/>
                </a:solidFill>
              </a:rPr>
              <a:t>if some test case fails, </a:t>
            </a:r>
          </a:p>
          <a:p>
            <a:r>
              <a:rPr lang="en-GB" i="1" dirty="0">
                <a:solidFill>
                  <a:srgbClr val="FF0000"/>
                </a:solidFill>
              </a:rPr>
              <a:t>but </a:t>
            </a:r>
            <a:r>
              <a:rPr lang="en-GB" b="1" i="1" dirty="0">
                <a:solidFill>
                  <a:srgbClr val="FF0000"/>
                </a:solidFill>
              </a:rPr>
              <a:t>HTML report </a:t>
            </a:r>
            <a:r>
              <a:rPr lang="en-GB" i="1" dirty="0">
                <a:solidFill>
                  <a:srgbClr val="FF0000"/>
                </a:solidFill>
              </a:rPr>
              <a:t>has already been </a:t>
            </a:r>
            <a:r>
              <a:rPr lang="en-GB" b="1" i="1" dirty="0">
                <a:solidFill>
                  <a:srgbClr val="FF0000"/>
                </a:solidFill>
              </a:rPr>
              <a:t>created</a:t>
            </a:r>
            <a:r>
              <a:rPr lang="en-GB" i="1" dirty="0">
                <a:solidFill>
                  <a:srgbClr val="FF0000"/>
                </a:solidFill>
              </a:rPr>
              <a:t> before build failed! </a:t>
            </a:r>
          </a:p>
        </p:txBody>
      </p:sp>
      <p:sp>
        <p:nvSpPr>
          <p:cNvPr id="10" name="Rectangle 2"/>
          <p:cNvSpPr txBox="1">
            <a:spLocks noChangeArrowheads="1"/>
          </p:cNvSpPr>
          <p:nvPr/>
        </p:nvSpPr>
        <p:spPr bwMode="auto">
          <a:xfrm>
            <a:off x="609600" y="142852"/>
            <a:ext cx="7994650" cy="714379"/>
          </a:xfrm>
          <a:prstGeom prst="rect">
            <a:avLst/>
          </a:prstGeom>
          <a:solidFill>
            <a:schemeClr val="folHlink"/>
          </a:solidFill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ctr">
              <a:defRPr/>
            </a:pPr>
            <a:r>
              <a:rPr lang="en-GB" sz="2400" b="1" dirty="0" smtClean="0"/>
              <a:t>Generating </a:t>
            </a:r>
            <a:r>
              <a:rPr lang="en-GB" sz="2400" b="1" u="sng" dirty="0" smtClean="0">
                <a:solidFill>
                  <a:srgbClr val="FF0000"/>
                </a:solidFill>
              </a:rPr>
              <a:t>all</a:t>
            </a:r>
            <a:r>
              <a:rPr lang="en-GB" sz="2400" b="1" dirty="0" smtClean="0"/>
              <a:t> test reports</a:t>
            </a:r>
            <a:r>
              <a:rPr lang="en-GB" sz="2400" dirty="0" smtClean="0"/>
              <a:t> and </a:t>
            </a:r>
            <a:r>
              <a:rPr lang="en-GB" sz="2400" b="1" dirty="0" smtClean="0">
                <a:solidFill>
                  <a:srgbClr val="FF0000"/>
                </a:solidFill>
              </a:rPr>
              <a:t>enforcing </a:t>
            </a:r>
            <a:br>
              <a:rPr lang="en-GB" sz="2400" b="1" dirty="0" smtClean="0">
                <a:solidFill>
                  <a:srgbClr val="FF0000"/>
                </a:solidFill>
              </a:rPr>
            </a:br>
            <a:r>
              <a:rPr lang="en-GB" sz="2400" b="1" dirty="0" smtClean="0">
                <a:solidFill>
                  <a:srgbClr val="FF0000"/>
                </a:solidFill>
              </a:rPr>
              <a:t>the build to fail in case of failures</a:t>
            </a:r>
            <a:endParaRPr lang="en-GB" sz="2400" b="1" kern="0" dirty="0">
              <a:solidFill>
                <a:srgbClr val="FF0000"/>
              </a:solidFill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727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727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727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D507B6B-E798-404A-B1B9-5989E7ACF43D}" type="slidenum">
              <a:rPr lang="en-GB" smtClean="0"/>
              <a:pPr/>
              <a:t>23</a:t>
            </a:fld>
            <a:endParaRPr lang="en-GB" smtClean="0"/>
          </a:p>
        </p:txBody>
      </p:sp>
      <p:sp>
        <p:nvSpPr>
          <p:cNvPr id="24579" name="Rectangle 2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684213" y="4943053"/>
            <a:ext cx="7772400" cy="1438275"/>
          </a:xfrm>
        </p:spPr>
        <p:txBody>
          <a:bodyPr/>
          <a:lstStyle/>
          <a:p>
            <a:pPr eaLnBrk="1" hangingPunct="1">
              <a:lnSpc>
                <a:spcPct val="80000"/>
              </a:lnSpc>
              <a:spcAft>
                <a:spcPts val="600"/>
              </a:spcAft>
            </a:pPr>
            <a:r>
              <a:rPr lang="en-GB" sz="2400" dirty="0" smtClean="0"/>
              <a:t>This is the generated main page, </a:t>
            </a:r>
            <a:r>
              <a:rPr lang="en-GB" sz="2400" b="1" dirty="0" smtClean="0">
                <a:solidFill>
                  <a:srgbClr val="FF0000"/>
                </a:solidFill>
                <a:latin typeface="Courier New" pitchFamily="49" charset="0"/>
              </a:rPr>
              <a:t>index.html</a:t>
            </a:r>
            <a:r>
              <a:rPr lang="en-GB" sz="2400" dirty="0" smtClean="0"/>
              <a:t>, by </a:t>
            </a:r>
            <a:r>
              <a:rPr lang="en-GB" sz="2400" b="1" dirty="0" smtClean="0">
                <a:solidFill>
                  <a:srgbClr val="000000"/>
                </a:solidFill>
                <a:latin typeface="Courier New" pitchFamily="49" charset="0"/>
              </a:rPr>
              <a:t>&lt;</a:t>
            </a:r>
            <a:r>
              <a:rPr lang="en-GB" sz="2400" b="1" dirty="0" err="1" smtClean="0">
                <a:solidFill>
                  <a:srgbClr val="000000"/>
                </a:solidFill>
                <a:latin typeface="Courier New" pitchFamily="49" charset="0"/>
              </a:rPr>
              <a:t>junitreport</a:t>
            </a:r>
            <a:r>
              <a:rPr lang="en-GB" sz="2400" b="1" dirty="0" smtClean="0">
                <a:solidFill>
                  <a:srgbClr val="000000"/>
                </a:solidFill>
                <a:latin typeface="Courier New" pitchFamily="49" charset="0"/>
              </a:rPr>
              <a:t>&gt;.</a:t>
            </a:r>
          </a:p>
          <a:p>
            <a:pPr eaLnBrk="1" hangingPunct="1">
              <a:lnSpc>
                <a:spcPct val="80000"/>
              </a:lnSpc>
              <a:spcAft>
                <a:spcPts val="600"/>
              </a:spcAft>
            </a:pPr>
            <a:r>
              <a:rPr lang="en-GB" sz="2400" dirty="0" smtClean="0"/>
              <a:t>It summarizes the test statistics and hyperlinks to test case details.</a:t>
            </a:r>
          </a:p>
        </p:txBody>
      </p:sp>
      <p:sp>
        <p:nvSpPr>
          <p:cNvPr id="24580" name="Rectangle 4"/>
          <p:cNvSpPr>
            <a:spLocks noGrp="1" noChangeArrowheads="1"/>
          </p:cNvSpPr>
          <p:nvPr>
            <p:ph type="title"/>
          </p:nvPr>
        </p:nvSpPr>
        <p:spPr>
          <a:xfrm>
            <a:off x="611188" y="79375"/>
            <a:ext cx="7772400" cy="685800"/>
          </a:xfrm>
          <a:solidFill>
            <a:schemeClr val="folHlink"/>
          </a:solidFill>
        </p:spPr>
        <p:txBody>
          <a:bodyPr/>
          <a:lstStyle/>
          <a:p>
            <a:pPr algn="ctr" eaLnBrk="1" hangingPunct="1"/>
            <a:r>
              <a:rPr lang="en-GB" sz="3200" smtClean="0"/>
              <a:t>Generating (</a:t>
            </a:r>
            <a:r>
              <a:rPr lang="en-GB" sz="3200" b="1" smtClean="0"/>
              <a:t>HTML</a:t>
            </a:r>
            <a:r>
              <a:rPr lang="en-GB" sz="3200" smtClean="0"/>
              <a:t>) test result </a:t>
            </a:r>
            <a:r>
              <a:rPr lang="en-GB" sz="3200" b="1" smtClean="0"/>
              <a:t>reports</a:t>
            </a:r>
          </a:p>
        </p:txBody>
      </p:sp>
      <p:sp>
        <p:nvSpPr>
          <p:cNvPr id="24581" name="Text Box 5"/>
          <p:cNvSpPr txBox="1">
            <a:spLocks noChangeArrowheads="1"/>
          </p:cNvSpPr>
          <p:nvPr/>
        </p:nvSpPr>
        <p:spPr bwMode="auto">
          <a:xfrm>
            <a:off x="808038" y="915988"/>
            <a:ext cx="77851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GB" b="1">
                <a:solidFill>
                  <a:srgbClr val="FF0000"/>
                </a:solidFill>
              </a:rPr>
              <a:t>Open</a:t>
            </a:r>
            <a:r>
              <a:rPr lang="en-GB" b="1"/>
              <a:t> </a:t>
            </a:r>
            <a:r>
              <a:rPr lang="en-GB" b="1">
                <a:solidFill>
                  <a:srgbClr val="000000"/>
                </a:solidFill>
                <a:latin typeface="Courier New" pitchFamily="49" charset="0"/>
              </a:rPr>
              <a:t>C:\Antbook\ch04\build\test\reports\</a:t>
            </a:r>
            <a:r>
              <a:rPr lang="en-GB" b="1">
                <a:solidFill>
                  <a:srgbClr val="FF0000"/>
                </a:solidFill>
                <a:latin typeface="Courier New" pitchFamily="49" charset="0"/>
              </a:rPr>
              <a:t>index.html</a:t>
            </a:r>
          </a:p>
        </p:txBody>
      </p:sp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448" y="1484784"/>
            <a:ext cx="9162064" cy="3096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Text Box 6"/>
          <p:cNvSpPr txBox="1">
            <a:spLocks noChangeArrowheads="1"/>
          </p:cNvSpPr>
          <p:nvPr/>
        </p:nvSpPr>
        <p:spPr bwMode="auto">
          <a:xfrm>
            <a:off x="35496" y="4325034"/>
            <a:ext cx="1510350" cy="400110"/>
          </a:xfrm>
          <a:prstGeom prst="rect">
            <a:avLst/>
          </a:prstGeom>
          <a:solidFill>
            <a:schemeClr val="bg1"/>
          </a:solidFill>
          <a:ln w="38100">
            <a:solidFill>
              <a:srgbClr val="FF0000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GB" b="1" dirty="0" smtClean="0"/>
              <a:t>Test cases</a:t>
            </a:r>
            <a:endParaRPr lang="en-GB" b="1" dirty="0"/>
          </a:p>
        </p:txBody>
      </p:sp>
      <p:sp>
        <p:nvSpPr>
          <p:cNvPr id="9" name="AutoShape 8"/>
          <p:cNvSpPr>
            <a:spLocks noChangeArrowheads="1"/>
          </p:cNvSpPr>
          <p:nvPr/>
        </p:nvSpPr>
        <p:spPr bwMode="auto">
          <a:xfrm rot="10800000">
            <a:off x="683568" y="3789040"/>
            <a:ext cx="244475" cy="488950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endParaRPr lang="en-US"/>
          </a:p>
        </p:txBody>
      </p:sp>
      <p:sp>
        <p:nvSpPr>
          <p:cNvPr id="10" name="AutoShape 8"/>
          <p:cNvSpPr>
            <a:spLocks noChangeArrowheads="1"/>
          </p:cNvSpPr>
          <p:nvPr/>
        </p:nvSpPr>
        <p:spPr bwMode="auto">
          <a:xfrm rot="3540000">
            <a:off x="3031381" y="2161745"/>
            <a:ext cx="244475" cy="488950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endParaRPr lang="en-US"/>
          </a:p>
        </p:txBody>
      </p:sp>
      <p:sp>
        <p:nvSpPr>
          <p:cNvPr id="11" name="Text Box 6"/>
          <p:cNvSpPr txBox="1">
            <a:spLocks noChangeArrowheads="1"/>
          </p:cNvSpPr>
          <p:nvPr/>
        </p:nvSpPr>
        <p:spPr bwMode="auto">
          <a:xfrm>
            <a:off x="3419872" y="1948770"/>
            <a:ext cx="1925527" cy="400110"/>
          </a:xfrm>
          <a:prstGeom prst="rect">
            <a:avLst/>
          </a:prstGeom>
          <a:solidFill>
            <a:schemeClr val="bg1"/>
          </a:solidFill>
          <a:ln w="38100">
            <a:solidFill>
              <a:srgbClr val="FF0000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GB" b="1" dirty="0" smtClean="0"/>
              <a:t>Test methods</a:t>
            </a:r>
            <a:endParaRPr lang="en-GB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 animBg="1"/>
      <p:bldP spid="11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25C325F8-F392-4EBC-A9AE-F210024BAEAD}" type="slidenum">
              <a:rPr lang="en-GB" smtClean="0"/>
              <a:pPr/>
              <a:t>24</a:t>
            </a:fld>
            <a:endParaRPr lang="en-GB" smtClean="0"/>
          </a:p>
        </p:txBody>
      </p:sp>
      <p:sp>
        <p:nvSpPr>
          <p:cNvPr id="25604" name="Rectangle 4"/>
          <p:cNvSpPr>
            <a:spLocks noGrp="1" noChangeArrowheads="1"/>
          </p:cNvSpPr>
          <p:nvPr>
            <p:ph type="title"/>
          </p:nvPr>
        </p:nvSpPr>
        <p:spPr>
          <a:xfrm>
            <a:off x="611188" y="-24"/>
            <a:ext cx="7772400" cy="500084"/>
          </a:xfrm>
          <a:solidFill>
            <a:schemeClr val="folHlink"/>
          </a:solidFill>
        </p:spPr>
        <p:txBody>
          <a:bodyPr/>
          <a:lstStyle/>
          <a:p>
            <a:pPr algn="ctr" eaLnBrk="1" hangingPunct="1"/>
            <a:r>
              <a:rPr lang="en-GB" sz="3200" smtClean="0"/>
              <a:t>Generating (</a:t>
            </a:r>
            <a:r>
              <a:rPr lang="en-GB" sz="3200" b="1" smtClean="0"/>
              <a:t>HTML</a:t>
            </a:r>
            <a:r>
              <a:rPr lang="en-GB" sz="3200" smtClean="0"/>
              <a:t>) test result </a:t>
            </a:r>
            <a:r>
              <a:rPr lang="en-GB" sz="3200" b="1" smtClean="0"/>
              <a:t>reports</a:t>
            </a:r>
          </a:p>
        </p:txBody>
      </p:sp>
      <p:sp>
        <p:nvSpPr>
          <p:cNvPr id="25605" name="Text Box 5"/>
          <p:cNvSpPr txBox="1">
            <a:spLocks noChangeArrowheads="1"/>
          </p:cNvSpPr>
          <p:nvPr/>
        </p:nvSpPr>
        <p:spPr bwMode="auto">
          <a:xfrm>
            <a:off x="500034" y="500042"/>
            <a:ext cx="8346067" cy="40011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GB" dirty="0"/>
              <a:t>Navigating to a </a:t>
            </a:r>
            <a:r>
              <a:rPr lang="en-GB" b="1" i="1" dirty="0"/>
              <a:t>specific test case</a:t>
            </a:r>
            <a:r>
              <a:rPr lang="en-GB" dirty="0"/>
              <a:t> </a:t>
            </a:r>
            <a:r>
              <a:rPr lang="en-GB" dirty="0" err="1" smtClean="0">
                <a:hlinkClick r:id="rId3" action="ppaction://hlinkfile"/>
              </a:rPr>
              <a:t>FilePersistenceServicesTest</a:t>
            </a:r>
            <a:r>
              <a:rPr lang="en-GB" dirty="0" smtClean="0">
                <a:hlinkClick r:id="rId3" action="ppaction://hlinkfile"/>
              </a:rPr>
              <a:t> </a:t>
            </a:r>
            <a:r>
              <a:rPr lang="en-GB" dirty="0" smtClean="0"/>
              <a:t>displays:</a:t>
            </a:r>
            <a:endParaRPr lang="en-GB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-32" y="857232"/>
            <a:ext cx="9114187" cy="53370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7" name="Rectangle 2" descr="Rectangle: Click to edit Master text styles&#10;Second level&#10;Third level&#10;Fourth level&#10;Fifth level"/>
          <p:cNvSpPr txBox="1">
            <a:spLocks noChangeArrowheads="1"/>
          </p:cNvSpPr>
          <p:nvPr/>
        </p:nvSpPr>
        <p:spPr bwMode="auto">
          <a:xfrm>
            <a:off x="71407" y="6242454"/>
            <a:ext cx="7858179" cy="6429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10000"/>
              <a:buFont typeface="Wingdings" pitchFamily="2" charset="2"/>
              <a:buNone/>
              <a:tabLst/>
              <a:defRPr/>
            </a:pPr>
            <a:r>
              <a:rPr kumimoji="0" lang="en-GB" sz="1800" b="1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Clicking</a:t>
            </a:r>
            <a:r>
              <a:rPr kumimoji="0" lang="en-GB" sz="1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the   </a:t>
            </a:r>
            <a:r>
              <a:rPr kumimoji="0" lang="en-GB" sz="1800" b="1" i="0" u="sng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Properties</a:t>
            </a:r>
            <a:r>
              <a:rPr kumimoji="0" lang="en-GB" sz="18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» </a:t>
            </a:r>
            <a:r>
              <a:rPr kumimoji="0" lang="en-GB" sz="1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shows all of </a:t>
            </a:r>
            <a:r>
              <a:rPr kumimoji="0" lang="en-GB" sz="18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Ant</a:t>
            </a:r>
            <a:r>
              <a:rPr kumimoji="0" lang="en-GB" sz="1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’s properties at the time the tests were run.</a:t>
            </a:r>
            <a:endParaRPr kumimoji="0" lang="en-GB" sz="1800" b="1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018" y="908720"/>
            <a:ext cx="9124494" cy="529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6" name="Rectangle 2" descr="Rectangle: Click to edit Master text styles&#10;Second level&#10;Third level&#10;Fourth level&#10;Fifth level"/>
          <p:cNvSpPr txBox="1">
            <a:spLocks noChangeArrowheads="1"/>
          </p:cNvSpPr>
          <p:nvPr/>
        </p:nvSpPr>
        <p:spPr bwMode="auto">
          <a:xfrm>
            <a:off x="122324" y="3522098"/>
            <a:ext cx="1857388" cy="2643206"/>
          </a:xfrm>
          <a:prstGeom prst="rect">
            <a:avLst/>
          </a:prstGeom>
          <a:noFill/>
          <a:ln w="38100">
            <a:solidFill>
              <a:srgbClr val="FF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10000"/>
              <a:buFont typeface="Wingdings" pitchFamily="2" charset="2"/>
              <a:buNone/>
              <a:tabLst/>
              <a:defRPr/>
            </a:pPr>
            <a:r>
              <a:rPr kumimoji="0" lang="en-GB" sz="18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 specific test</a:t>
            </a:r>
            <a:r>
              <a:rPr kumimoji="0" lang="en-GB" sz="1800" b="1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10000"/>
              <a:buFont typeface="Wingdings" pitchFamily="2" charset="2"/>
              <a:buNone/>
              <a:tabLst/>
              <a:defRPr/>
            </a:pPr>
            <a:r>
              <a:rPr lang="en-GB" sz="1800" b="1" kern="0" dirty="0" smtClean="0">
                <a:latin typeface="+mn-lt"/>
              </a:rPr>
              <a:t>case </a:t>
            </a:r>
            <a:r>
              <a:rPr kumimoji="0" lang="en-GB" sz="18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results</a:t>
            </a:r>
            <a:r>
              <a:rPr lang="en-GB" sz="1800" b="1" kern="0" dirty="0">
                <a:latin typeface="+mn-lt"/>
              </a:rPr>
              <a:t>:</a:t>
            </a:r>
            <a:r>
              <a:rPr kumimoji="0" lang="en-GB" sz="18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10000"/>
              <a:buFont typeface="Wingdings" pitchFamily="2" charset="2"/>
              <a:buNone/>
              <a:tabLst/>
              <a:defRPr/>
            </a:pPr>
            <a:r>
              <a:rPr kumimoji="0" lang="en-GB" sz="180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Test methods 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10000"/>
              <a:buFont typeface="Wingdings" pitchFamily="2" charset="2"/>
              <a:buNone/>
              <a:tabLst/>
              <a:defRPr/>
            </a:pPr>
            <a:r>
              <a:rPr kumimoji="0" lang="en-GB" sz="180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and details of 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10000"/>
              <a:buFont typeface="Wingdings" pitchFamily="2" charset="2"/>
              <a:buNone/>
              <a:tabLst/>
              <a:defRPr/>
            </a:pPr>
            <a:r>
              <a:rPr kumimoji="0" lang="en-GB" sz="180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corresponding 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10000"/>
              <a:buFont typeface="Wingdings" pitchFamily="2" charset="2"/>
              <a:buNone/>
              <a:tabLst/>
              <a:defRPr/>
            </a:pPr>
            <a:r>
              <a:rPr kumimoji="0" lang="en-GB" sz="180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assertion that 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10000"/>
              <a:buFont typeface="Wingdings" pitchFamily="2" charset="2"/>
              <a:buNone/>
              <a:tabLst/>
              <a:defRPr/>
            </a:pPr>
            <a:r>
              <a:rPr kumimoji="0" lang="en-GB" sz="180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failed are 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10000"/>
              <a:buFont typeface="Wingdings" pitchFamily="2" charset="2"/>
              <a:buNone/>
              <a:tabLst/>
              <a:defRPr/>
            </a:pPr>
            <a:r>
              <a:rPr kumimoji="0" lang="en-GB" sz="180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clearly shown.</a:t>
            </a:r>
          </a:p>
        </p:txBody>
      </p:sp>
      <p:sp>
        <p:nvSpPr>
          <p:cNvPr id="12" name="AutoShape 8"/>
          <p:cNvSpPr>
            <a:spLocks noChangeArrowheads="1"/>
          </p:cNvSpPr>
          <p:nvPr/>
        </p:nvSpPr>
        <p:spPr bwMode="auto">
          <a:xfrm rot="10800000">
            <a:off x="2383309" y="4293096"/>
            <a:ext cx="244475" cy="488950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endParaRPr lang="en-US"/>
          </a:p>
        </p:txBody>
      </p:sp>
      <p:sp>
        <p:nvSpPr>
          <p:cNvPr id="13" name="AutoShape 8"/>
          <p:cNvSpPr>
            <a:spLocks noChangeArrowheads="1"/>
          </p:cNvSpPr>
          <p:nvPr/>
        </p:nvSpPr>
        <p:spPr bwMode="auto">
          <a:xfrm rot="-7440000">
            <a:off x="3267075" y="4286670"/>
            <a:ext cx="244475" cy="488950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endParaRPr lang="en-US"/>
          </a:p>
        </p:txBody>
      </p:sp>
      <p:sp>
        <p:nvSpPr>
          <p:cNvPr id="18" name="AutoShape 8"/>
          <p:cNvSpPr>
            <a:spLocks noChangeArrowheads="1"/>
          </p:cNvSpPr>
          <p:nvPr/>
        </p:nvSpPr>
        <p:spPr bwMode="auto">
          <a:xfrm rot="10800000">
            <a:off x="2383309" y="3372097"/>
            <a:ext cx="244475" cy="488950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endParaRPr lang="en-US"/>
          </a:p>
        </p:txBody>
      </p:sp>
      <p:sp>
        <p:nvSpPr>
          <p:cNvPr id="19" name="AutoShape 8"/>
          <p:cNvSpPr>
            <a:spLocks noChangeArrowheads="1"/>
          </p:cNvSpPr>
          <p:nvPr/>
        </p:nvSpPr>
        <p:spPr bwMode="auto">
          <a:xfrm rot="-7440000">
            <a:off x="3292036" y="3350566"/>
            <a:ext cx="244475" cy="488950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endParaRPr lang="en-US"/>
          </a:p>
        </p:txBody>
      </p:sp>
      <p:sp>
        <p:nvSpPr>
          <p:cNvPr id="14" name="AutoShape 8"/>
          <p:cNvSpPr>
            <a:spLocks noChangeArrowheads="1"/>
          </p:cNvSpPr>
          <p:nvPr/>
        </p:nvSpPr>
        <p:spPr bwMode="auto">
          <a:xfrm rot="10800000">
            <a:off x="8503989" y="6021288"/>
            <a:ext cx="244475" cy="488950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" presetClass="entr" presetSubtype="1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4" presetClass="entr" presetSubtype="16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4" presetClass="entr" presetSubtype="16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4" presetClass="entr" presetSubtype="16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16" grpId="0" animBg="1"/>
      <p:bldP spid="12" grpId="0" animBg="1"/>
      <p:bldP spid="13" grpId="0" animBg="1"/>
      <p:bldP spid="18" grpId="0" animBg="1"/>
      <p:bldP spid="19" grpId="0" animBg="1"/>
      <p:bldP spid="14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C5A02DFA-5CB2-49FF-9553-4D2D613577C3}" type="slidenum">
              <a:rPr lang="en-GB" smtClean="0"/>
              <a:pPr/>
              <a:t>25</a:t>
            </a:fld>
            <a:endParaRPr lang="en-GB" smtClean="0"/>
          </a:p>
        </p:txBody>
      </p:sp>
      <p:sp>
        <p:nvSpPr>
          <p:cNvPr id="26627" name="Rectangle 2"/>
          <p:cNvSpPr>
            <a:spLocks noGrp="1" noChangeArrowheads="1"/>
          </p:cNvSpPr>
          <p:nvPr>
            <p:ph type="title"/>
          </p:nvPr>
        </p:nvSpPr>
        <p:spPr>
          <a:xfrm>
            <a:off x="39960" y="0"/>
            <a:ext cx="7772400" cy="685800"/>
          </a:xfrm>
          <a:solidFill>
            <a:schemeClr val="folHlink"/>
          </a:solidFill>
        </p:spPr>
        <p:txBody>
          <a:bodyPr/>
          <a:lstStyle/>
          <a:p>
            <a:pPr eaLnBrk="1" hangingPunct="1"/>
            <a:r>
              <a:rPr lang="en-GB" sz="3200" dirty="0" smtClean="0"/>
              <a:t>Generating (</a:t>
            </a:r>
            <a:r>
              <a:rPr lang="en-GB" sz="3200" b="1" dirty="0" smtClean="0"/>
              <a:t>HTML</a:t>
            </a:r>
            <a:r>
              <a:rPr lang="en-GB" sz="3200" dirty="0" smtClean="0"/>
              <a:t>) test result </a:t>
            </a:r>
            <a:r>
              <a:rPr lang="en-GB" sz="3200" b="1" dirty="0" smtClean="0"/>
              <a:t>reports</a:t>
            </a:r>
          </a:p>
        </p:txBody>
      </p:sp>
      <p:sp>
        <p:nvSpPr>
          <p:cNvPr id="104451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827088" y="714375"/>
            <a:ext cx="7772400" cy="5715000"/>
          </a:xfrm>
          <a:solidFill>
            <a:schemeClr val="bg1"/>
          </a:solidFill>
        </p:spPr>
        <p:txBody>
          <a:bodyPr/>
          <a:lstStyle/>
          <a:p>
            <a:pPr eaLnBrk="1" hangingPunct="1">
              <a:lnSpc>
                <a:spcPct val="95000"/>
              </a:lnSpc>
            </a:pPr>
            <a:r>
              <a:rPr lang="en-GB" sz="2000" b="1" dirty="0" smtClean="0">
                <a:solidFill>
                  <a:srgbClr val="FF0000"/>
                </a:solidFill>
              </a:rPr>
              <a:t>Clicking</a:t>
            </a:r>
            <a:r>
              <a:rPr lang="en-GB" sz="2000" dirty="0" smtClean="0"/>
              <a:t> the   </a:t>
            </a:r>
            <a:r>
              <a:rPr lang="en-GB" sz="2000" b="1" u="sng" dirty="0" smtClean="0"/>
              <a:t>Properties</a:t>
            </a:r>
            <a:r>
              <a:rPr lang="en-GB" sz="2000" b="1" dirty="0" smtClean="0"/>
              <a:t> »   </a:t>
            </a:r>
            <a:r>
              <a:rPr lang="en-GB" sz="2000" dirty="0" smtClean="0"/>
              <a:t>above shows all of </a:t>
            </a:r>
            <a:r>
              <a:rPr lang="en-GB" sz="2000" b="1" dirty="0" smtClean="0"/>
              <a:t>Ant</a:t>
            </a:r>
            <a:r>
              <a:rPr lang="en-GB" sz="2000" dirty="0" smtClean="0"/>
              <a:t>’s properties at the time the tests were run. </a:t>
            </a:r>
          </a:p>
          <a:p>
            <a:pPr eaLnBrk="1" hangingPunct="1">
              <a:lnSpc>
                <a:spcPct val="95000"/>
              </a:lnSpc>
            </a:pPr>
            <a:r>
              <a:rPr lang="en-GB" sz="2000" dirty="0" smtClean="0"/>
              <a:t>These can be handy </a:t>
            </a:r>
            <a:r>
              <a:rPr lang="en-GB" sz="2000" b="1" i="1" dirty="0" smtClean="0"/>
              <a:t>for troubleshooting</a:t>
            </a:r>
            <a:r>
              <a:rPr lang="en-GB" sz="2000" dirty="0" smtClean="0"/>
              <a:t>  failures caused by environmental or configuration issues.</a:t>
            </a:r>
          </a:p>
          <a:p>
            <a:pPr eaLnBrk="1" hangingPunct="1">
              <a:lnSpc>
                <a:spcPct val="95000"/>
              </a:lnSpc>
            </a:pPr>
            <a:endParaRPr lang="en-GB" sz="2000" b="1" dirty="0" smtClean="0"/>
          </a:p>
          <a:p>
            <a:pPr eaLnBrk="1" hangingPunct="1">
              <a:lnSpc>
                <a:spcPct val="95000"/>
              </a:lnSpc>
            </a:pPr>
            <a:r>
              <a:rPr lang="en-GB" sz="2000" b="1" dirty="0" smtClean="0"/>
              <a:t>NOTE. </a:t>
            </a:r>
            <a:r>
              <a:rPr lang="en-GB" sz="2000" dirty="0" smtClean="0"/>
              <a:t>There are </a:t>
            </a:r>
            <a:r>
              <a:rPr lang="en-GB" sz="2000" b="1" i="1" dirty="0" smtClean="0"/>
              <a:t>some issues</a:t>
            </a:r>
            <a:r>
              <a:rPr lang="en-GB" sz="2000" dirty="0" smtClean="0"/>
              <a:t>  with </a:t>
            </a:r>
            <a:r>
              <a:rPr lang="en-GB" sz="2000" b="1" dirty="0" smtClean="0">
                <a:solidFill>
                  <a:srgbClr val="000000"/>
                </a:solidFill>
                <a:latin typeface="Courier New" pitchFamily="49" charset="0"/>
              </a:rPr>
              <a:t>&lt;</a:t>
            </a:r>
            <a:r>
              <a:rPr lang="en-GB" sz="2000" b="1" dirty="0" err="1" smtClean="0">
                <a:solidFill>
                  <a:srgbClr val="000000"/>
                </a:solidFill>
                <a:latin typeface="Courier New" pitchFamily="49" charset="0"/>
              </a:rPr>
              <a:t>junit</a:t>
            </a:r>
            <a:r>
              <a:rPr lang="en-GB" sz="2000" b="1" dirty="0" smtClean="0">
                <a:solidFill>
                  <a:srgbClr val="000000"/>
                </a:solidFill>
                <a:latin typeface="Courier New" pitchFamily="49" charset="0"/>
              </a:rPr>
              <a:t>&gt;</a:t>
            </a:r>
            <a:r>
              <a:rPr lang="en-GB" sz="2000" dirty="0" smtClean="0"/>
              <a:t> and </a:t>
            </a:r>
            <a:r>
              <a:rPr lang="en-GB" sz="2000" b="1" dirty="0" smtClean="0">
                <a:solidFill>
                  <a:srgbClr val="000000"/>
                </a:solidFill>
                <a:latin typeface="Courier New" pitchFamily="49" charset="0"/>
              </a:rPr>
              <a:t>&lt;</a:t>
            </a:r>
            <a:r>
              <a:rPr lang="en-GB" sz="2000" b="1" dirty="0" err="1" smtClean="0">
                <a:solidFill>
                  <a:srgbClr val="000000"/>
                </a:solidFill>
                <a:latin typeface="Courier New" pitchFamily="49" charset="0"/>
              </a:rPr>
              <a:t>junitreport</a:t>
            </a:r>
            <a:r>
              <a:rPr lang="en-GB" sz="2000" b="1" dirty="0" smtClean="0">
                <a:solidFill>
                  <a:srgbClr val="000000"/>
                </a:solidFill>
                <a:latin typeface="Courier New" pitchFamily="49" charset="0"/>
              </a:rPr>
              <a:t>&gt;:</a:t>
            </a:r>
            <a:r>
              <a:rPr lang="en-GB" sz="2000" dirty="0" smtClean="0"/>
              <a:t> </a:t>
            </a:r>
          </a:p>
          <a:p>
            <a:pPr eaLnBrk="1" hangingPunct="1">
              <a:lnSpc>
                <a:spcPct val="95000"/>
              </a:lnSpc>
            </a:pPr>
            <a:endParaRPr lang="en-GB" sz="2000" dirty="0" smtClean="0"/>
          </a:p>
          <a:p>
            <a:pPr lvl="1" eaLnBrk="1" hangingPunct="1">
              <a:lnSpc>
                <a:spcPct val="95000"/>
              </a:lnSpc>
            </a:pPr>
            <a:r>
              <a:rPr lang="en-GB" sz="1800" b="1" dirty="0" smtClean="0">
                <a:solidFill>
                  <a:srgbClr val="000000"/>
                </a:solidFill>
                <a:latin typeface="Courier New" pitchFamily="49" charset="0"/>
              </a:rPr>
              <a:t>&lt;</a:t>
            </a:r>
            <a:r>
              <a:rPr lang="en-GB" sz="1800" b="1" dirty="0" err="1" smtClean="0">
                <a:solidFill>
                  <a:srgbClr val="000000"/>
                </a:solidFill>
                <a:latin typeface="Courier New" pitchFamily="49" charset="0"/>
              </a:rPr>
              <a:t>junit</a:t>
            </a:r>
            <a:r>
              <a:rPr lang="en-GB" sz="1800" b="1" dirty="0" smtClean="0">
                <a:solidFill>
                  <a:srgbClr val="000000"/>
                </a:solidFill>
                <a:latin typeface="Courier New" pitchFamily="49" charset="0"/>
              </a:rPr>
              <a:t>&gt;</a:t>
            </a:r>
            <a:r>
              <a:rPr lang="en-GB" sz="1800" dirty="0" smtClean="0"/>
              <a:t> has </a:t>
            </a:r>
            <a:r>
              <a:rPr lang="en-GB" sz="1800" b="1" i="1" u="sng" dirty="0" smtClean="0">
                <a:solidFill>
                  <a:srgbClr val="FF0000"/>
                </a:solidFill>
              </a:rPr>
              <a:t>no</a:t>
            </a:r>
            <a:r>
              <a:rPr lang="en-GB" sz="1800" dirty="0" smtClean="0"/>
              <a:t>  </a:t>
            </a:r>
            <a:r>
              <a:rPr lang="en-GB" sz="1800" b="1" i="1" dirty="0" smtClean="0"/>
              <a:t>dependency  (</a:t>
            </a:r>
            <a:r>
              <a:rPr lang="en-GB" sz="1800" b="1" i="1" dirty="0" err="1" smtClean="0"/>
              <a:t>uptodate</a:t>
            </a:r>
            <a:r>
              <a:rPr lang="en-GB" sz="1800" b="1" i="1" dirty="0" smtClean="0"/>
              <a:t>) checking</a:t>
            </a:r>
            <a:r>
              <a:rPr lang="en-GB" sz="1800" dirty="0" smtClean="0"/>
              <a:t>; </a:t>
            </a:r>
          </a:p>
          <a:p>
            <a:pPr lvl="1" eaLnBrk="1" hangingPunct="1">
              <a:lnSpc>
                <a:spcPct val="95000"/>
              </a:lnSpc>
            </a:pPr>
            <a:r>
              <a:rPr lang="en-GB" sz="1800" dirty="0" smtClean="0"/>
              <a:t>it </a:t>
            </a:r>
            <a:r>
              <a:rPr lang="en-GB" sz="1800" b="1" i="1" u="sng" dirty="0" smtClean="0"/>
              <a:t>always runs all test cases</a:t>
            </a:r>
            <a:r>
              <a:rPr lang="en-GB" sz="1800" dirty="0" smtClean="0"/>
              <a:t>  (even if they are not up to date).</a:t>
            </a:r>
          </a:p>
          <a:p>
            <a:pPr lvl="1" eaLnBrk="1" hangingPunct="1">
              <a:lnSpc>
                <a:spcPct val="95000"/>
              </a:lnSpc>
            </a:pPr>
            <a:r>
              <a:rPr lang="en-GB" sz="1800" b="1" dirty="0" smtClean="0">
                <a:solidFill>
                  <a:srgbClr val="000000"/>
                </a:solidFill>
                <a:latin typeface="Courier New" pitchFamily="49" charset="0"/>
              </a:rPr>
              <a:t>&lt;</a:t>
            </a:r>
            <a:r>
              <a:rPr lang="en-GB" sz="1800" b="1" dirty="0" err="1" smtClean="0">
                <a:solidFill>
                  <a:srgbClr val="000000"/>
                </a:solidFill>
                <a:latin typeface="Courier New" pitchFamily="49" charset="0"/>
              </a:rPr>
              <a:t>junitreport</a:t>
            </a:r>
            <a:r>
              <a:rPr lang="en-GB" sz="1800" b="1" dirty="0" smtClean="0">
                <a:solidFill>
                  <a:srgbClr val="000000"/>
                </a:solidFill>
                <a:latin typeface="Courier New" pitchFamily="49" charset="0"/>
              </a:rPr>
              <a:t>&gt;</a:t>
            </a:r>
            <a:r>
              <a:rPr lang="en-GB" sz="1800" dirty="0" smtClean="0"/>
              <a:t> simply </a:t>
            </a:r>
            <a:r>
              <a:rPr lang="en-GB" sz="1800" b="1" i="1" u="sng" dirty="0" smtClean="0"/>
              <a:t>aggregates</a:t>
            </a:r>
            <a:r>
              <a:rPr lang="en-GB" sz="1800" dirty="0" smtClean="0"/>
              <a:t>  all </a:t>
            </a:r>
            <a:r>
              <a:rPr lang="en-GB" sz="1800" b="1" dirty="0" smtClean="0"/>
              <a:t>XML</a:t>
            </a:r>
            <a:r>
              <a:rPr lang="en-GB" sz="1800" dirty="0" smtClean="0"/>
              <a:t> files without any knowledge of whether the files it is using have any relation to the tests just run.       (They could be old.)</a:t>
            </a:r>
          </a:p>
          <a:p>
            <a:pPr lvl="1" eaLnBrk="1" hangingPunct="1">
              <a:lnSpc>
                <a:spcPct val="95000"/>
              </a:lnSpc>
            </a:pPr>
            <a:endParaRPr lang="en-GB" sz="2000" dirty="0" smtClean="0"/>
          </a:p>
          <a:p>
            <a:pPr eaLnBrk="1" hangingPunct="1">
              <a:lnSpc>
                <a:spcPct val="95000"/>
              </a:lnSpc>
            </a:pPr>
            <a:r>
              <a:rPr lang="en-GB" sz="2000" dirty="0" smtClean="0"/>
              <a:t>Use </a:t>
            </a:r>
            <a:r>
              <a:rPr lang="en-GB" sz="2000" b="1" dirty="0" smtClean="0">
                <a:solidFill>
                  <a:srgbClr val="000000"/>
                </a:solidFill>
                <a:latin typeface="Courier New" pitchFamily="49" charset="0"/>
              </a:rPr>
              <a:t>&lt;</a:t>
            </a:r>
            <a:r>
              <a:rPr lang="en-GB" sz="2000" b="1" dirty="0" err="1" smtClean="0">
                <a:solidFill>
                  <a:srgbClr val="000000"/>
                </a:solidFill>
                <a:latin typeface="Courier New" pitchFamily="49" charset="0"/>
              </a:rPr>
              <a:t>uptodate</a:t>
            </a:r>
            <a:r>
              <a:rPr lang="en-GB" sz="2000" b="1" dirty="0" smtClean="0">
                <a:solidFill>
                  <a:srgbClr val="000000"/>
                </a:solidFill>
                <a:latin typeface="Courier New" pitchFamily="49" charset="0"/>
              </a:rPr>
              <a:t>&gt;</a:t>
            </a:r>
            <a:r>
              <a:rPr lang="en-GB" sz="2000" dirty="0" smtClean="0"/>
              <a:t> task (considered later) to ensure tests only run if things have changed.</a:t>
            </a:r>
          </a:p>
          <a:p>
            <a:pPr eaLnBrk="1" hangingPunct="1">
              <a:lnSpc>
                <a:spcPct val="95000"/>
              </a:lnSpc>
            </a:pPr>
            <a:r>
              <a:rPr lang="en-GB" sz="2000" b="1" i="1" u="sng" dirty="0" smtClean="0"/>
              <a:t>Cleaning</a:t>
            </a:r>
            <a:r>
              <a:rPr lang="en-GB" sz="2000" i="1" u="sng" dirty="0" smtClean="0"/>
              <a:t> up the old test results</a:t>
            </a:r>
            <a:r>
              <a:rPr lang="en-GB" sz="2000" dirty="0" smtClean="0"/>
              <a:t>  before running tests gives you </a:t>
            </a:r>
            <a:r>
              <a:rPr lang="en-GB" sz="2000" b="1" i="1" u="sng" dirty="0" smtClean="0"/>
              <a:t>better reports</a:t>
            </a:r>
            <a:r>
              <a:rPr lang="en-GB" sz="2000" dirty="0" smtClean="0"/>
              <a:t>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370127" y="-27384"/>
            <a:ext cx="2810385" cy="707886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en-GB" sz="4000" b="1" dirty="0" smtClean="0">
                <a:solidFill>
                  <a:srgbClr val="FF0000"/>
                </a:solidFill>
                <a:latin typeface="+mn-lt"/>
              </a:rPr>
              <a:t>Self-study</a:t>
            </a:r>
            <a:endParaRPr lang="en-GB" sz="4000" b="1" dirty="0">
              <a:solidFill>
                <a:srgbClr val="FF0000"/>
              </a:solidFill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044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1044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1044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1044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500"/>
                                        <p:tgtEl>
                                          <p:spTgt spid="1044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4" dur="500"/>
                                        <p:tgtEl>
                                          <p:spTgt spid="10445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9" dur="500"/>
                                        <p:tgtEl>
                                          <p:spTgt spid="10445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4" dur="500"/>
                                        <p:tgtEl>
                                          <p:spTgt spid="10445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BB3D3CB-BF1D-4E78-BEE2-775498A48E85}" type="slidenum">
              <a:rPr lang="en-GB" smtClean="0"/>
              <a:pPr/>
              <a:t>26</a:t>
            </a:fld>
            <a:endParaRPr lang="en-GB" smtClean="0"/>
          </a:p>
        </p:txBody>
      </p:sp>
      <p:sp>
        <p:nvSpPr>
          <p:cNvPr id="27651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333375"/>
            <a:ext cx="7772400" cy="914400"/>
          </a:xfrm>
          <a:solidFill>
            <a:schemeClr val="folHlink"/>
          </a:solidFill>
        </p:spPr>
        <p:txBody>
          <a:bodyPr/>
          <a:lstStyle/>
          <a:p>
            <a:pPr algn="ctr" eaLnBrk="1" hangingPunct="1"/>
            <a:r>
              <a:rPr lang="en-GB" sz="2800" b="1" dirty="0" smtClean="0">
                <a:latin typeface="Univers-Bold"/>
              </a:rPr>
              <a:t>Running a </a:t>
            </a:r>
            <a:r>
              <a:rPr lang="en-GB" sz="2800" b="1" i="1" u="sng" dirty="0" smtClean="0">
                <a:latin typeface="Univers-Bold"/>
              </a:rPr>
              <a:t>single</a:t>
            </a:r>
            <a:r>
              <a:rPr lang="en-GB" sz="2800" b="1" u="sng" dirty="0" smtClean="0">
                <a:latin typeface="Univers-Bold"/>
              </a:rPr>
              <a:t>  test case</a:t>
            </a:r>
            <a:r>
              <a:rPr lang="en-GB" sz="2800" b="1" dirty="0" smtClean="0">
                <a:latin typeface="Univers-Bold"/>
              </a:rPr>
              <a:t> </a:t>
            </a:r>
            <a:br>
              <a:rPr lang="en-GB" sz="2800" b="1" dirty="0" smtClean="0">
                <a:latin typeface="Univers-Bold"/>
              </a:rPr>
            </a:br>
            <a:r>
              <a:rPr lang="en-GB" sz="2800" b="1" dirty="0" smtClean="0">
                <a:latin typeface="Univers-Bold"/>
              </a:rPr>
              <a:t>from the command-line</a:t>
            </a:r>
          </a:p>
        </p:txBody>
      </p:sp>
      <p:sp>
        <p:nvSpPr>
          <p:cNvPr id="74755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838200" y="1905000"/>
            <a:ext cx="7772400" cy="4238644"/>
          </a:xfrm>
        </p:spPr>
        <p:txBody>
          <a:bodyPr/>
          <a:lstStyle/>
          <a:p>
            <a:pPr eaLnBrk="1" hangingPunct="1"/>
            <a:r>
              <a:rPr lang="en-GB" sz="2800" dirty="0" smtClean="0"/>
              <a:t>While a project can have many test cases, you may need to </a:t>
            </a:r>
            <a:r>
              <a:rPr lang="en-GB" sz="2800" b="1" i="1" u="sng" dirty="0" smtClean="0"/>
              <a:t>isolate a single test case to run</a:t>
            </a:r>
            <a:r>
              <a:rPr lang="en-GB" sz="2800" dirty="0" smtClean="0"/>
              <a:t>  when ironing out a particular issue. </a:t>
            </a:r>
          </a:p>
          <a:p>
            <a:pPr eaLnBrk="1" hangingPunct="1"/>
            <a:endParaRPr lang="en-GB" sz="2800" dirty="0" smtClean="0"/>
          </a:p>
          <a:p>
            <a:pPr eaLnBrk="1" hangingPunct="1"/>
            <a:r>
              <a:rPr lang="en-GB" sz="2800" dirty="0" smtClean="0"/>
              <a:t>This can be accomplished using the </a:t>
            </a:r>
            <a:r>
              <a:rPr lang="en-GB" sz="2800" b="1" dirty="0" smtClean="0">
                <a:solidFill>
                  <a:srgbClr val="000000"/>
                </a:solidFill>
                <a:latin typeface="Courier New" pitchFamily="49" charset="0"/>
              </a:rPr>
              <a:t>if/unless</a:t>
            </a:r>
            <a:r>
              <a:rPr lang="en-GB" sz="2800" dirty="0" smtClean="0"/>
              <a:t> attributes on </a:t>
            </a:r>
            <a:r>
              <a:rPr lang="en-GB" sz="2800" b="1" dirty="0" smtClean="0">
                <a:solidFill>
                  <a:srgbClr val="000000"/>
                </a:solidFill>
                <a:latin typeface="Courier New" pitchFamily="49" charset="0"/>
              </a:rPr>
              <a:t>&lt;test&gt;</a:t>
            </a:r>
            <a:r>
              <a:rPr lang="en-GB" sz="2800" dirty="0" smtClean="0"/>
              <a:t> and</a:t>
            </a:r>
            <a:r>
              <a:rPr lang="en-GB" sz="2800" dirty="0" smtClean="0">
                <a:latin typeface="Courier New" pitchFamily="49" charset="0"/>
              </a:rPr>
              <a:t> </a:t>
            </a:r>
            <a:r>
              <a:rPr lang="en-GB" sz="2800" b="1" dirty="0" smtClean="0">
                <a:solidFill>
                  <a:srgbClr val="000000"/>
                </a:solidFill>
                <a:latin typeface="Courier New" pitchFamily="49" charset="0"/>
              </a:rPr>
              <a:t>&lt;</a:t>
            </a:r>
            <a:r>
              <a:rPr lang="en-GB" sz="2800" b="1" dirty="0" err="1" smtClean="0">
                <a:solidFill>
                  <a:srgbClr val="000000"/>
                </a:solidFill>
                <a:latin typeface="Courier New" pitchFamily="49" charset="0"/>
              </a:rPr>
              <a:t>batchtest</a:t>
            </a:r>
            <a:r>
              <a:rPr lang="en-GB" sz="2800" b="1" dirty="0" smtClean="0">
                <a:solidFill>
                  <a:srgbClr val="000000"/>
                </a:solidFill>
                <a:latin typeface="Courier New" pitchFamily="49" charset="0"/>
              </a:rPr>
              <a:t>&gt;</a:t>
            </a:r>
            <a:r>
              <a:rPr lang="en-GB" sz="2800" dirty="0" smtClean="0"/>
              <a:t>. </a:t>
            </a:r>
          </a:p>
          <a:p>
            <a:pPr eaLnBrk="1" hangingPunct="1"/>
            <a:endParaRPr lang="en-GB" sz="2800" dirty="0" smtClean="0"/>
          </a:p>
          <a:p>
            <a:pPr eaLnBrk="1" hangingPunct="1"/>
            <a:r>
              <a:rPr lang="en-GB" sz="2800" dirty="0" smtClean="0"/>
              <a:t>Our </a:t>
            </a:r>
            <a:r>
              <a:rPr lang="en-GB" sz="2800" b="1" dirty="0" smtClean="0">
                <a:solidFill>
                  <a:srgbClr val="000000"/>
                </a:solidFill>
                <a:latin typeface="Courier New" pitchFamily="49" charset="0"/>
              </a:rPr>
              <a:t>&lt;</a:t>
            </a:r>
            <a:r>
              <a:rPr lang="en-GB" sz="2800" b="1" dirty="0" err="1" smtClean="0">
                <a:solidFill>
                  <a:srgbClr val="000000"/>
                </a:solidFill>
                <a:latin typeface="Courier New" pitchFamily="49" charset="0"/>
              </a:rPr>
              <a:t>junit</a:t>
            </a:r>
            <a:r>
              <a:rPr lang="en-GB" sz="2800" b="1" dirty="0" smtClean="0">
                <a:solidFill>
                  <a:srgbClr val="000000"/>
                </a:solidFill>
                <a:latin typeface="Courier New" pitchFamily="49" charset="0"/>
              </a:rPr>
              <a:t>&gt;</a:t>
            </a:r>
            <a:r>
              <a:rPr lang="en-GB" sz="2800" dirty="0" smtClean="0"/>
              <a:t> task </a:t>
            </a:r>
            <a:r>
              <a:rPr lang="en-GB" sz="2800" b="1" i="1" dirty="0" smtClean="0"/>
              <a:t>evolves</a:t>
            </a:r>
            <a:r>
              <a:rPr lang="en-GB" sz="2800" dirty="0" smtClean="0"/>
              <a:t>  again: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226111" y="1208946"/>
            <a:ext cx="2810385" cy="707886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en-GB" sz="4000" b="1" dirty="0" smtClean="0">
                <a:solidFill>
                  <a:srgbClr val="FF0000"/>
                </a:solidFill>
                <a:latin typeface="+mn-lt"/>
              </a:rPr>
              <a:t>Self-study</a:t>
            </a:r>
            <a:endParaRPr lang="en-GB" sz="4000" b="1" dirty="0">
              <a:solidFill>
                <a:srgbClr val="FF0000"/>
              </a:solidFill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747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747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747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5" name="Text Box 2"/>
          <p:cNvSpPr txBox="1">
            <a:spLocks noChangeArrowheads="1"/>
          </p:cNvSpPr>
          <p:nvPr/>
        </p:nvSpPr>
        <p:spPr bwMode="auto">
          <a:xfrm>
            <a:off x="0" y="1403350"/>
            <a:ext cx="9144000" cy="5262979"/>
          </a:xfrm>
          <a:prstGeom prst="rect">
            <a:avLst/>
          </a:prstGeom>
          <a:solidFill>
            <a:srgbClr val="00FFFF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20000"/>
              </a:lnSpc>
            </a:pPr>
            <a:r>
              <a:rPr lang="en-GB" dirty="0">
                <a:solidFill>
                  <a:srgbClr val="000000"/>
                </a:solidFill>
                <a:latin typeface="Courier New" pitchFamily="49" charset="0"/>
              </a:rPr>
              <a:t>&lt;</a:t>
            </a:r>
            <a:r>
              <a:rPr lang="en-GB" dirty="0" err="1">
                <a:solidFill>
                  <a:srgbClr val="000000"/>
                </a:solidFill>
                <a:latin typeface="Courier New" pitchFamily="49" charset="0"/>
              </a:rPr>
              <a:t>junit</a:t>
            </a:r>
            <a:r>
              <a:rPr lang="en-GB" dirty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en-GB" dirty="0" err="1">
                <a:solidFill>
                  <a:srgbClr val="000000"/>
                </a:solidFill>
                <a:latin typeface="Courier New" pitchFamily="49" charset="0"/>
              </a:rPr>
              <a:t>printsummary</a:t>
            </a:r>
            <a:r>
              <a:rPr lang="en-GB" dirty="0">
                <a:solidFill>
                  <a:srgbClr val="000000"/>
                </a:solidFill>
                <a:latin typeface="Courier New" pitchFamily="49" charset="0"/>
              </a:rPr>
              <a:t>="no"</a:t>
            </a:r>
          </a:p>
          <a:p>
            <a:pPr>
              <a:lnSpc>
                <a:spcPct val="120000"/>
              </a:lnSpc>
            </a:pPr>
            <a:r>
              <a:rPr lang="en-GB" dirty="0">
                <a:solidFill>
                  <a:srgbClr val="000000"/>
                </a:solidFill>
                <a:latin typeface="Courier New" pitchFamily="49" charset="0"/>
              </a:rPr>
              <a:t>       </a:t>
            </a:r>
            <a:r>
              <a:rPr lang="en-GB" dirty="0" err="1">
                <a:solidFill>
                  <a:srgbClr val="000000"/>
                </a:solidFill>
                <a:latin typeface="Courier New" pitchFamily="49" charset="0"/>
              </a:rPr>
              <a:t>errorProperty</a:t>
            </a:r>
            <a:r>
              <a:rPr lang="en-GB" dirty="0">
                <a:solidFill>
                  <a:srgbClr val="000000"/>
                </a:solidFill>
                <a:latin typeface="Courier New" pitchFamily="49" charset="0"/>
              </a:rPr>
              <a:t>="</a:t>
            </a:r>
            <a:r>
              <a:rPr lang="en-GB" dirty="0" err="1">
                <a:solidFill>
                  <a:srgbClr val="000000"/>
                </a:solidFill>
                <a:latin typeface="Courier New" pitchFamily="49" charset="0"/>
              </a:rPr>
              <a:t>test.failed</a:t>
            </a:r>
            <a:r>
              <a:rPr lang="en-GB" dirty="0">
                <a:solidFill>
                  <a:srgbClr val="000000"/>
                </a:solidFill>
                <a:latin typeface="Courier New" pitchFamily="49" charset="0"/>
              </a:rPr>
              <a:t>"</a:t>
            </a:r>
          </a:p>
          <a:p>
            <a:pPr>
              <a:lnSpc>
                <a:spcPct val="120000"/>
              </a:lnSpc>
            </a:pPr>
            <a:r>
              <a:rPr lang="en-GB" dirty="0">
                <a:solidFill>
                  <a:srgbClr val="000000"/>
                </a:solidFill>
                <a:latin typeface="Courier New" pitchFamily="49" charset="0"/>
              </a:rPr>
              <a:t>       </a:t>
            </a:r>
            <a:r>
              <a:rPr lang="en-GB" dirty="0" err="1">
                <a:solidFill>
                  <a:srgbClr val="000000"/>
                </a:solidFill>
                <a:latin typeface="Courier New" pitchFamily="49" charset="0"/>
              </a:rPr>
              <a:t>failureProperty</a:t>
            </a:r>
            <a:r>
              <a:rPr lang="en-GB" dirty="0">
                <a:solidFill>
                  <a:srgbClr val="000000"/>
                </a:solidFill>
                <a:latin typeface="Courier New" pitchFamily="49" charset="0"/>
              </a:rPr>
              <a:t>="</a:t>
            </a:r>
            <a:r>
              <a:rPr lang="en-GB" dirty="0" err="1">
                <a:solidFill>
                  <a:srgbClr val="000000"/>
                </a:solidFill>
                <a:latin typeface="Courier New" pitchFamily="49" charset="0"/>
              </a:rPr>
              <a:t>test.failed</a:t>
            </a:r>
            <a:r>
              <a:rPr lang="en-GB" dirty="0">
                <a:solidFill>
                  <a:srgbClr val="000000"/>
                </a:solidFill>
                <a:latin typeface="Courier New" pitchFamily="49" charset="0"/>
              </a:rPr>
              <a:t>"&gt;</a:t>
            </a:r>
          </a:p>
          <a:p>
            <a:pPr>
              <a:lnSpc>
                <a:spcPct val="120000"/>
              </a:lnSpc>
            </a:pPr>
            <a:r>
              <a:rPr lang="en-GB" dirty="0">
                <a:solidFill>
                  <a:srgbClr val="000000"/>
                </a:solidFill>
                <a:latin typeface="Courier New" pitchFamily="49" charset="0"/>
              </a:rPr>
              <a:t>  &lt;</a:t>
            </a:r>
            <a:r>
              <a:rPr lang="en-GB" dirty="0" err="1">
                <a:solidFill>
                  <a:srgbClr val="000000"/>
                </a:solidFill>
                <a:latin typeface="Courier New" pitchFamily="49" charset="0"/>
              </a:rPr>
              <a:t>classpath</a:t>
            </a:r>
            <a:r>
              <a:rPr lang="en-GB" dirty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en-GB" dirty="0" err="1">
                <a:solidFill>
                  <a:srgbClr val="000000"/>
                </a:solidFill>
                <a:latin typeface="Courier New" pitchFamily="49" charset="0"/>
              </a:rPr>
              <a:t>refid</a:t>
            </a:r>
            <a:r>
              <a:rPr lang="en-GB" dirty="0">
                <a:solidFill>
                  <a:srgbClr val="000000"/>
                </a:solidFill>
                <a:latin typeface="Courier New" pitchFamily="49" charset="0"/>
              </a:rPr>
              <a:t>="</a:t>
            </a:r>
            <a:r>
              <a:rPr lang="en-GB" dirty="0" err="1">
                <a:solidFill>
                  <a:srgbClr val="000000"/>
                </a:solidFill>
                <a:latin typeface="Courier New" pitchFamily="49" charset="0"/>
              </a:rPr>
              <a:t>test.classpath</a:t>
            </a:r>
            <a:r>
              <a:rPr lang="en-GB" dirty="0">
                <a:solidFill>
                  <a:srgbClr val="000000"/>
                </a:solidFill>
                <a:latin typeface="Courier New" pitchFamily="49" charset="0"/>
              </a:rPr>
              <a:t>"/&gt;</a:t>
            </a:r>
          </a:p>
          <a:p>
            <a:pPr>
              <a:lnSpc>
                <a:spcPct val="120000"/>
              </a:lnSpc>
            </a:pPr>
            <a:r>
              <a:rPr lang="en-GB" dirty="0">
                <a:solidFill>
                  <a:srgbClr val="000000"/>
                </a:solidFill>
                <a:latin typeface="Courier New" pitchFamily="49" charset="0"/>
              </a:rPr>
              <a:t>  &lt;formatter type="brief" </a:t>
            </a:r>
            <a:r>
              <a:rPr lang="en-GB" dirty="0" err="1">
                <a:solidFill>
                  <a:srgbClr val="000000"/>
                </a:solidFill>
                <a:latin typeface="Courier New" pitchFamily="49" charset="0"/>
              </a:rPr>
              <a:t>usefile</a:t>
            </a:r>
            <a:r>
              <a:rPr lang="en-GB" dirty="0">
                <a:solidFill>
                  <a:srgbClr val="000000"/>
                </a:solidFill>
                <a:latin typeface="Courier New" pitchFamily="49" charset="0"/>
              </a:rPr>
              <a:t>="false"/&gt;</a:t>
            </a:r>
          </a:p>
          <a:p>
            <a:pPr>
              <a:lnSpc>
                <a:spcPct val="120000"/>
              </a:lnSpc>
            </a:pPr>
            <a:r>
              <a:rPr lang="en-GB" dirty="0">
                <a:solidFill>
                  <a:srgbClr val="000000"/>
                </a:solidFill>
                <a:latin typeface="Courier New" pitchFamily="49" charset="0"/>
              </a:rPr>
              <a:t>  &lt;formatter type="xml"/&gt;</a:t>
            </a:r>
          </a:p>
          <a:p>
            <a:pPr>
              <a:lnSpc>
                <a:spcPct val="120000"/>
              </a:lnSpc>
            </a:pPr>
            <a:r>
              <a:rPr lang="en-GB" b="1" dirty="0">
                <a:solidFill>
                  <a:srgbClr val="000000"/>
                </a:solidFill>
                <a:latin typeface="Courier New" pitchFamily="49" charset="0"/>
              </a:rPr>
              <a:t>  &lt;test name="${</a:t>
            </a:r>
            <a:r>
              <a:rPr lang="en-GB" b="1" dirty="0" err="1">
                <a:solidFill>
                  <a:srgbClr val="FF0000"/>
                </a:solidFill>
                <a:latin typeface="Courier New" pitchFamily="49" charset="0"/>
              </a:rPr>
              <a:t>testcase</a:t>
            </a:r>
            <a:r>
              <a:rPr lang="en-GB" b="1" dirty="0">
                <a:solidFill>
                  <a:srgbClr val="000000"/>
                </a:solidFill>
                <a:latin typeface="Courier New" pitchFamily="49" charset="0"/>
              </a:rPr>
              <a:t>}" </a:t>
            </a:r>
          </a:p>
          <a:p>
            <a:pPr>
              <a:lnSpc>
                <a:spcPct val="120000"/>
              </a:lnSpc>
            </a:pPr>
            <a:r>
              <a:rPr lang="en-GB" b="1" dirty="0">
                <a:solidFill>
                  <a:srgbClr val="000000"/>
                </a:solidFill>
                <a:latin typeface="Courier New" pitchFamily="49" charset="0"/>
              </a:rPr>
              <a:t>        </a:t>
            </a:r>
            <a:r>
              <a:rPr lang="en-GB" b="1" dirty="0" err="1">
                <a:solidFill>
                  <a:srgbClr val="000000"/>
                </a:solidFill>
                <a:latin typeface="Courier New" pitchFamily="49" charset="0"/>
              </a:rPr>
              <a:t>todir</a:t>
            </a:r>
            <a:r>
              <a:rPr lang="en-GB" b="1" dirty="0">
                <a:solidFill>
                  <a:srgbClr val="000000"/>
                </a:solidFill>
                <a:latin typeface="Courier New" pitchFamily="49" charset="0"/>
              </a:rPr>
              <a:t>="${</a:t>
            </a:r>
            <a:r>
              <a:rPr lang="en-GB" b="1" dirty="0" err="1">
                <a:solidFill>
                  <a:srgbClr val="000000"/>
                </a:solidFill>
                <a:latin typeface="Courier New" pitchFamily="49" charset="0"/>
              </a:rPr>
              <a:t>test.data.dir</a:t>
            </a:r>
            <a:r>
              <a:rPr lang="en-GB" b="1" dirty="0">
                <a:solidFill>
                  <a:srgbClr val="000000"/>
                </a:solidFill>
                <a:latin typeface="Courier New" pitchFamily="49" charset="0"/>
              </a:rPr>
              <a:t>}" </a:t>
            </a:r>
          </a:p>
          <a:p>
            <a:pPr>
              <a:lnSpc>
                <a:spcPct val="120000"/>
              </a:lnSpc>
            </a:pPr>
            <a:r>
              <a:rPr lang="en-GB" b="1" dirty="0">
                <a:solidFill>
                  <a:srgbClr val="000000"/>
                </a:solidFill>
                <a:latin typeface="Courier New" pitchFamily="49" charset="0"/>
              </a:rPr>
              <a:t>        </a:t>
            </a:r>
            <a:r>
              <a:rPr lang="en-GB" b="1" i="1" dirty="0">
                <a:solidFill>
                  <a:srgbClr val="FF0000"/>
                </a:solidFill>
                <a:latin typeface="Courier New" pitchFamily="49" charset="0"/>
              </a:rPr>
              <a:t>if</a:t>
            </a:r>
            <a:r>
              <a:rPr lang="en-GB" b="1" dirty="0">
                <a:solidFill>
                  <a:srgbClr val="000000"/>
                </a:solidFill>
                <a:latin typeface="Courier New" pitchFamily="49" charset="0"/>
              </a:rPr>
              <a:t>="</a:t>
            </a:r>
            <a:r>
              <a:rPr lang="en-GB" b="1" dirty="0" err="1">
                <a:solidFill>
                  <a:srgbClr val="FF0000"/>
                </a:solidFill>
                <a:latin typeface="Courier New" pitchFamily="49" charset="0"/>
              </a:rPr>
              <a:t>testcase</a:t>
            </a:r>
            <a:r>
              <a:rPr lang="en-GB" b="1" dirty="0">
                <a:solidFill>
                  <a:srgbClr val="000000"/>
                </a:solidFill>
                <a:latin typeface="Courier New" pitchFamily="49" charset="0"/>
              </a:rPr>
              <a:t>"/&gt;</a:t>
            </a:r>
            <a:endParaRPr lang="en-GB" dirty="0">
              <a:solidFill>
                <a:srgbClr val="000000"/>
              </a:solidFill>
              <a:latin typeface="Courier New" pitchFamily="49" charset="0"/>
            </a:endParaRPr>
          </a:p>
          <a:p>
            <a:pPr>
              <a:lnSpc>
                <a:spcPct val="120000"/>
              </a:lnSpc>
            </a:pPr>
            <a:r>
              <a:rPr lang="en-GB" dirty="0">
                <a:solidFill>
                  <a:srgbClr val="000000"/>
                </a:solidFill>
                <a:latin typeface="Courier New" pitchFamily="49" charset="0"/>
              </a:rPr>
              <a:t>  &lt;</a:t>
            </a:r>
            <a:r>
              <a:rPr lang="en-GB" b="1" dirty="0" err="1">
                <a:solidFill>
                  <a:srgbClr val="000000"/>
                </a:solidFill>
                <a:latin typeface="Courier New" pitchFamily="49" charset="0"/>
              </a:rPr>
              <a:t>batchtest</a:t>
            </a:r>
            <a:r>
              <a:rPr lang="en-GB" dirty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en-GB" dirty="0" err="1">
                <a:solidFill>
                  <a:srgbClr val="000000"/>
                </a:solidFill>
                <a:latin typeface="Courier New" pitchFamily="49" charset="0"/>
              </a:rPr>
              <a:t>todir</a:t>
            </a:r>
            <a:r>
              <a:rPr lang="en-GB" dirty="0">
                <a:solidFill>
                  <a:srgbClr val="000000"/>
                </a:solidFill>
                <a:latin typeface="Courier New" pitchFamily="49" charset="0"/>
              </a:rPr>
              <a:t>="${</a:t>
            </a:r>
            <a:r>
              <a:rPr lang="en-GB" dirty="0" err="1">
                <a:solidFill>
                  <a:srgbClr val="000000"/>
                </a:solidFill>
                <a:latin typeface="Courier New" pitchFamily="49" charset="0"/>
              </a:rPr>
              <a:t>test.data.dir</a:t>
            </a:r>
            <a:r>
              <a:rPr lang="en-GB" dirty="0">
                <a:solidFill>
                  <a:srgbClr val="000000"/>
                </a:solidFill>
                <a:latin typeface="Courier New" pitchFamily="49" charset="0"/>
              </a:rPr>
              <a:t>}" </a:t>
            </a:r>
            <a:r>
              <a:rPr lang="en-GB" b="1" i="1" dirty="0">
                <a:solidFill>
                  <a:srgbClr val="FF0000"/>
                </a:solidFill>
                <a:latin typeface="Courier New" pitchFamily="49" charset="0"/>
              </a:rPr>
              <a:t>unless</a:t>
            </a:r>
            <a:r>
              <a:rPr lang="en-GB" b="1" dirty="0">
                <a:solidFill>
                  <a:srgbClr val="000000"/>
                </a:solidFill>
                <a:latin typeface="Courier New" pitchFamily="49" charset="0"/>
              </a:rPr>
              <a:t>="</a:t>
            </a:r>
            <a:r>
              <a:rPr lang="en-GB" b="1" dirty="0" err="1">
                <a:solidFill>
                  <a:srgbClr val="FF0000"/>
                </a:solidFill>
                <a:latin typeface="Courier New" pitchFamily="49" charset="0"/>
              </a:rPr>
              <a:t>testcase</a:t>
            </a:r>
            <a:r>
              <a:rPr lang="en-GB" b="1" dirty="0">
                <a:solidFill>
                  <a:srgbClr val="000000"/>
                </a:solidFill>
                <a:latin typeface="Courier New" pitchFamily="49" charset="0"/>
              </a:rPr>
              <a:t>"</a:t>
            </a:r>
            <a:r>
              <a:rPr lang="en-GB" dirty="0">
                <a:solidFill>
                  <a:srgbClr val="000000"/>
                </a:solidFill>
                <a:latin typeface="Courier New" pitchFamily="49" charset="0"/>
              </a:rPr>
              <a:t>&gt;</a:t>
            </a:r>
          </a:p>
          <a:p>
            <a:pPr>
              <a:lnSpc>
                <a:spcPct val="120000"/>
              </a:lnSpc>
            </a:pPr>
            <a:r>
              <a:rPr lang="en-GB" dirty="0">
                <a:solidFill>
                  <a:srgbClr val="000000"/>
                </a:solidFill>
                <a:latin typeface="Courier New" pitchFamily="49" charset="0"/>
              </a:rPr>
              <a:t>    &lt;</a:t>
            </a:r>
            <a:r>
              <a:rPr lang="en-GB" dirty="0" err="1">
                <a:solidFill>
                  <a:srgbClr val="000000"/>
                </a:solidFill>
                <a:latin typeface="Courier New" pitchFamily="49" charset="0"/>
              </a:rPr>
              <a:t>fileset</a:t>
            </a:r>
            <a:r>
              <a:rPr lang="en-GB" dirty="0">
                <a:solidFill>
                  <a:srgbClr val="000000"/>
                </a:solidFill>
                <a:latin typeface="Courier New" pitchFamily="49" charset="0"/>
              </a:rPr>
              <a:t> dir</a:t>
            </a:r>
            <a:r>
              <a:rPr lang="en-GB" dirty="0" smtClean="0">
                <a:solidFill>
                  <a:srgbClr val="000000"/>
                </a:solidFill>
                <a:latin typeface="Courier New" pitchFamily="49" charset="0"/>
              </a:rPr>
              <a:t>="${</a:t>
            </a:r>
            <a:r>
              <a:rPr lang="en-GB" dirty="0" err="1" smtClean="0">
                <a:solidFill>
                  <a:srgbClr val="000000"/>
                </a:solidFill>
                <a:latin typeface="Courier New" pitchFamily="49" charset="0"/>
              </a:rPr>
              <a:t>build.test.dir</a:t>
            </a:r>
            <a:r>
              <a:rPr lang="en-GB" dirty="0" smtClean="0">
                <a:solidFill>
                  <a:srgbClr val="000000"/>
                </a:solidFill>
                <a:latin typeface="Courier New" pitchFamily="49" charset="0"/>
              </a:rPr>
              <a:t>}" </a:t>
            </a:r>
            <a:r>
              <a:rPr lang="en-GB" dirty="0">
                <a:solidFill>
                  <a:srgbClr val="000000"/>
                </a:solidFill>
                <a:latin typeface="Courier New" pitchFamily="49" charset="0"/>
              </a:rPr>
              <a:t>includes="**/*</a:t>
            </a:r>
            <a:r>
              <a:rPr lang="en-GB" dirty="0" err="1">
                <a:solidFill>
                  <a:srgbClr val="000000"/>
                </a:solidFill>
                <a:latin typeface="Courier New" pitchFamily="49" charset="0"/>
              </a:rPr>
              <a:t>Test.class</a:t>
            </a:r>
            <a:r>
              <a:rPr lang="en-GB" dirty="0">
                <a:solidFill>
                  <a:srgbClr val="000000"/>
                </a:solidFill>
                <a:latin typeface="Courier New" pitchFamily="49" charset="0"/>
              </a:rPr>
              <a:t>"/&gt;</a:t>
            </a:r>
          </a:p>
          <a:p>
            <a:pPr>
              <a:lnSpc>
                <a:spcPct val="120000"/>
              </a:lnSpc>
            </a:pPr>
            <a:r>
              <a:rPr lang="en-GB" dirty="0">
                <a:solidFill>
                  <a:srgbClr val="000000"/>
                </a:solidFill>
                <a:latin typeface="Courier New" pitchFamily="49" charset="0"/>
              </a:rPr>
              <a:t>  &lt;/</a:t>
            </a:r>
            <a:r>
              <a:rPr lang="en-GB" b="1" dirty="0" err="1">
                <a:solidFill>
                  <a:srgbClr val="000000"/>
                </a:solidFill>
                <a:latin typeface="Courier New" pitchFamily="49" charset="0"/>
              </a:rPr>
              <a:t>batchtest</a:t>
            </a:r>
            <a:r>
              <a:rPr lang="en-GB" dirty="0">
                <a:solidFill>
                  <a:srgbClr val="000000"/>
                </a:solidFill>
                <a:latin typeface="Courier New" pitchFamily="49" charset="0"/>
              </a:rPr>
              <a:t>&gt;</a:t>
            </a:r>
          </a:p>
          <a:p>
            <a:pPr>
              <a:lnSpc>
                <a:spcPct val="120000"/>
              </a:lnSpc>
            </a:pPr>
            <a:r>
              <a:rPr lang="en-GB" dirty="0">
                <a:solidFill>
                  <a:srgbClr val="000000"/>
                </a:solidFill>
                <a:latin typeface="Courier New" pitchFamily="49" charset="0"/>
              </a:rPr>
              <a:t>&lt;/</a:t>
            </a:r>
            <a:r>
              <a:rPr lang="en-GB" dirty="0" err="1">
                <a:solidFill>
                  <a:srgbClr val="000000"/>
                </a:solidFill>
                <a:latin typeface="Courier New" pitchFamily="49" charset="0"/>
              </a:rPr>
              <a:t>junit</a:t>
            </a:r>
            <a:r>
              <a:rPr lang="en-GB" dirty="0">
                <a:solidFill>
                  <a:srgbClr val="000000"/>
                </a:solidFill>
                <a:latin typeface="Courier New" pitchFamily="49" charset="0"/>
              </a:rPr>
              <a:t>&gt;</a:t>
            </a:r>
            <a:endParaRPr lang="en-GB" dirty="0">
              <a:solidFill>
                <a:srgbClr val="000000"/>
              </a:solidFill>
            </a:endParaRPr>
          </a:p>
        </p:txBody>
      </p:sp>
      <p:sp>
        <p:nvSpPr>
          <p:cNvPr id="28676" name="Rectangle 3"/>
          <p:cNvSpPr>
            <a:spLocks noGrp="1" noChangeArrowheads="1"/>
          </p:cNvSpPr>
          <p:nvPr>
            <p:ph type="title"/>
          </p:nvPr>
        </p:nvSpPr>
        <p:spPr>
          <a:xfrm>
            <a:off x="609600" y="282575"/>
            <a:ext cx="7772400" cy="914400"/>
          </a:xfrm>
          <a:solidFill>
            <a:schemeClr val="folHlink"/>
          </a:solidFill>
        </p:spPr>
        <p:txBody>
          <a:bodyPr/>
          <a:lstStyle/>
          <a:p>
            <a:pPr algn="ctr" eaLnBrk="1" hangingPunct="1"/>
            <a:r>
              <a:rPr lang="en-GB" sz="2800" b="1" dirty="0" smtClean="0">
                <a:latin typeface="Univers-Bold"/>
              </a:rPr>
              <a:t>Running a </a:t>
            </a:r>
            <a:r>
              <a:rPr lang="en-GB" sz="2800" b="1" i="1" u="sng" dirty="0" smtClean="0">
                <a:latin typeface="Univers-Bold"/>
              </a:rPr>
              <a:t>single</a:t>
            </a:r>
            <a:r>
              <a:rPr lang="en-GB" sz="2800" b="1" dirty="0" smtClean="0">
                <a:latin typeface="Univers-Bold"/>
              </a:rPr>
              <a:t> test case </a:t>
            </a:r>
            <a:br>
              <a:rPr lang="en-GB" sz="2800" b="1" dirty="0" smtClean="0">
                <a:latin typeface="Univers-Bold"/>
              </a:rPr>
            </a:br>
            <a:r>
              <a:rPr lang="en-GB" sz="2800" b="1" dirty="0" smtClean="0">
                <a:latin typeface="Univers-Bold"/>
              </a:rPr>
              <a:t>from the command-line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594157" y="3500438"/>
            <a:ext cx="3126753" cy="1015663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GB" dirty="0" smtClean="0"/>
              <a:t>These minor additions </a:t>
            </a:r>
          </a:p>
          <a:p>
            <a:r>
              <a:rPr lang="en-GB" dirty="0" smtClean="0"/>
              <a:t>to our </a:t>
            </a:r>
            <a:r>
              <a:rPr lang="en-GB" b="1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“test”</a:t>
            </a:r>
            <a:r>
              <a:rPr lang="en-GB" dirty="0" smtClean="0"/>
              <a:t> target</a:t>
            </a:r>
          </a:p>
          <a:p>
            <a:r>
              <a:rPr lang="en-GB" dirty="0" smtClean="0"/>
              <a:t>make  the required effect.</a:t>
            </a:r>
            <a:endParaRPr lang="en-GB" dirty="0"/>
          </a:p>
        </p:txBody>
      </p:sp>
      <p:sp>
        <p:nvSpPr>
          <p:cNvPr id="6" name="TextBox 5"/>
          <p:cNvSpPr txBox="1"/>
          <p:nvPr/>
        </p:nvSpPr>
        <p:spPr>
          <a:xfrm>
            <a:off x="6228184" y="1124744"/>
            <a:ext cx="2810385" cy="707886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en-GB" sz="4000" b="1" dirty="0" smtClean="0">
                <a:solidFill>
                  <a:srgbClr val="FF0000"/>
                </a:solidFill>
                <a:latin typeface="+mn-lt"/>
              </a:rPr>
              <a:t>Self-study</a:t>
            </a:r>
            <a:endParaRPr lang="en-GB" sz="4000" b="1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2867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E13C993-DA05-498D-979C-8A573DB77D51}" type="slidenum">
              <a:rPr lang="en-GB" smtClean="0"/>
              <a:pPr/>
              <a:t>27</a:t>
            </a:fld>
            <a:endParaRPr lang="en-GB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38C82BC-9C22-441F-81F7-BE06B47E6E11}" type="slidenum">
              <a:rPr lang="en-GB" smtClean="0"/>
              <a:pPr/>
              <a:t>28</a:t>
            </a:fld>
            <a:endParaRPr lang="en-GB" smtClean="0"/>
          </a:p>
        </p:txBody>
      </p:sp>
      <p:sp>
        <p:nvSpPr>
          <p:cNvPr id="77827" name="Text Box 3"/>
          <p:cNvSpPr txBox="1">
            <a:spLocks noChangeArrowheads="1"/>
          </p:cNvSpPr>
          <p:nvPr/>
        </p:nvSpPr>
        <p:spPr bwMode="auto">
          <a:xfrm>
            <a:off x="609600" y="1052513"/>
            <a:ext cx="8229600" cy="5426075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b="1" i="1" u="sng" dirty="0"/>
              <a:t>By default</a:t>
            </a:r>
            <a:r>
              <a:rPr lang="en-GB" dirty="0"/>
              <a:t>, </a:t>
            </a:r>
          </a:p>
          <a:p>
            <a:pPr lvl="1">
              <a:spcBef>
                <a:spcPct val="50000"/>
              </a:spcBef>
              <a:buFont typeface="Symbol" pitchFamily="18" charset="2"/>
              <a:buChar char="·"/>
            </a:pPr>
            <a:r>
              <a:rPr lang="en-GB" b="1" dirty="0">
                <a:solidFill>
                  <a:srgbClr val="FF0000"/>
                </a:solidFill>
                <a:latin typeface="Courier New" pitchFamily="49" charset="0"/>
              </a:rPr>
              <a:t> </a:t>
            </a:r>
            <a:r>
              <a:rPr lang="en-GB" b="1" dirty="0" err="1">
                <a:solidFill>
                  <a:srgbClr val="FF0000"/>
                </a:solidFill>
                <a:latin typeface="Courier New" pitchFamily="49" charset="0"/>
              </a:rPr>
              <a:t>testcase</a:t>
            </a:r>
            <a:r>
              <a:rPr lang="en-GB" dirty="0"/>
              <a:t> </a:t>
            </a:r>
            <a:r>
              <a:rPr lang="en-GB" dirty="0" smtClean="0"/>
              <a:t>property will </a:t>
            </a:r>
            <a:r>
              <a:rPr lang="en-GB" b="1" dirty="0"/>
              <a:t>not</a:t>
            </a:r>
            <a:r>
              <a:rPr lang="en-GB" dirty="0"/>
              <a:t> be defined and, therefore, </a:t>
            </a:r>
          </a:p>
          <a:p>
            <a:pPr lvl="1">
              <a:spcBef>
                <a:spcPct val="50000"/>
              </a:spcBef>
              <a:buFont typeface="Symbol" pitchFamily="18" charset="2"/>
              <a:buChar char="·"/>
            </a:pPr>
            <a:r>
              <a:rPr lang="en-GB" dirty="0"/>
              <a:t>  the </a:t>
            </a:r>
            <a:r>
              <a:rPr lang="en-GB" b="1" dirty="0">
                <a:solidFill>
                  <a:srgbClr val="000000"/>
                </a:solidFill>
                <a:latin typeface="Courier New" pitchFamily="49" charset="0"/>
              </a:rPr>
              <a:t>&lt;test&gt;</a:t>
            </a:r>
            <a:r>
              <a:rPr lang="en-GB" dirty="0"/>
              <a:t> will be </a:t>
            </a:r>
            <a:r>
              <a:rPr lang="en-GB" b="1" dirty="0"/>
              <a:t>ignored</a:t>
            </a:r>
            <a:r>
              <a:rPr lang="en-GB" dirty="0"/>
              <a:t>, and </a:t>
            </a:r>
          </a:p>
          <a:p>
            <a:pPr lvl="1">
              <a:spcBef>
                <a:spcPct val="50000"/>
              </a:spcBef>
              <a:buFont typeface="Symbol" pitchFamily="18" charset="2"/>
              <a:buChar char="·"/>
            </a:pPr>
            <a:r>
              <a:rPr lang="en-GB" b="1" dirty="0">
                <a:solidFill>
                  <a:srgbClr val="000000"/>
                </a:solidFill>
                <a:latin typeface="Courier New" pitchFamily="49" charset="0"/>
              </a:rPr>
              <a:t> &lt;</a:t>
            </a:r>
            <a:r>
              <a:rPr lang="en-GB" b="1" dirty="0" err="1">
                <a:solidFill>
                  <a:srgbClr val="000000"/>
                </a:solidFill>
                <a:latin typeface="Courier New" pitchFamily="49" charset="0"/>
              </a:rPr>
              <a:t>batchtest</a:t>
            </a:r>
            <a:r>
              <a:rPr lang="en-GB" b="1" dirty="0">
                <a:solidFill>
                  <a:srgbClr val="000000"/>
                </a:solidFill>
                <a:latin typeface="Courier New" pitchFamily="49" charset="0"/>
              </a:rPr>
              <a:t>&gt;</a:t>
            </a:r>
            <a:r>
              <a:rPr lang="en-GB" dirty="0"/>
              <a:t> will </a:t>
            </a:r>
            <a:r>
              <a:rPr lang="en-GB" b="1" dirty="0"/>
              <a:t>execute all</a:t>
            </a:r>
            <a:r>
              <a:rPr lang="en-GB" dirty="0"/>
              <a:t> of the test cases. </a:t>
            </a:r>
          </a:p>
          <a:p>
            <a:pPr>
              <a:spcBef>
                <a:spcPct val="50000"/>
              </a:spcBef>
            </a:pPr>
            <a:r>
              <a:rPr lang="en-GB" dirty="0"/>
              <a:t>In order </a:t>
            </a:r>
            <a:r>
              <a:rPr lang="en-GB" b="1" i="1" u="sng" dirty="0"/>
              <a:t>to run a single test case</a:t>
            </a:r>
            <a:r>
              <a:rPr lang="en-GB" dirty="0"/>
              <a:t>, </a:t>
            </a:r>
          </a:p>
          <a:p>
            <a:pPr lvl="1">
              <a:spcBef>
                <a:spcPct val="50000"/>
              </a:spcBef>
              <a:buFontTx/>
              <a:buChar char="•"/>
            </a:pPr>
            <a:r>
              <a:rPr lang="en-GB" dirty="0"/>
              <a:t>  run </a:t>
            </a:r>
            <a:r>
              <a:rPr lang="en-GB" b="1" dirty="0"/>
              <a:t>Ant</a:t>
            </a:r>
            <a:r>
              <a:rPr lang="en-GB" dirty="0"/>
              <a:t> using a command line like</a:t>
            </a:r>
          </a:p>
          <a:p>
            <a:pPr>
              <a:spcBef>
                <a:spcPct val="50000"/>
              </a:spcBef>
            </a:pPr>
            <a:r>
              <a:rPr lang="en-GB" dirty="0">
                <a:solidFill>
                  <a:srgbClr val="000000"/>
                </a:solidFill>
                <a:latin typeface="Courier New" pitchFamily="49" charset="0"/>
              </a:rPr>
              <a:t>&gt;ant test -</a:t>
            </a:r>
            <a:r>
              <a:rPr lang="en-GB" dirty="0" err="1">
                <a:solidFill>
                  <a:srgbClr val="000000"/>
                </a:solidFill>
                <a:latin typeface="Courier New" pitchFamily="49" charset="0"/>
              </a:rPr>
              <a:t>D</a:t>
            </a:r>
            <a:r>
              <a:rPr lang="en-GB" b="1" dirty="0" err="1">
                <a:solidFill>
                  <a:srgbClr val="FF0000"/>
                </a:solidFill>
                <a:latin typeface="Courier New" pitchFamily="49" charset="0"/>
              </a:rPr>
              <a:t>testcase</a:t>
            </a:r>
            <a:r>
              <a:rPr lang="en-GB" dirty="0">
                <a:solidFill>
                  <a:srgbClr val="000000"/>
                </a:solidFill>
                <a:latin typeface="Courier New" pitchFamily="49" charset="0"/>
              </a:rPr>
              <a:t>=&lt;fully qualified </a:t>
            </a:r>
            <a:r>
              <a:rPr lang="en-GB" dirty="0" err="1">
                <a:solidFill>
                  <a:srgbClr val="000000"/>
                </a:solidFill>
                <a:latin typeface="Courier New" pitchFamily="49" charset="0"/>
              </a:rPr>
              <a:t>classname</a:t>
            </a:r>
            <a:r>
              <a:rPr lang="en-GB" dirty="0">
                <a:solidFill>
                  <a:srgbClr val="000000"/>
                </a:solidFill>
                <a:latin typeface="Courier New" pitchFamily="49" charset="0"/>
              </a:rPr>
              <a:t>&gt;</a:t>
            </a:r>
          </a:p>
          <a:p>
            <a:pPr>
              <a:spcBef>
                <a:spcPct val="50000"/>
              </a:spcBef>
            </a:pPr>
            <a:endParaRPr lang="en-GB" b="1" dirty="0">
              <a:solidFill>
                <a:srgbClr val="000000"/>
              </a:solidFill>
              <a:latin typeface="Courier New" pitchFamily="49" charset="0"/>
            </a:endParaRPr>
          </a:p>
          <a:p>
            <a:pPr>
              <a:spcBef>
                <a:spcPct val="50000"/>
              </a:spcBef>
            </a:pPr>
            <a:r>
              <a:rPr lang="en-GB" b="1" dirty="0">
                <a:solidFill>
                  <a:srgbClr val="000000"/>
                </a:solidFill>
                <a:latin typeface="Courier New" pitchFamily="49" charset="0"/>
              </a:rPr>
              <a:t>C:\Antbook\ch04&gt;ant -f mybuild.xml clean test </a:t>
            </a:r>
          </a:p>
          <a:p>
            <a:pPr>
              <a:spcBef>
                <a:spcPct val="50000"/>
              </a:spcBef>
            </a:pPr>
            <a:r>
              <a:rPr lang="en-GB" b="1" dirty="0">
                <a:solidFill>
                  <a:srgbClr val="000000"/>
                </a:solidFill>
                <a:latin typeface="Courier New" pitchFamily="49" charset="0"/>
              </a:rPr>
              <a:t>-</a:t>
            </a:r>
            <a:r>
              <a:rPr lang="en-GB" b="1" dirty="0" err="1">
                <a:solidFill>
                  <a:srgbClr val="000000"/>
                </a:solidFill>
                <a:latin typeface="Courier New" pitchFamily="49" charset="0"/>
              </a:rPr>
              <a:t>D</a:t>
            </a:r>
            <a:r>
              <a:rPr lang="en-GB" b="1" dirty="0" err="1">
                <a:solidFill>
                  <a:srgbClr val="FF0000"/>
                </a:solidFill>
                <a:latin typeface="Courier New" pitchFamily="49" charset="0"/>
              </a:rPr>
              <a:t>testcase</a:t>
            </a:r>
            <a:r>
              <a:rPr lang="en-GB" b="1" dirty="0">
                <a:solidFill>
                  <a:srgbClr val="000000"/>
                </a:solidFill>
                <a:latin typeface="Courier New" pitchFamily="49" charset="0"/>
              </a:rPr>
              <a:t>=</a:t>
            </a:r>
            <a:r>
              <a:rPr lang="en-GB" b="1" dirty="0" err="1">
                <a:solidFill>
                  <a:srgbClr val="000000"/>
                </a:solidFill>
                <a:latin typeface="Courier New" pitchFamily="49" charset="0"/>
              </a:rPr>
              <a:t>org.example.antbook.junit.SimpleTest</a:t>
            </a:r>
            <a:endParaRPr lang="en-GB" b="1" dirty="0">
              <a:solidFill>
                <a:srgbClr val="000000"/>
              </a:solidFill>
              <a:latin typeface="Courier New" pitchFamily="49" charset="0"/>
            </a:endParaRPr>
          </a:p>
          <a:p>
            <a:pPr>
              <a:spcBef>
                <a:spcPct val="50000"/>
              </a:spcBef>
            </a:pPr>
            <a:endParaRPr lang="en-GB" b="1" dirty="0">
              <a:solidFill>
                <a:srgbClr val="FF0000"/>
              </a:solidFill>
            </a:endParaRPr>
          </a:p>
          <a:p>
            <a:pPr>
              <a:spcBef>
                <a:spcPct val="50000"/>
              </a:spcBef>
            </a:pPr>
            <a:r>
              <a:rPr lang="en-GB" b="1" dirty="0">
                <a:solidFill>
                  <a:srgbClr val="FF0000"/>
                </a:solidFill>
              </a:rPr>
              <a:t>TRY</a:t>
            </a:r>
            <a:r>
              <a:rPr lang="en-GB" b="1" dirty="0"/>
              <a:t> </a:t>
            </a:r>
            <a:r>
              <a:rPr lang="en-GB" dirty="0"/>
              <a:t>it and compare with the previous run and </a:t>
            </a:r>
            <a:r>
              <a:rPr lang="en-GB" b="1" dirty="0"/>
              <a:t>html</a:t>
            </a:r>
            <a:r>
              <a:rPr lang="en-GB" dirty="0"/>
              <a:t> result</a:t>
            </a:r>
            <a:r>
              <a:rPr lang="en-GB" b="1" dirty="0"/>
              <a:t>.</a:t>
            </a:r>
            <a:endParaRPr lang="en-GB" dirty="0"/>
          </a:p>
        </p:txBody>
      </p:sp>
      <p:sp>
        <p:nvSpPr>
          <p:cNvPr id="29700" name="Rectangle 5"/>
          <p:cNvSpPr>
            <a:spLocks noGrp="1" noChangeArrowheads="1"/>
          </p:cNvSpPr>
          <p:nvPr>
            <p:ph type="title"/>
          </p:nvPr>
        </p:nvSpPr>
        <p:spPr>
          <a:xfrm>
            <a:off x="609600" y="44450"/>
            <a:ext cx="7772400" cy="914400"/>
          </a:xfrm>
          <a:solidFill>
            <a:schemeClr val="folHlink"/>
          </a:solidFill>
        </p:spPr>
        <p:txBody>
          <a:bodyPr/>
          <a:lstStyle/>
          <a:p>
            <a:pPr algn="ctr" eaLnBrk="1" hangingPunct="1"/>
            <a:r>
              <a:rPr lang="en-GB" sz="2800" b="1" dirty="0" smtClean="0">
                <a:latin typeface="Univers-Bold"/>
              </a:rPr>
              <a:t>Running a </a:t>
            </a:r>
            <a:r>
              <a:rPr lang="en-GB" sz="2800" b="1" i="1" u="sng" dirty="0" smtClean="0">
                <a:latin typeface="Univers-Bold"/>
              </a:rPr>
              <a:t>single</a:t>
            </a:r>
            <a:r>
              <a:rPr lang="en-GB" sz="2800" b="1" dirty="0" smtClean="0">
                <a:latin typeface="Univers-Bold"/>
              </a:rPr>
              <a:t> test case </a:t>
            </a:r>
            <a:br>
              <a:rPr lang="en-GB" sz="2800" b="1" dirty="0" smtClean="0">
                <a:latin typeface="Univers-Bold"/>
              </a:rPr>
            </a:br>
            <a:r>
              <a:rPr lang="en-GB" sz="2800" b="1" dirty="0" smtClean="0">
                <a:latin typeface="Univers-Bold"/>
              </a:rPr>
              <a:t>from the command-line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298119" y="836712"/>
            <a:ext cx="2810385" cy="707886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en-GB" sz="4000" b="1" dirty="0" smtClean="0">
                <a:solidFill>
                  <a:srgbClr val="FF0000"/>
                </a:solidFill>
                <a:latin typeface="+mn-lt"/>
              </a:rPr>
              <a:t>Self-study</a:t>
            </a:r>
            <a:endParaRPr lang="en-GB" sz="4000" b="1" dirty="0">
              <a:solidFill>
                <a:srgbClr val="FF0000"/>
              </a:solidFill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778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778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778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778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778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778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500"/>
                                        <p:tgtEl>
                                          <p:spTgt spid="7782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" dur="500"/>
                                        <p:tgtEl>
                                          <p:spTgt spid="7782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1" dur="500"/>
                                        <p:tgtEl>
                                          <p:spTgt spid="7782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E56B2BD-9A2E-4619-AB57-2EAEB47DA6F9}" type="slidenum">
              <a:rPr lang="en-GB" smtClean="0"/>
              <a:pPr/>
              <a:t>29</a:t>
            </a:fld>
            <a:endParaRPr lang="en-GB" smtClean="0"/>
          </a:p>
        </p:txBody>
      </p:sp>
      <p:sp>
        <p:nvSpPr>
          <p:cNvPr id="30723" name="Rectangle 2"/>
          <p:cNvSpPr>
            <a:spLocks noGrp="1" noChangeArrowheads="1"/>
          </p:cNvSpPr>
          <p:nvPr>
            <p:ph type="title"/>
          </p:nvPr>
        </p:nvSpPr>
        <p:spPr>
          <a:xfrm>
            <a:off x="611188" y="142875"/>
            <a:ext cx="7772400" cy="827088"/>
          </a:xfrm>
          <a:solidFill>
            <a:schemeClr val="folHlink"/>
          </a:solidFill>
        </p:spPr>
        <p:txBody>
          <a:bodyPr/>
          <a:lstStyle/>
          <a:p>
            <a:pPr algn="ctr" eaLnBrk="1" hangingPunct="1"/>
            <a:r>
              <a:rPr lang="en-GB" smtClean="0"/>
              <a:t>About testing again</a:t>
            </a:r>
          </a:p>
        </p:txBody>
      </p:sp>
      <p:sp>
        <p:nvSpPr>
          <p:cNvPr id="114691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838200" y="1214438"/>
            <a:ext cx="7772400" cy="5286375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GB" sz="2400" dirty="0" smtClean="0"/>
              <a:t>Now, having </a:t>
            </a:r>
            <a:r>
              <a:rPr lang="en-GB" sz="2400" b="1" dirty="0" smtClean="0"/>
              <a:t>Ant</a:t>
            </a:r>
            <a:r>
              <a:rPr lang="en-GB" sz="2400" dirty="0" smtClean="0"/>
              <a:t> and </a:t>
            </a:r>
            <a:r>
              <a:rPr lang="en-GB" sz="2400" b="1" dirty="0" err="1" smtClean="0"/>
              <a:t>JUnit</a:t>
            </a:r>
            <a:r>
              <a:rPr lang="en-GB" sz="2400" dirty="0" smtClean="0"/>
              <a:t> tools, we can </a:t>
            </a:r>
            <a:r>
              <a:rPr lang="en-GB" sz="2400" b="1" i="1" dirty="0" smtClean="0"/>
              <a:t>summarise</a:t>
            </a:r>
            <a:r>
              <a:rPr lang="en-GB" sz="2400" dirty="0" smtClean="0"/>
              <a:t>  how    </a:t>
            </a:r>
            <a:r>
              <a:rPr lang="en-GB" sz="2400" b="1" i="1" u="sng" dirty="0" smtClean="0">
                <a:solidFill>
                  <a:srgbClr val="FF0000"/>
                </a:solidFill>
              </a:rPr>
              <a:t>test-driven programming</a:t>
            </a:r>
            <a:r>
              <a:rPr lang="en-GB" sz="2400" dirty="0" smtClean="0"/>
              <a:t>  can be done:</a:t>
            </a:r>
          </a:p>
          <a:p>
            <a:pPr eaLnBrk="1" hangingPunct="1">
              <a:lnSpc>
                <a:spcPct val="80000"/>
              </a:lnSpc>
            </a:pPr>
            <a:endParaRPr lang="en-GB" sz="2400" dirty="0" smtClean="0"/>
          </a:p>
          <a:p>
            <a:pPr eaLnBrk="1" hangingPunct="1">
              <a:lnSpc>
                <a:spcPct val="80000"/>
              </a:lnSpc>
            </a:pPr>
            <a:r>
              <a:rPr lang="en-GB" sz="2400" b="1" i="1" dirty="0" smtClean="0"/>
              <a:t>Writing and automated running test cases</a:t>
            </a:r>
            <a:r>
              <a:rPr lang="en-GB" sz="2400" dirty="0" smtClean="0"/>
              <a:t>  may actually </a:t>
            </a:r>
            <a:r>
              <a:rPr lang="en-GB" sz="2400" b="1" i="1" dirty="0" smtClean="0"/>
              <a:t>improve</a:t>
            </a:r>
            <a:r>
              <a:rPr lang="en-GB" sz="2400" dirty="0" smtClean="0"/>
              <a:t>  the design of our </a:t>
            </a:r>
            <a:r>
              <a:rPr lang="en-GB" sz="2400" b="1" i="1" dirty="0" smtClean="0"/>
              <a:t>production code</a:t>
            </a:r>
            <a:r>
              <a:rPr lang="en-GB" sz="2400" dirty="0" smtClean="0"/>
              <a:t>. </a:t>
            </a:r>
          </a:p>
          <a:p>
            <a:pPr eaLnBrk="1" hangingPunct="1">
              <a:lnSpc>
                <a:spcPct val="80000"/>
              </a:lnSpc>
            </a:pPr>
            <a:endParaRPr lang="en-GB" sz="2400" dirty="0" smtClean="0"/>
          </a:p>
          <a:p>
            <a:pPr eaLnBrk="1" hangingPunct="1">
              <a:lnSpc>
                <a:spcPct val="80000"/>
              </a:lnSpc>
            </a:pPr>
            <a:r>
              <a:rPr lang="en-GB" sz="2400" dirty="0" smtClean="0"/>
              <a:t>In particular, </a:t>
            </a:r>
            <a:r>
              <a:rPr lang="en-GB" sz="2400" b="1" i="1" dirty="0" smtClean="0"/>
              <a:t>if you cannot write a test case</a:t>
            </a:r>
            <a:r>
              <a:rPr lang="en-GB" sz="2400" dirty="0" smtClean="0"/>
              <a:t>  for a class, you have a serious problem, as it means you have written </a:t>
            </a:r>
            <a:r>
              <a:rPr lang="en-GB" sz="2400" b="1" i="1" u="sng" dirty="0" err="1" smtClean="0"/>
              <a:t>untestable</a:t>
            </a:r>
            <a:r>
              <a:rPr lang="en-GB" sz="2400" b="1" i="1" u="sng" dirty="0" smtClean="0"/>
              <a:t> code</a:t>
            </a:r>
            <a:r>
              <a:rPr lang="en-GB" sz="2400" dirty="0" smtClean="0"/>
              <a:t>.</a:t>
            </a:r>
          </a:p>
          <a:p>
            <a:pPr eaLnBrk="1" hangingPunct="1">
              <a:lnSpc>
                <a:spcPct val="80000"/>
              </a:lnSpc>
            </a:pPr>
            <a:endParaRPr lang="en-GB" sz="2400" dirty="0" smtClean="0"/>
          </a:p>
          <a:p>
            <a:pPr eaLnBrk="1" hangingPunct="1">
              <a:lnSpc>
                <a:spcPct val="80000"/>
              </a:lnSpc>
            </a:pPr>
            <a:r>
              <a:rPr lang="en-GB" sz="2400" b="1" i="1" dirty="0" smtClean="0"/>
              <a:t>Hope is not lost</a:t>
            </a:r>
            <a:r>
              <a:rPr lang="en-GB" sz="2400" dirty="0" smtClean="0"/>
              <a:t>  if you are attempting to </a:t>
            </a:r>
            <a:r>
              <a:rPr lang="en-GB" sz="2400" b="1" i="1" dirty="0" smtClean="0"/>
              <a:t>add testing</a:t>
            </a:r>
            <a:r>
              <a:rPr lang="en-GB" sz="2400" dirty="0" smtClean="0"/>
              <a:t>  to a large system </a:t>
            </a:r>
            <a:r>
              <a:rPr lang="en-GB" sz="2400" b="1" i="1" dirty="0" smtClean="0"/>
              <a:t>on later stages</a:t>
            </a:r>
            <a:r>
              <a:rPr lang="en-GB" sz="2400" dirty="0" smtClean="0"/>
              <a:t> .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en-GB" sz="2400" dirty="0" smtClean="0"/>
          </a:p>
          <a:p>
            <a:pPr eaLnBrk="1" hangingPunct="1">
              <a:lnSpc>
                <a:spcPct val="80000"/>
              </a:lnSpc>
            </a:pPr>
            <a:r>
              <a:rPr lang="en-GB" sz="2400" b="1" i="1" dirty="0" smtClean="0"/>
              <a:t>Do not attempt</a:t>
            </a:r>
            <a:r>
              <a:rPr lang="en-GB" sz="2400" dirty="0" smtClean="0"/>
              <a:t>  to incorporate test cases for the existing code </a:t>
            </a:r>
            <a:r>
              <a:rPr lang="en-GB" sz="2400" b="1" i="1" dirty="0" smtClean="0"/>
              <a:t>in one big go</a:t>
            </a:r>
            <a:r>
              <a:rPr lang="en-GB" sz="2400" dirty="0" smtClean="0"/>
              <a:t>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146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1146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1146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1146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109518"/>
            <a:ext cx="7772400" cy="533400"/>
          </a:xfrm>
          <a:solidFill>
            <a:schemeClr val="folHlink"/>
          </a:solidFill>
        </p:spPr>
        <p:txBody>
          <a:bodyPr/>
          <a:lstStyle/>
          <a:p>
            <a:pPr algn="ctr" eaLnBrk="1" hangingPunct="1"/>
            <a:r>
              <a:rPr lang="en-GB" sz="3600" dirty="0" smtClean="0"/>
              <a:t>Capturing test results</a:t>
            </a:r>
          </a:p>
        </p:txBody>
      </p:sp>
      <p:sp>
        <p:nvSpPr>
          <p:cNvPr id="36867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1" y="785794"/>
            <a:ext cx="9144000" cy="5883566"/>
          </a:xfrm>
          <a:solidFill>
            <a:schemeClr val="bg1"/>
          </a:solidFill>
        </p:spPr>
        <p:txBody>
          <a:bodyPr/>
          <a:lstStyle/>
          <a:p>
            <a:pPr algn="ctr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GB" sz="2000" b="1" dirty="0" smtClean="0"/>
              <a:t>Ant </a:t>
            </a:r>
            <a:r>
              <a:rPr lang="en-GB" sz="2000" b="1" dirty="0" smtClean="0">
                <a:solidFill>
                  <a:srgbClr val="000000"/>
                </a:solidFill>
                <a:latin typeface="Courier New" pitchFamily="49" charset="0"/>
              </a:rPr>
              <a:t>&lt;</a:t>
            </a:r>
            <a:r>
              <a:rPr lang="en-GB" sz="2000" b="1" dirty="0" err="1" smtClean="0">
                <a:solidFill>
                  <a:srgbClr val="000000"/>
                </a:solidFill>
                <a:latin typeface="Courier New" pitchFamily="49" charset="0"/>
              </a:rPr>
              <a:t>junit</a:t>
            </a:r>
            <a:r>
              <a:rPr lang="en-GB" sz="2000" b="1" dirty="0" smtClean="0">
                <a:solidFill>
                  <a:srgbClr val="000000"/>
                </a:solidFill>
                <a:latin typeface="Courier New" pitchFamily="49" charset="0"/>
              </a:rPr>
              <a:t>&gt;</a:t>
            </a:r>
            <a:r>
              <a:rPr lang="en-GB" sz="2000" b="1" dirty="0" smtClean="0"/>
              <a:t> task result formatter types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GB" sz="1600" b="1" dirty="0" smtClean="0">
                <a:latin typeface="Univers-Bold"/>
              </a:rPr>
              <a:t>--------------------------------------------------------------------------------------------------------------------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GB" sz="1600" b="1" dirty="0" smtClean="0">
                <a:solidFill>
                  <a:srgbClr val="000000"/>
                </a:solidFill>
                <a:latin typeface="Courier New" pitchFamily="49" charset="0"/>
              </a:rPr>
              <a:t>&lt;</a:t>
            </a:r>
            <a:r>
              <a:rPr lang="en-GB" sz="1600" b="1" i="1" dirty="0" smtClean="0">
                <a:solidFill>
                  <a:srgbClr val="FF0000"/>
                </a:solidFill>
                <a:latin typeface="Courier New" pitchFamily="49" charset="0"/>
              </a:rPr>
              <a:t>formatter</a:t>
            </a:r>
            <a:r>
              <a:rPr lang="en-GB" sz="1600" b="1" dirty="0" smtClean="0">
                <a:solidFill>
                  <a:srgbClr val="000000"/>
                </a:solidFill>
                <a:latin typeface="Courier New" pitchFamily="49" charset="0"/>
              </a:rPr>
              <a:t>&gt;</a:t>
            </a:r>
            <a:r>
              <a:rPr lang="en-GB" sz="1600" b="1" dirty="0" smtClean="0"/>
              <a:t> type     Description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GB" sz="1600" b="1" dirty="0" smtClean="0">
                <a:latin typeface="Univers-Bold"/>
              </a:rPr>
              <a:t>==================================================================</a:t>
            </a:r>
          </a:p>
          <a:p>
            <a:pPr eaLnBrk="1" hangingPunct="1">
              <a:lnSpc>
                <a:spcPct val="80000"/>
              </a:lnSpc>
              <a:buNone/>
              <a:defRPr/>
            </a:pPr>
            <a:r>
              <a:rPr lang="en-GB" sz="1600" b="1" dirty="0" smtClean="0">
                <a:solidFill>
                  <a:srgbClr val="000000"/>
                </a:solidFill>
                <a:latin typeface="Courier New" pitchFamily="49" charset="0"/>
              </a:rPr>
              <a:t>brief</a:t>
            </a:r>
            <a:r>
              <a:rPr lang="en-GB" sz="1600" dirty="0" smtClean="0"/>
              <a:t>                	Provides details of each </a:t>
            </a:r>
            <a:r>
              <a:rPr lang="en-GB" sz="1600" i="1" u="sng" dirty="0" smtClean="0"/>
              <a:t>test case  run</a:t>
            </a:r>
            <a:r>
              <a:rPr lang="en-GB" sz="1600" dirty="0" smtClean="0"/>
              <a:t> with </a:t>
            </a:r>
            <a:r>
              <a:rPr lang="en-GB" sz="1600" b="1" i="1" dirty="0" smtClean="0">
                <a:solidFill>
                  <a:srgbClr val="FF0000"/>
                </a:solidFill>
              </a:rPr>
              <a:t>summary statistics</a:t>
            </a:r>
            <a:r>
              <a:rPr lang="en-GB" sz="1600" dirty="0" smtClean="0"/>
              <a:t> on numbers </a:t>
            </a:r>
          </a:p>
          <a:p>
            <a:pPr eaLnBrk="1" hangingPunct="1">
              <a:lnSpc>
                <a:spcPct val="80000"/>
              </a:lnSpc>
              <a:buNone/>
              <a:defRPr/>
            </a:pPr>
            <a:r>
              <a:rPr lang="en-GB" sz="1600" dirty="0" smtClean="0"/>
              <a:t>			of its </a:t>
            </a:r>
            <a:r>
              <a:rPr lang="en-GB" sz="1600" b="1" dirty="0" smtClean="0"/>
              <a:t>Test method runs</a:t>
            </a:r>
            <a:r>
              <a:rPr lang="en-GB" sz="1600" dirty="0" smtClean="0"/>
              <a:t>, </a:t>
            </a:r>
            <a:r>
              <a:rPr lang="en-GB" sz="1600" b="1" dirty="0" smtClean="0"/>
              <a:t>Failures</a:t>
            </a:r>
            <a:r>
              <a:rPr lang="en-GB" sz="1600" dirty="0" smtClean="0"/>
              <a:t>, </a:t>
            </a:r>
            <a:r>
              <a:rPr lang="en-GB" sz="1600" b="1" dirty="0" smtClean="0"/>
              <a:t>Errors</a:t>
            </a:r>
            <a:r>
              <a:rPr lang="en-GB" sz="1600" dirty="0" smtClean="0"/>
              <a:t>, and </a:t>
            </a:r>
            <a:r>
              <a:rPr lang="en-GB" sz="1600" b="1" dirty="0" smtClean="0"/>
              <a:t>overall</a:t>
            </a:r>
            <a:r>
              <a:rPr lang="en-GB" sz="1600" dirty="0" smtClean="0"/>
              <a:t> </a:t>
            </a:r>
            <a:r>
              <a:rPr lang="en-GB" sz="1600" b="1" dirty="0" smtClean="0"/>
              <a:t>Time elapsed, </a:t>
            </a:r>
          </a:p>
          <a:p>
            <a:pPr eaLnBrk="1" hangingPunct="1">
              <a:lnSpc>
                <a:spcPct val="80000"/>
              </a:lnSpc>
              <a:buNone/>
              <a:defRPr/>
            </a:pPr>
            <a:r>
              <a:rPr lang="en-GB" sz="1600" b="1" dirty="0" smtClean="0"/>
              <a:t>			</a:t>
            </a:r>
            <a:r>
              <a:rPr lang="en-GB" sz="1600" dirty="0" smtClean="0"/>
              <a:t>and also </a:t>
            </a:r>
            <a:r>
              <a:rPr lang="en-GB" sz="1600" b="1" i="1" dirty="0" smtClean="0">
                <a:solidFill>
                  <a:srgbClr val="FF0000"/>
                </a:solidFill>
              </a:rPr>
              <a:t>details on each failed</a:t>
            </a:r>
            <a:r>
              <a:rPr lang="en-GB" sz="1600" dirty="0" smtClean="0"/>
              <a:t>  </a:t>
            </a:r>
            <a:r>
              <a:rPr lang="en-GB" sz="1600" i="1" u="sng" dirty="0" smtClean="0"/>
              <a:t>test  method </a:t>
            </a:r>
            <a:r>
              <a:rPr lang="en-GB" sz="1600" dirty="0" smtClean="0"/>
              <a:t>, all of this in </a:t>
            </a:r>
            <a:r>
              <a:rPr lang="en-GB" sz="1600" b="1" i="1" u="sng" dirty="0" smtClean="0">
                <a:solidFill>
                  <a:srgbClr val="FF0000"/>
                </a:solidFill>
              </a:rPr>
              <a:t>text</a:t>
            </a:r>
            <a:r>
              <a:rPr lang="en-GB" sz="1600" i="1" u="sng" dirty="0" smtClean="0"/>
              <a:t> format</a:t>
            </a:r>
            <a:r>
              <a:rPr lang="en-GB" sz="1600" i="1" dirty="0" smtClean="0"/>
              <a:t>  </a:t>
            </a:r>
          </a:p>
          <a:p>
            <a:pPr eaLnBrk="1" hangingPunct="1">
              <a:lnSpc>
                <a:spcPct val="80000"/>
              </a:lnSpc>
              <a:buNone/>
              <a:defRPr/>
            </a:pPr>
            <a:r>
              <a:rPr lang="en-GB" sz="1600" i="1" dirty="0" smtClean="0"/>
              <a:t>			</a:t>
            </a:r>
            <a:r>
              <a:rPr lang="en-GB" sz="1600" dirty="0" smtClean="0"/>
              <a:t>If </a:t>
            </a:r>
            <a:r>
              <a:rPr lang="en-GB" sz="1600" b="1" dirty="0" err="1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usefile</a:t>
            </a:r>
            <a:r>
              <a:rPr lang="en-GB" sz="1600" b="1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="true"</a:t>
            </a:r>
            <a:r>
              <a:rPr lang="en-GB" sz="1600" dirty="0" smtClean="0"/>
              <a:t>, </a:t>
            </a:r>
            <a:r>
              <a:rPr lang="en-GB" sz="1600" u="sng" dirty="0" smtClean="0"/>
              <a:t>each test case</a:t>
            </a:r>
            <a:r>
              <a:rPr lang="en-GB" sz="1600" dirty="0" smtClean="0"/>
              <a:t> generates </a:t>
            </a:r>
            <a:r>
              <a:rPr lang="en-GB" sz="1600" u="sng" dirty="0" smtClean="0"/>
              <a:t>its own</a:t>
            </a:r>
            <a:r>
              <a:rPr lang="en-GB" sz="1600" dirty="0" smtClean="0"/>
              <a:t> txt file.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en-GB" sz="1600" b="1" dirty="0" smtClean="0">
              <a:solidFill>
                <a:srgbClr val="000000"/>
              </a:solidFill>
              <a:latin typeface="Courier New" pitchFamily="49" charset="0"/>
            </a:endParaRPr>
          </a:p>
          <a:p>
            <a:pPr eaLnBrk="1" hangingPunct="1">
              <a:lnSpc>
                <a:spcPct val="80000"/>
              </a:lnSpc>
              <a:buNone/>
              <a:defRPr/>
            </a:pPr>
            <a:r>
              <a:rPr lang="en-GB" sz="1600" b="1" dirty="0" smtClean="0">
                <a:solidFill>
                  <a:srgbClr val="000000"/>
                </a:solidFill>
                <a:latin typeface="Courier New" pitchFamily="49" charset="0"/>
              </a:rPr>
              <a:t>plain</a:t>
            </a:r>
            <a:r>
              <a:rPr lang="en-GB" sz="1600" dirty="0" smtClean="0"/>
              <a:t>             	Like formatter </a:t>
            </a:r>
            <a:r>
              <a:rPr lang="en-GB" sz="1600" b="1" dirty="0" smtClean="0">
                <a:solidFill>
                  <a:srgbClr val="000000"/>
                </a:solidFill>
                <a:latin typeface="Courier New" pitchFamily="49" charset="0"/>
              </a:rPr>
              <a:t>brief, </a:t>
            </a:r>
            <a:r>
              <a:rPr lang="en-GB" sz="1600" dirty="0" smtClean="0"/>
              <a:t>and</a:t>
            </a:r>
            <a:r>
              <a:rPr lang="en-GB" sz="1600" b="1" dirty="0" smtClean="0"/>
              <a:t> additionally </a:t>
            </a:r>
            <a:r>
              <a:rPr lang="en-GB" sz="1600" dirty="0" smtClean="0"/>
              <a:t>the </a:t>
            </a:r>
            <a:r>
              <a:rPr lang="en-GB" sz="1600" b="1" i="1" u="sng" dirty="0" smtClean="0">
                <a:solidFill>
                  <a:srgbClr val="FF0000"/>
                </a:solidFill>
              </a:rPr>
              <a:t>time taken</a:t>
            </a:r>
            <a:r>
              <a:rPr lang="en-GB" sz="1600" b="1" dirty="0" smtClean="0">
                <a:solidFill>
                  <a:srgbClr val="FF0000"/>
                </a:solidFill>
              </a:rPr>
              <a:t>  </a:t>
            </a:r>
            <a:r>
              <a:rPr lang="en-GB" sz="1600" dirty="0" smtClean="0"/>
              <a:t>by </a:t>
            </a:r>
            <a:r>
              <a:rPr lang="en-GB" sz="1600" b="1" i="1" dirty="0" smtClean="0">
                <a:solidFill>
                  <a:srgbClr val="FF0000"/>
                </a:solidFill>
              </a:rPr>
              <a:t>each</a:t>
            </a:r>
            <a:r>
              <a:rPr lang="en-GB" sz="1600" dirty="0" smtClean="0"/>
              <a:t> </a:t>
            </a:r>
            <a:r>
              <a:rPr lang="en-GB" sz="1600" i="1" u="sng" dirty="0" smtClean="0"/>
              <a:t>test </a:t>
            </a:r>
          </a:p>
          <a:p>
            <a:pPr eaLnBrk="1" hangingPunct="1">
              <a:lnSpc>
                <a:spcPct val="80000"/>
              </a:lnSpc>
              <a:buNone/>
              <a:defRPr/>
            </a:pPr>
            <a:r>
              <a:rPr lang="en-GB" sz="1600" i="1" dirty="0" smtClean="0"/>
              <a:t>			</a:t>
            </a:r>
            <a:r>
              <a:rPr lang="en-GB" sz="1600" i="1" u="sng" dirty="0" smtClean="0"/>
              <a:t>method</a:t>
            </a:r>
            <a:r>
              <a:rPr lang="en-GB" sz="1600" dirty="0" smtClean="0"/>
              <a:t>  run (</a:t>
            </a:r>
            <a:r>
              <a:rPr lang="en-GB" sz="1600" b="1" dirty="0" smtClean="0"/>
              <a:t>not only by those failed</a:t>
            </a:r>
            <a:r>
              <a:rPr lang="en-GB" sz="1600" dirty="0" smtClean="0"/>
              <a:t>) , all of this in </a:t>
            </a:r>
            <a:r>
              <a:rPr lang="en-GB" sz="1600" b="1" i="1" u="sng" dirty="0" smtClean="0">
                <a:solidFill>
                  <a:srgbClr val="FF0000"/>
                </a:solidFill>
              </a:rPr>
              <a:t>text</a:t>
            </a:r>
            <a:r>
              <a:rPr lang="en-GB" sz="1600" i="1" u="sng" dirty="0" smtClean="0"/>
              <a:t> format</a:t>
            </a:r>
            <a:r>
              <a:rPr lang="en-GB" sz="1600" i="1" dirty="0" smtClean="0"/>
              <a:t> . </a:t>
            </a:r>
          </a:p>
          <a:p>
            <a:pPr eaLnBrk="1" hangingPunct="1">
              <a:lnSpc>
                <a:spcPct val="80000"/>
              </a:lnSpc>
              <a:buNone/>
              <a:defRPr/>
            </a:pPr>
            <a:r>
              <a:rPr lang="en-GB" sz="1600" i="1" dirty="0" smtClean="0"/>
              <a:t>			</a:t>
            </a:r>
            <a:r>
              <a:rPr lang="en-GB" sz="1600" dirty="0" smtClean="0"/>
              <a:t>If </a:t>
            </a:r>
            <a:r>
              <a:rPr lang="en-GB" sz="1600" b="1" dirty="0" err="1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usefile</a:t>
            </a:r>
            <a:r>
              <a:rPr lang="en-GB" sz="1600" b="1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="true"</a:t>
            </a:r>
            <a:r>
              <a:rPr lang="en-GB" sz="1600" dirty="0" smtClean="0"/>
              <a:t>, </a:t>
            </a:r>
            <a:r>
              <a:rPr lang="en-GB" sz="1600" u="sng" dirty="0" smtClean="0"/>
              <a:t>each test case</a:t>
            </a:r>
            <a:r>
              <a:rPr lang="en-GB" sz="1600" dirty="0" smtClean="0"/>
              <a:t> generates </a:t>
            </a:r>
            <a:r>
              <a:rPr lang="en-GB" sz="1600" u="sng" dirty="0" smtClean="0"/>
              <a:t>its own</a:t>
            </a:r>
            <a:r>
              <a:rPr lang="en-GB" sz="1600" dirty="0" smtClean="0"/>
              <a:t> txt file.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en-GB" sz="1600" b="1" dirty="0" smtClean="0">
              <a:solidFill>
                <a:srgbClr val="000000"/>
              </a:solidFill>
              <a:latin typeface="Courier New" pitchFamily="49" charset="0"/>
            </a:endParaRPr>
          </a:p>
          <a:p>
            <a:pPr eaLnBrk="1" hangingPunct="1">
              <a:lnSpc>
                <a:spcPct val="80000"/>
              </a:lnSpc>
              <a:buNone/>
              <a:defRPr/>
            </a:pPr>
            <a:r>
              <a:rPr lang="en-GB" sz="1600" b="1" dirty="0" smtClean="0">
                <a:solidFill>
                  <a:srgbClr val="000000"/>
                </a:solidFill>
                <a:latin typeface="Courier New" pitchFamily="49" charset="0"/>
              </a:rPr>
              <a:t>xml</a:t>
            </a:r>
            <a:r>
              <a:rPr lang="en-GB" sz="1600" dirty="0" smtClean="0"/>
              <a:t>		Like formatter </a:t>
            </a:r>
            <a:r>
              <a:rPr lang="en-GB" sz="1600" b="1" dirty="0" smtClean="0">
                <a:solidFill>
                  <a:srgbClr val="000000"/>
                </a:solidFill>
                <a:latin typeface="Courier New" pitchFamily="49" charset="0"/>
              </a:rPr>
              <a:t>plain, </a:t>
            </a:r>
            <a:r>
              <a:rPr lang="en-GB" sz="1600" dirty="0" smtClean="0"/>
              <a:t>and </a:t>
            </a:r>
            <a:r>
              <a:rPr lang="en-GB" sz="1600" b="1" dirty="0" smtClean="0"/>
              <a:t>additionally</a:t>
            </a:r>
            <a:r>
              <a:rPr lang="en-GB" sz="1600" dirty="0" smtClean="0"/>
              <a:t> date/time of testing and </a:t>
            </a:r>
          </a:p>
          <a:p>
            <a:pPr eaLnBrk="1" hangingPunct="1">
              <a:lnSpc>
                <a:spcPct val="80000"/>
              </a:lnSpc>
              <a:buNone/>
              <a:defRPr/>
            </a:pPr>
            <a:r>
              <a:rPr lang="en-GB" sz="1600" b="1" dirty="0" smtClean="0"/>
              <a:t>			Ant</a:t>
            </a:r>
            <a:r>
              <a:rPr lang="en-GB" sz="1600" dirty="0" smtClean="0"/>
              <a:t>’s </a:t>
            </a:r>
            <a:r>
              <a:rPr lang="en-GB" sz="1600" i="1" u="sng" dirty="0" smtClean="0"/>
              <a:t>properties</a:t>
            </a:r>
            <a:r>
              <a:rPr lang="en-GB" sz="1600" dirty="0" smtClean="0"/>
              <a:t>  at this time, all of this in</a:t>
            </a:r>
            <a:r>
              <a:rPr lang="en-GB" sz="1600" i="1" dirty="0" smtClean="0"/>
              <a:t> </a:t>
            </a:r>
            <a:r>
              <a:rPr lang="en-GB" sz="1600" b="1" i="1" u="sng" dirty="0" smtClean="0">
                <a:solidFill>
                  <a:srgbClr val="FF0000"/>
                </a:solidFill>
              </a:rPr>
              <a:t>XML</a:t>
            </a:r>
            <a:r>
              <a:rPr lang="en-GB" sz="1600" i="1" dirty="0" smtClean="0"/>
              <a:t> </a:t>
            </a:r>
            <a:r>
              <a:rPr lang="en-GB" sz="1600" i="1" u="sng" dirty="0" smtClean="0"/>
              <a:t>format</a:t>
            </a:r>
            <a:r>
              <a:rPr lang="en-GB" sz="1600" dirty="0" smtClean="0"/>
              <a:t>  </a:t>
            </a:r>
          </a:p>
          <a:p>
            <a:pPr eaLnBrk="1" hangingPunct="1">
              <a:lnSpc>
                <a:spcPct val="80000"/>
              </a:lnSpc>
              <a:buNone/>
              <a:defRPr/>
            </a:pPr>
            <a:r>
              <a:rPr lang="en-GB" sz="1600" dirty="0" smtClean="0"/>
              <a:t>			If </a:t>
            </a:r>
            <a:r>
              <a:rPr lang="en-GB" sz="1600" b="1" dirty="0" err="1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usefile</a:t>
            </a:r>
            <a:r>
              <a:rPr lang="en-GB" sz="1600" b="1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="true"</a:t>
            </a:r>
            <a:r>
              <a:rPr lang="en-GB" sz="1600" dirty="0" smtClean="0"/>
              <a:t>, </a:t>
            </a:r>
            <a:r>
              <a:rPr lang="en-GB" sz="1600" u="sng" dirty="0" smtClean="0"/>
              <a:t>each test case</a:t>
            </a:r>
            <a:r>
              <a:rPr lang="en-GB" sz="1600" dirty="0" smtClean="0"/>
              <a:t> generates </a:t>
            </a:r>
            <a:r>
              <a:rPr lang="en-GB" sz="1600" u="sng" dirty="0" smtClean="0"/>
              <a:t>its own</a:t>
            </a:r>
            <a:r>
              <a:rPr lang="en-GB" sz="1600" dirty="0" smtClean="0"/>
              <a:t> XML file.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GB" sz="1600" dirty="0" smtClean="0">
                <a:latin typeface="AGaramond-Regular"/>
              </a:rPr>
              <a:t>-------------------------------------------------------------------------------------------------------------------</a:t>
            </a:r>
          </a:p>
          <a:p>
            <a:pPr eaLnBrk="1" hangingPunct="1">
              <a:lnSpc>
                <a:spcPct val="80000"/>
              </a:lnSpc>
              <a:buNone/>
              <a:defRPr/>
            </a:pPr>
            <a:r>
              <a:rPr lang="en-GB" sz="1600" b="1" dirty="0" smtClean="0"/>
              <a:t>To avoid duplication</a:t>
            </a:r>
            <a:r>
              <a:rPr lang="en-GB" sz="1600" dirty="0" smtClean="0"/>
              <a:t> on the console of the </a:t>
            </a:r>
            <a:r>
              <a:rPr lang="en-GB" sz="1600" b="1" dirty="0" smtClean="0"/>
              <a:t>summary statistics on </a:t>
            </a:r>
            <a:r>
              <a:rPr lang="en-GB" sz="1600" dirty="0" smtClean="0"/>
              <a:t>test results, </a:t>
            </a:r>
            <a:r>
              <a:rPr lang="en-GB" sz="1600" b="1" dirty="0" smtClean="0"/>
              <a:t>switch off</a:t>
            </a:r>
            <a:r>
              <a:rPr lang="en-GB" sz="1600" dirty="0" smtClean="0"/>
              <a:t> </a:t>
            </a:r>
            <a:r>
              <a:rPr lang="en-GB" sz="1600" b="1" dirty="0" err="1" smtClean="0">
                <a:solidFill>
                  <a:srgbClr val="FF0000"/>
                </a:solidFill>
                <a:latin typeface="Courier New" pitchFamily="49" charset="0"/>
              </a:rPr>
              <a:t>printsummary</a:t>
            </a:r>
            <a:r>
              <a:rPr lang="en-GB" sz="1600" dirty="0" smtClean="0"/>
              <a:t> attribute: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en-GB" sz="1600" dirty="0" smtClean="0"/>
          </a:p>
          <a:p>
            <a:pPr algn="ctr" eaLnBrk="1" hangingPunct="1">
              <a:lnSpc>
                <a:spcPct val="80000"/>
              </a:lnSpc>
              <a:buNone/>
              <a:defRPr/>
            </a:pPr>
            <a:r>
              <a:rPr lang="en-GB" sz="1600" dirty="0" smtClean="0"/>
              <a:t> </a:t>
            </a:r>
            <a:r>
              <a:rPr lang="en-GB" sz="1600" dirty="0" smtClean="0">
                <a:solidFill>
                  <a:srgbClr val="000000"/>
                </a:solidFill>
                <a:latin typeface="Courier New" pitchFamily="49" charset="0"/>
              </a:rPr>
              <a:t>&lt;</a:t>
            </a:r>
            <a:r>
              <a:rPr lang="en-GB" sz="1600" dirty="0" err="1" smtClean="0">
                <a:solidFill>
                  <a:srgbClr val="000000"/>
                </a:solidFill>
                <a:latin typeface="Courier New" pitchFamily="49" charset="0"/>
              </a:rPr>
              <a:t>junit</a:t>
            </a:r>
            <a:r>
              <a:rPr lang="en-GB" sz="1600" dirty="0" smtClean="0">
                <a:latin typeface="Courier New" pitchFamily="49" charset="0"/>
              </a:rPr>
              <a:t> </a:t>
            </a:r>
            <a:r>
              <a:rPr lang="en-GB" sz="1600" dirty="0" err="1" smtClean="0">
                <a:solidFill>
                  <a:srgbClr val="000000"/>
                </a:solidFill>
                <a:latin typeface="Courier New" pitchFamily="49" charset="0"/>
              </a:rPr>
              <a:t>haltonfailure</a:t>
            </a:r>
            <a:r>
              <a:rPr lang="en-GB" sz="1600" dirty="0">
                <a:solidFill>
                  <a:srgbClr val="000000"/>
                </a:solidFill>
                <a:latin typeface="Courier New" pitchFamily="49" charset="0"/>
              </a:rPr>
              <a:t>= </a:t>
            </a:r>
            <a:r>
              <a:rPr lang="en-GB" sz="1600" dirty="0" smtClean="0">
                <a:solidFill>
                  <a:srgbClr val="000000"/>
                </a:solidFill>
                <a:latin typeface="Courier New" pitchFamily="49" charset="0"/>
              </a:rPr>
              <a:t>"</a:t>
            </a:r>
            <a:r>
              <a:rPr lang="en-GB" sz="1600" b="1" dirty="0" smtClean="0">
                <a:solidFill>
                  <a:srgbClr val="000000"/>
                </a:solidFill>
                <a:latin typeface="Courier New" pitchFamily="49" charset="0"/>
              </a:rPr>
              <a:t>false</a:t>
            </a:r>
            <a:r>
              <a:rPr lang="en-GB" sz="1600" dirty="0" smtClean="0">
                <a:solidFill>
                  <a:srgbClr val="000000"/>
                </a:solidFill>
                <a:latin typeface="Courier New" pitchFamily="49" charset="0"/>
              </a:rPr>
              <a:t>"</a:t>
            </a:r>
            <a:r>
              <a:rPr lang="en-GB" sz="1600" b="1" dirty="0" smtClean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en-GB" sz="1600" b="1" dirty="0" err="1" smtClean="0">
                <a:solidFill>
                  <a:srgbClr val="FF0000"/>
                </a:solidFill>
                <a:latin typeface="Courier New" pitchFamily="49" charset="0"/>
              </a:rPr>
              <a:t>printsummary</a:t>
            </a:r>
            <a:r>
              <a:rPr lang="en-GB" sz="1600" b="1" dirty="0" smtClean="0">
                <a:solidFill>
                  <a:srgbClr val="000000"/>
                </a:solidFill>
                <a:latin typeface="Courier New" pitchFamily="49" charset="0"/>
              </a:rPr>
              <a:t>="false"</a:t>
            </a:r>
            <a:r>
              <a:rPr lang="en-GB" sz="1600" dirty="0" smtClean="0">
                <a:solidFill>
                  <a:srgbClr val="000000"/>
                </a:solidFill>
                <a:latin typeface="Courier New" pitchFamily="49" charset="0"/>
              </a:rPr>
              <a:t>&gt;</a:t>
            </a:r>
          </a:p>
          <a:p>
            <a:pPr algn="ctr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en-GB" sz="1600" dirty="0" smtClean="0">
              <a:solidFill>
                <a:srgbClr val="000000"/>
              </a:solidFill>
              <a:latin typeface="Courier New" pitchFamily="49" charset="0"/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GB" sz="1600" dirty="0" err="1" smtClean="0">
                <a:solidFill>
                  <a:srgbClr val="000000"/>
                </a:solidFill>
                <a:latin typeface="Courier New" pitchFamily="49" charset="0"/>
              </a:rPr>
              <a:t>haltonfailure</a:t>
            </a:r>
            <a:r>
              <a:rPr lang="en-GB" sz="1600" dirty="0" smtClean="0">
                <a:solidFill>
                  <a:srgbClr val="000000"/>
                </a:solidFill>
                <a:latin typeface="Courier New" pitchFamily="49" charset="0"/>
              </a:rPr>
              <a:t>="</a:t>
            </a:r>
            <a:r>
              <a:rPr lang="en-GB" sz="1600" b="1" dirty="0" smtClean="0">
                <a:solidFill>
                  <a:srgbClr val="000000"/>
                </a:solidFill>
                <a:latin typeface="Courier New" pitchFamily="49" charset="0"/>
              </a:rPr>
              <a:t>true</a:t>
            </a:r>
            <a:r>
              <a:rPr lang="en-GB" sz="1600" dirty="0" smtClean="0">
                <a:solidFill>
                  <a:srgbClr val="000000"/>
                </a:solidFill>
                <a:latin typeface="Courier New" pitchFamily="49" charset="0"/>
              </a:rPr>
              <a:t>" </a:t>
            </a:r>
            <a:r>
              <a:rPr lang="en-GB" sz="1600" dirty="0" smtClean="0">
                <a:latin typeface="+mj-lt"/>
              </a:rPr>
              <a:t>would restrict the information of the above formatters </a:t>
            </a:r>
            <a:r>
              <a:rPr lang="en-GB" sz="1600" i="1" u="sng" dirty="0" smtClean="0">
                <a:latin typeface="+mj-lt"/>
              </a:rPr>
              <a:t>to the first failure</a:t>
            </a:r>
            <a:r>
              <a:rPr lang="en-GB" sz="1600" i="1" dirty="0" smtClean="0">
                <a:latin typeface="+mj-lt"/>
              </a:rPr>
              <a:t>.</a:t>
            </a:r>
            <a:endParaRPr lang="en-GB" sz="1600" i="1" u="sng" dirty="0" smtClean="0">
              <a:solidFill>
                <a:srgbClr val="000000"/>
              </a:solidFill>
              <a:latin typeface="Courier New" pitchFamily="49" charset="0"/>
            </a:endParaRPr>
          </a:p>
        </p:txBody>
      </p:sp>
      <p:sp>
        <p:nvSpPr>
          <p:cNvPr id="512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2CEE68E4-3F34-41D0-A598-17F467673DC5}" type="slidenum">
              <a:rPr lang="en-GB" smtClean="0"/>
              <a:pPr/>
              <a:t>3</a:t>
            </a:fld>
            <a:endParaRPr lang="en-GB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68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368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368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368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3686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3686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500"/>
                                        <p:tgtEl>
                                          <p:spTgt spid="36867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" dur="500"/>
                                        <p:tgtEl>
                                          <p:spTgt spid="36867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1" dur="500"/>
                                        <p:tgtEl>
                                          <p:spTgt spid="36867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4" dur="500"/>
                                        <p:tgtEl>
                                          <p:spTgt spid="36867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9" dur="500"/>
                                        <p:tgtEl>
                                          <p:spTgt spid="36867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36867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21" end="2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5" dur="500"/>
                                        <p:tgtEl>
                                          <p:spTgt spid="36867">
                                            <p:txEl>
                                              <p:pRg st="21" end="2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C477B87-C8C5-4226-9E8C-D52A347B2FCD}" type="slidenum">
              <a:rPr lang="en-GB" smtClean="0"/>
              <a:pPr/>
              <a:t>30</a:t>
            </a:fld>
            <a:endParaRPr lang="en-GB" smtClean="0"/>
          </a:p>
        </p:txBody>
      </p:sp>
      <p:sp>
        <p:nvSpPr>
          <p:cNvPr id="31747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71438"/>
            <a:ext cx="7772400" cy="827087"/>
          </a:xfrm>
          <a:solidFill>
            <a:schemeClr val="folHlink"/>
          </a:solidFill>
        </p:spPr>
        <p:txBody>
          <a:bodyPr/>
          <a:lstStyle/>
          <a:p>
            <a:pPr algn="ctr" eaLnBrk="1" hangingPunct="1"/>
            <a:r>
              <a:rPr lang="en-GB" smtClean="0"/>
              <a:t>About testing again</a:t>
            </a:r>
          </a:p>
        </p:txBody>
      </p:sp>
      <p:sp>
        <p:nvSpPr>
          <p:cNvPr id="116739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838200" y="928688"/>
            <a:ext cx="7772400" cy="5429250"/>
          </a:xfrm>
        </p:spPr>
        <p:txBody>
          <a:bodyPr/>
          <a:lstStyle/>
          <a:p>
            <a:pPr eaLnBrk="1" hangingPunct="1">
              <a:lnSpc>
                <a:spcPct val="80000"/>
              </a:lnSpc>
              <a:spcBef>
                <a:spcPts val="600"/>
              </a:spcBef>
              <a:spcAft>
                <a:spcPts val="0"/>
              </a:spcAft>
            </a:pPr>
            <a:r>
              <a:rPr lang="en-GB" sz="2400" b="1" i="1" dirty="0" smtClean="0"/>
              <a:t>Before adding new code, write tests</a:t>
            </a:r>
            <a:r>
              <a:rPr lang="en-GB" sz="2400" dirty="0" smtClean="0"/>
              <a:t>  </a:t>
            </a:r>
          </a:p>
          <a:p>
            <a:pPr lvl="1" eaLnBrk="1" hangingPunct="1">
              <a:lnSpc>
                <a:spcPct val="80000"/>
              </a:lnSpc>
              <a:spcBef>
                <a:spcPts val="600"/>
              </a:spcBef>
              <a:spcAft>
                <a:spcPts val="0"/>
              </a:spcAft>
            </a:pPr>
            <a:r>
              <a:rPr lang="en-GB" sz="2000" dirty="0" smtClean="0"/>
              <a:t>to validate the </a:t>
            </a:r>
            <a:r>
              <a:rPr lang="en-GB" sz="2000" b="1" i="1" dirty="0" smtClean="0"/>
              <a:t>current behaviour</a:t>
            </a:r>
            <a:r>
              <a:rPr lang="en-GB" sz="2000" dirty="0" smtClean="0"/>
              <a:t> </a:t>
            </a:r>
          </a:p>
          <a:p>
            <a:pPr lvl="1" eaLnBrk="1" hangingPunct="1">
              <a:lnSpc>
                <a:spcPct val="80000"/>
              </a:lnSpc>
              <a:spcBef>
                <a:spcPts val="600"/>
              </a:spcBef>
              <a:spcAft>
                <a:spcPts val="0"/>
              </a:spcAft>
            </a:pPr>
            <a:r>
              <a:rPr lang="en-GB" sz="2000" dirty="0" smtClean="0"/>
              <a:t>to describe (specify) the </a:t>
            </a:r>
            <a:r>
              <a:rPr lang="en-GB" sz="2000" b="1" i="1" dirty="0" smtClean="0"/>
              <a:t>expected behaviour</a:t>
            </a:r>
            <a:r>
              <a:rPr lang="en-GB" sz="2000" dirty="0" smtClean="0"/>
              <a:t>  on new code to be added, and</a:t>
            </a:r>
          </a:p>
          <a:p>
            <a:pPr lvl="1" eaLnBrk="1" hangingPunct="1">
              <a:lnSpc>
                <a:spcPct val="80000"/>
              </a:lnSpc>
              <a:spcBef>
                <a:spcPts val="600"/>
              </a:spcBef>
              <a:spcAft>
                <a:spcPts val="0"/>
              </a:spcAft>
            </a:pPr>
            <a:r>
              <a:rPr lang="en-GB" sz="2000" dirty="0" smtClean="0"/>
              <a:t>to verify that the new code </a:t>
            </a:r>
          </a:p>
          <a:p>
            <a:pPr lvl="2" eaLnBrk="1" hangingPunct="1">
              <a:lnSpc>
                <a:spcPct val="80000"/>
              </a:lnSpc>
              <a:spcBef>
                <a:spcPts val="600"/>
              </a:spcBef>
              <a:spcAft>
                <a:spcPts val="0"/>
              </a:spcAft>
            </a:pPr>
            <a:r>
              <a:rPr lang="en-GB" sz="1800" dirty="0" smtClean="0"/>
              <a:t>does not break the current behaviour</a:t>
            </a:r>
          </a:p>
          <a:p>
            <a:pPr lvl="2" eaLnBrk="1" hangingPunct="1">
              <a:lnSpc>
                <a:spcPct val="80000"/>
              </a:lnSpc>
              <a:spcBef>
                <a:spcPts val="600"/>
              </a:spcBef>
              <a:spcAft>
                <a:spcPts val="0"/>
              </a:spcAft>
            </a:pPr>
            <a:r>
              <a:rPr lang="en-GB" sz="1800" dirty="0" smtClean="0"/>
              <a:t>and demonstrates the correct new behaviour. </a:t>
            </a:r>
          </a:p>
          <a:p>
            <a:pPr eaLnBrk="1" hangingPunct="1">
              <a:lnSpc>
                <a:spcPct val="80000"/>
              </a:lnSpc>
              <a:spcBef>
                <a:spcPts val="600"/>
              </a:spcBef>
              <a:spcAft>
                <a:spcPts val="0"/>
              </a:spcAft>
            </a:pPr>
            <a:r>
              <a:rPr lang="en-GB" sz="2400" dirty="0" smtClean="0"/>
              <a:t>When a </a:t>
            </a:r>
            <a:r>
              <a:rPr lang="en-GB" sz="2400" b="1" i="1" dirty="0" smtClean="0"/>
              <a:t>bug</a:t>
            </a:r>
            <a:r>
              <a:rPr lang="en-GB" sz="2400" dirty="0" smtClean="0"/>
              <a:t>  is found, </a:t>
            </a:r>
          </a:p>
          <a:p>
            <a:pPr lvl="1" eaLnBrk="1" hangingPunct="1">
              <a:lnSpc>
                <a:spcPct val="80000"/>
              </a:lnSpc>
              <a:spcBef>
                <a:spcPts val="600"/>
              </a:spcBef>
              <a:spcAft>
                <a:spcPts val="0"/>
              </a:spcAft>
            </a:pPr>
            <a:r>
              <a:rPr lang="en-GB" sz="2000" b="1" i="1" dirty="0" smtClean="0"/>
              <a:t>write a </a:t>
            </a:r>
            <a:r>
              <a:rPr lang="en-GB" sz="2000" b="1" i="1" u="sng" dirty="0" smtClean="0"/>
              <a:t>test case</a:t>
            </a:r>
            <a:r>
              <a:rPr lang="en-GB" sz="2000" b="1" i="1" dirty="0" smtClean="0"/>
              <a:t> or a </a:t>
            </a:r>
            <a:r>
              <a:rPr lang="en-GB" sz="2000" b="1" i="1" u="sng" dirty="0" smtClean="0"/>
              <a:t>test method</a:t>
            </a:r>
            <a:r>
              <a:rPr lang="en-GB" sz="2000" b="1" i="1" dirty="0" smtClean="0"/>
              <a:t> to identify it clearly</a:t>
            </a:r>
            <a:r>
              <a:rPr lang="en-GB" sz="2000" dirty="0" smtClean="0"/>
              <a:t>, then </a:t>
            </a:r>
          </a:p>
          <a:p>
            <a:pPr lvl="1" eaLnBrk="1" hangingPunct="1">
              <a:lnSpc>
                <a:spcPct val="80000"/>
              </a:lnSpc>
              <a:spcBef>
                <a:spcPts val="600"/>
              </a:spcBef>
              <a:spcAft>
                <a:spcPts val="0"/>
              </a:spcAft>
            </a:pPr>
            <a:r>
              <a:rPr lang="en-GB" sz="2000" b="1" i="1" dirty="0" smtClean="0"/>
              <a:t>fix the bug</a:t>
            </a:r>
            <a:r>
              <a:rPr lang="en-GB" sz="2000" dirty="0" smtClean="0"/>
              <a:t>  and </a:t>
            </a:r>
            <a:r>
              <a:rPr lang="en-GB" sz="2000" b="1" i="1" dirty="0" smtClean="0"/>
              <a:t>watch the test passes</a:t>
            </a:r>
            <a:r>
              <a:rPr lang="en-GB" sz="2000" dirty="0" smtClean="0"/>
              <a:t>. </a:t>
            </a:r>
          </a:p>
          <a:p>
            <a:pPr eaLnBrk="1" hangingPunct="1">
              <a:lnSpc>
                <a:spcPct val="80000"/>
              </a:lnSpc>
              <a:spcBef>
                <a:spcPts val="600"/>
              </a:spcBef>
              <a:spcAft>
                <a:spcPts val="0"/>
              </a:spcAft>
            </a:pPr>
            <a:endParaRPr lang="en-GB" sz="2400" dirty="0" smtClean="0"/>
          </a:p>
          <a:p>
            <a:pPr eaLnBrk="1" hangingPunct="1">
              <a:lnSpc>
                <a:spcPct val="80000"/>
              </a:lnSpc>
              <a:spcBef>
                <a:spcPts val="600"/>
              </a:spcBef>
              <a:spcAft>
                <a:spcPts val="0"/>
              </a:spcAft>
            </a:pPr>
            <a:r>
              <a:rPr lang="en-GB" sz="2000" dirty="0" smtClean="0"/>
              <a:t>While some testing is better than no testing, </a:t>
            </a:r>
          </a:p>
          <a:p>
            <a:pPr lvl="1" eaLnBrk="1" hangingPunct="1">
              <a:lnSpc>
                <a:spcPct val="80000"/>
              </a:lnSpc>
              <a:spcBef>
                <a:spcPts val="600"/>
              </a:spcBef>
              <a:spcAft>
                <a:spcPts val="0"/>
              </a:spcAft>
            </a:pPr>
            <a:r>
              <a:rPr lang="en-GB" sz="1600" dirty="0" smtClean="0"/>
              <a:t>a</a:t>
            </a:r>
            <a:r>
              <a:rPr lang="en-GB" sz="1600" b="1" i="1" dirty="0" smtClean="0"/>
              <a:t> critical mass of tests</a:t>
            </a:r>
            <a:r>
              <a:rPr lang="en-GB" sz="1600" dirty="0" smtClean="0"/>
              <a:t>  needs to be in place to truly realize such </a:t>
            </a:r>
            <a:r>
              <a:rPr lang="en-GB" sz="1600" b="1" dirty="0" smtClean="0"/>
              <a:t>XP</a:t>
            </a:r>
            <a:r>
              <a:rPr lang="en-GB" sz="1600" dirty="0" smtClean="0"/>
              <a:t> benefits as </a:t>
            </a:r>
            <a:r>
              <a:rPr lang="en-GB" sz="1600" b="1" i="1" dirty="0" smtClean="0"/>
              <a:t>fearless</a:t>
            </a:r>
            <a:r>
              <a:rPr lang="en-GB" sz="1600" dirty="0" smtClean="0"/>
              <a:t>  and </a:t>
            </a:r>
            <a:r>
              <a:rPr lang="en-GB" sz="1600" b="1" i="1" dirty="0" smtClean="0"/>
              <a:t>confident</a:t>
            </a:r>
            <a:r>
              <a:rPr lang="en-GB" sz="1600" dirty="0" smtClean="0"/>
              <a:t>  </a:t>
            </a:r>
            <a:r>
              <a:rPr lang="en-GB" sz="1600" b="1" i="1" u="sng" dirty="0" smtClean="0"/>
              <a:t>refactoring</a:t>
            </a:r>
            <a:r>
              <a:rPr lang="en-GB" sz="1600" dirty="0" smtClean="0"/>
              <a:t>. </a:t>
            </a:r>
          </a:p>
          <a:p>
            <a:pPr eaLnBrk="1" hangingPunct="1">
              <a:lnSpc>
                <a:spcPct val="80000"/>
              </a:lnSpc>
              <a:spcBef>
                <a:spcPts val="600"/>
              </a:spcBef>
              <a:spcAft>
                <a:spcPts val="0"/>
              </a:spcAft>
            </a:pPr>
            <a:endParaRPr lang="en-GB" sz="2000" dirty="0" smtClean="0"/>
          </a:p>
          <a:p>
            <a:pPr eaLnBrk="1" hangingPunct="1">
              <a:lnSpc>
                <a:spcPct val="80000"/>
              </a:lnSpc>
              <a:spcBef>
                <a:spcPts val="600"/>
              </a:spcBef>
              <a:spcAft>
                <a:spcPts val="0"/>
              </a:spcAft>
            </a:pPr>
            <a:r>
              <a:rPr lang="en-GB" sz="2000" dirty="0" smtClean="0"/>
              <a:t>Keep at it and the </a:t>
            </a:r>
            <a:r>
              <a:rPr lang="en-GB" sz="2000" b="1" i="1" dirty="0" smtClean="0"/>
              <a:t>tests will accumulate</a:t>
            </a:r>
            <a:r>
              <a:rPr lang="en-GB" sz="2000" dirty="0" smtClean="0"/>
              <a:t>  little-by-little allowing the project to realize these and other </a:t>
            </a:r>
            <a:r>
              <a:rPr lang="en-GB" sz="2000" b="1" dirty="0" smtClean="0"/>
              <a:t>benefits</a:t>
            </a:r>
            <a:r>
              <a:rPr lang="en-GB" sz="2000" dirty="0" smtClean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167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1167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1167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1167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1167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1167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1167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3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0" dur="500"/>
                                        <p:tgtEl>
                                          <p:spTgt spid="11673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3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3" dur="500"/>
                                        <p:tgtEl>
                                          <p:spTgt spid="11673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3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8" dur="500"/>
                                        <p:tgtEl>
                                          <p:spTgt spid="11673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3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1" dur="500"/>
                                        <p:tgtEl>
                                          <p:spTgt spid="11673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39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6" dur="500"/>
                                        <p:tgtEl>
                                          <p:spTgt spid="116739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83637D7-2471-4EFA-B627-3111964A5C8F}" type="slidenum">
              <a:rPr lang="en-GB" smtClean="0"/>
              <a:pPr/>
              <a:t>31</a:t>
            </a:fld>
            <a:endParaRPr lang="en-GB" smtClean="0"/>
          </a:p>
        </p:txBody>
      </p:sp>
      <p:sp>
        <p:nvSpPr>
          <p:cNvPr id="32771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71414"/>
            <a:ext cx="7772400" cy="539750"/>
          </a:xfrm>
          <a:solidFill>
            <a:schemeClr val="folHlink"/>
          </a:solidFill>
        </p:spPr>
        <p:txBody>
          <a:bodyPr/>
          <a:lstStyle/>
          <a:p>
            <a:pPr algn="ctr" eaLnBrk="1" hangingPunct="1"/>
            <a:r>
              <a:rPr lang="en-GB" sz="3600" dirty="0" smtClean="0"/>
              <a:t>Extensions to </a:t>
            </a:r>
            <a:r>
              <a:rPr lang="en-GB" sz="3600" b="1" dirty="0" err="1" smtClean="0"/>
              <a:t>JUnit</a:t>
            </a:r>
            <a:endParaRPr lang="en-GB" sz="4000" b="1" dirty="0" smtClean="0"/>
          </a:p>
        </p:txBody>
      </p:sp>
      <p:sp>
        <p:nvSpPr>
          <p:cNvPr id="117763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sz="half" idx="1"/>
          </p:nvPr>
        </p:nvSpPr>
        <p:spPr>
          <a:xfrm>
            <a:off x="323850" y="1052513"/>
            <a:ext cx="8640763" cy="1152525"/>
          </a:xfrm>
          <a:solidFill>
            <a:schemeClr val="bg1"/>
          </a:solidFill>
        </p:spPr>
        <p:txBody>
          <a:bodyPr/>
          <a:lstStyle/>
          <a:p>
            <a:pPr eaLnBrk="1" hangingPunct="1"/>
            <a:r>
              <a:rPr lang="en-GB" sz="2000" dirty="0" smtClean="0"/>
              <a:t>It is easy to build </a:t>
            </a:r>
            <a:r>
              <a:rPr lang="en-GB" sz="2000" b="1" i="1" u="sng" dirty="0" smtClean="0"/>
              <a:t>extensions on top</a:t>
            </a:r>
            <a:r>
              <a:rPr lang="en-GB" sz="2000" dirty="0" smtClean="0"/>
              <a:t>  of </a:t>
            </a:r>
            <a:r>
              <a:rPr lang="en-GB" sz="2000" b="1" dirty="0" err="1" smtClean="0"/>
              <a:t>JUnit</a:t>
            </a:r>
            <a:r>
              <a:rPr lang="en-GB" sz="2000" dirty="0" smtClean="0"/>
              <a:t>. </a:t>
            </a:r>
          </a:p>
          <a:p>
            <a:pPr eaLnBrk="1" hangingPunct="1"/>
            <a:r>
              <a:rPr lang="en-GB" sz="2000" dirty="0" smtClean="0"/>
              <a:t>There are many freely available </a:t>
            </a:r>
            <a:r>
              <a:rPr lang="en-GB" sz="2000" i="1" u="sng" dirty="0" smtClean="0"/>
              <a:t>extensions</a:t>
            </a:r>
            <a:r>
              <a:rPr lang="en-GB" sz="2000" i="1" dirty="0" smtClean="0"/>
              <a:t>  </a:t>
            </a:r>
            <a:r>
              <a:rPr lang="en-GB" sz="2000" dirty="0" smtClean="0"/>
              <a:t>and</a:t>
            </a:r>
            <a:r>
              <a:rPr lang="en-GB" sz="2000" i="1" dirty="0" smtClean="0"/>
              <a:t> </a:t>
            </a:r>
            <a:r>
              <a:rPr lang="en-GB" sz="2000" i="1" u="sng" dirty="0" smtClean="0"/>
              <a:t>companions</a:t>
            </a:r>
            <a:r>
              <a:rPr lang="en-GB" sz="2000" dirty="0" smtClean="0"/>
              <a:t>  for </a:t>
            </a:r>
            <a:r>
              <a:rPr lang="en-GB" sz="2000" b="1" dirty="0" err="1" smtClean="0"/>
              <a:t>JUnit</a:t>
            </a:r>
            <a:r>
              <a:rPr lang="en-GB" sz="2000" dirty="0" smtClean="0"/>
              <a:t>. </a:t>
            </a:r>
          </a:p>
          <a:p>
            <a:pPr eaLnBrk="1" hangingPunct="1">
              <a:buFont typeface="Wingdings" pitchFamily="2" charset="2"/>
              <a:buNone/>
            </a:pPr>
            <a:r>
              <a:rPr lang="en-GB" sz="2000" dirty="0" smtClean="0"/>
              <a:t>     This table shows a few:</a:t>
            </a:r>
          </a:p>
        </p:txBody>
      </p:sp>
      <p:graphicFrame>
        <p:nvGraphicFramePr>
          <p:cNvPr id="117789" name="Group 29"/>
          <p:cNvGraphicFramePr>
            <a:graphicFrameLocks noGrp="1"/>
          </p:cNvGraphicFramePr>
          <p:nvPr>
            <p:ph sz="half" idx="2"/>
          </p:nvPr>
        </p:nvGraphicFramePr>
        <p:xfrm>
          <a:off x="250825" y="2276475"/>
          <a:ext cx="8713788" cy="4123056"/>
        </p:xfrm>
        <a:graphic>
          <a:graphicData uri="http://schemas.openxmlformats.org/drawingml/2006/table">
            <a:tbl>
              <a:tblPr/>
              <a:tblGrid>
                <a:gridCol w="1884363"/>
                <a:gridCol w="6829425"/>
              </a:tblGrid>
              <a:tr h="4683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Name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Description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93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HttpUnit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A test framework that could be embedded in </a:t>
                      </a:r>
                      <a:r>
                        <a:rPr kumimoji="0" lang="en-GB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JUnit</a:t>
                      </a:r>
                      <a:r>
                        <a:rPr kumimoji="0" lang="en-GB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 tests to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perform </a:t>
                      </a:r>
                      <a:r>
                        <a:rPr kumimoji="0" lang="en-GB" sz="1800" b="0" i="1" u="sng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automated web site testing</a:t>
                      </a:r>
                      <a:r>
                        <a:rPr kumimoji="0" lang="en-GB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699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JUnitPerf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JUnit</a:t>
                      </a:r>
                      <a:r>
                        <a:rPr kumimoji="0" lang="en-GB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 test </a:t>
                      </a:r>
                      <a:r>
                        <a:rPr kumimoji="0" lang="en-GB" sz="1800" b="0" i="1" u="sng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decorators</a:t>
                      </a:r>
                      <a:r>
                        <a:rPr kumimoji="0" lang="en-GB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  perform </a:t>
                      </a:r>
                      <a:r>
                        <a:rPr kumimoji="0" lang="en-GB" sz="1800" b="0" i="1" u="sng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scalability and performance testing</a:t>
                      </a:r>
                      <a:r>
                        <a:rPr kumimoji="0" lang="en-GB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85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Mock Objects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Allows testing of code that </a:t>
                      </a:r>
                      <a:r>
                        <a:rPr kumimoji="0" lang="en-GB" sz="1800" b="0" i="1" u="sng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accesses resources</a:t>
                      </a:r>
                      <a:r>
                        <a:rPr kumimoji="0" lang="en-GB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  such as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Arial" pitchFamily="34" charset="0"/>
                        <a:buChar char="•"/>
                        <a:tabLst/>
                      </a:pPr>
                      <a:r>
                        <a:rPr kumimoji="0" lang="en-GB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 database connections and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Arial" pitchFamily="34" charset="0"/>
                        <a:buChar char="•"/>
                        <a:tabLst/>
                      </a:pPr>
                      <a:r>
                        <a:rPr kumimoji="0" lang="en-GB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 </a:t>
                      </a:r>
                      <a:r>
                        <a:rPr kumimoji="0" lang="en-GB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servlet</a:t>
                      </a:r>
                      <a:r>
                        <a:rPr kumimoji="0" lang="en-GB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 containers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Arial" pitchFamily="34" charset="0"/>
                        <a:buNone/>
                        <a:tabLst/>
                      </a:pPr>
                      <a:r>
                        <a:rPr kumimoji="0" lang="en-GB" sz="1800" b="0" i="1" u="sng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without the need of the  actual resources</a:t>
                      </a:r>
                      <a:r>
                        <a:rPr kumimoji="0" lang="en-GB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905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Cactus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1800" b="0" i="1" u="sng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In-container unit testing</a:t>
                      </a:r>
                      <a:r>
                        <a:rPr kumimoji="0" lang="en-GB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.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Covered in detail in chapter 12 of </a:t>
                      </a:r>
                      <a:r>
                        <a:rPr kumimoji="0" lang="en-GB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Ant book</a:t>
                      </a:r>
                      <a:r>
                        <a:rPr kumimoji="0" lang="en-GB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921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DBUnit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Sets up databases in a known state </a:t>
                      </a:r>
                      <a:r>
                        <a:rPr kumimoji="0" lang="en-GB" sz="1800" b="0" i="1" u="sng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for repeatable DB testing</a:t>
                      </a:r>
                      <a:r>
                        <a:rPr kumimoji="0" lang="en-GB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971600" y="629647"/>
            <a:ext cx="499027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b="1" dirty="0" smtClean="0">
                <a:latin typeface="Univers-Bold"/>
              </a:rPr>
              <a:t>Partly discussed earlier. </a:t>
            </a:r>
            <a:endParaRPr lang="en-GB" sz="3200" dirty="0"/>
          </a:p>
        </p:txBody>
      </p:sp>
      <p:sp>
        <p:nvSpPr>
          <p:cNvPr id="7" name="TextBox 6"/>
          <p:cNvSpPr txBox="1"/>
          <p:nvPr/>
        </p:nvSpPr>
        <p:spPr>
          <a:xfrm>
            <a:off x="6226111" y="548680"/>
            <a:ext cx="2810385" cy="707886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en-GB" sz="4000" b="1" dirty="0" smtClean="0">
                <a:solidFill>
                  <a:srgbClr val="FF0000"/>
                </a:solidFill>
                <a:latin typeface="+mn-lt"/>
              </a:rPr>
              <a:t>Self-study</a:t>
            </a:r>
            <a:endParaRPr lang="en-GB" sz="4000" b="1" dirty="0">
              <a:solidFill>
                <a:srgbClr val="FF0000"/>
              </a:solidFill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177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1177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1177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1177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7763" grpId="0" build="p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262942AD-6912-4DE9-875C-48FD3814FE81}" type="slidenum">
              <a:rPr lang="en-GB" smtClean="0"/>
              <a:pPr/>
              <a:t>32</a:t>
            </a:fld>
            <a:endParaRPr lang="en-GB" smtClean="0"/>
          </a:p>
        </p:txBody>
      </p:sp>
      <p:sp>
        <p:nvSpPr>
          <p:cNvPr id="33795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381000"/>
            <a:ext cx="7772400" cy="685800"/>
          </a:xfrm>
          <a:solidFill>
            <a:schemeClr val="folHlink"/>
          </a:solidFill>
        </p:spPr>
        <p:txBody>
          <a:bodyPr/>
          <a:lstStyle/>
          <a:p>
            <a:pPr algn="ctr" eaLnBrk="1" hangingPunct="1"/>
            <a:r>
              <a:rPr lang="en-GB" smtClean="0"/>
              <a:t>BRIEF SUMMARY to </a:t>
            </a:r>
            <a:r>
              <a:rPr lang="en-GB" sz="3600" b="1" smtClean="0"/>
              <a:t>Ant+JUnit</a:t>
            </a:r>
          </a:p>
        </p:txBody>
      </p:sp>
      <p:sp>
        <p:nvSpPr>
          <p:cNvPr id="109571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684213" y="1628775"/>
            <a:ext cx="8135937" cy="4752975"/>
          </a:xfrm>
        </p:spPr>
        <p:txBody>
          <a:bodyPr/>
          <a:lstStyle/>
          <a:p>
            <a:pPr eaLnBrk="1" hangingPunct="1">
              <a:spcAft>
                <a:spcPts val="600"/>
              </a:spcAft>
            </a:pPr>
            <a:r>
              <a:rPr lang="en-GB" sz="2800" b="1" dirty="0" err="1" smtClean="0"/>
              <a:t>JUnit</a:t>
            </a:r>
            <a:r>
              <a:rPr lang="en-GB" sz="2800" dirty="0" smtClean="0"/>
              <a:t> is </a:t>
            </a:r>
            <a:r>
              <a:rPr lang="en-GB" sz="2800" b="1" dirty="0" smtClean="0"/>
              <a:t>Java</a:t>
            </a:r>
            <a:r>
              <a:rPr lang="en-GB" sz="2800" dirty="0" smtClean="0"/>
              <a:t>’s </a:t>
            </a:r>
            <a:r>
              <a:rPr lang="en-GB" sz="2800" b="1" i="1" dirty="0" smtClean="0"/>
              <a:t>de facto testing framework</a:t>
            </a:r>
            <a:r>
              <a:rPr lang="en-GB" sz="2800" dirty="0" smtClean="0"/>
              <a:t>; </a:t>
            </a:r>
          </a:p>
          <a:p>
            <a:pPr eaLnBrk="1" hangingPunct="1">
              <a:spcAft>
                <a:spcPts val="600"/>
              </a:spcAft>
            </a:pPr>
            <a:r>
              <a:rPr lang="en-GB" sz="2800" dirty="0" smtClean="0"/>
              <a:t>it </a:t>
            </a:r>
            <a:r>
              <a:rPr lang="en-GB" sz="2800" b="1" i="1" dirty="0" smtClean="0"/>
              <a:t>integrates</a:t>
            </a:r>
            <a:r>
              <a:rPr lang="en-GB" sz="2800" dirty="0" smtClean="0"/>
              <a:t> tightly with </a:t>
            </a:r>
            <a:r>
              <a:rPr lang="en-GB" sz="2800" b="1" dirty="0" smtClean="0"/>
              <a:t>Ant</a:t>
            </a:r>
            <a:r>
              <a:rPr lang="en-GB" sz="2800" dirty="0" smtClean="0"/>
              <a:t>.</a:t>
            </a:r>
          </a:p>
          <a:p>
            <a:pPr eaLnBrk="1" hangingPunct="1">
              <a:spcAft>
                <a:spcPts val="600"/>
              </a:spcAft>
            </a:pPr>
            <a:r>
              <a:rPr lang="en-GB" sz="2800" b="1" dirty="0" smtClean="0">
                <a:solidFill>
                  <a:srgbClr val="000000"/>
                </a:solidFill>
                <a:latin typeface="Courier New" pitchFamily="49" charset="0"/>
              </a:rPr>
              <a:t>&lt;</a:t>
            </a:r>
            <a:r>
              <a:rPr lang="en-GB" sz="2800" b="1" dirty="0" err="1" smtClean="0">
                <a:solidFill>
                  <a:srgbClr val="000000"/>
                </a:solidFill>
                <a:latin typeface="Courier New" pitchFamily="49" charset="0"/>
              </a:rPr>
              <a:t>junit</a:t>
            </a:r>
            <a:r>
              <a:rPr lang="en-GB" sz="2800" b="1" dirty="0" smtClean="0">
                <a:solidFill>
                  <a:srgbClr val="000000"/>
                </a:solidFill>
                <a:latin typeface="Courier New" pitchFamily="49" charset="0"/>
              </a:rPr>
              <a:t>&gt;</a:t>
            </a:r>
            <a:r>
              <a:rPr lang="en-GB" sz="2800" dirty="0" smtClean="0"/>
              <a:t> </a:t>
            </a:r>
            <a:r>
              <a:rPr lang="en-GB" sz="2800" b="1" dirty="0" smtClean="0"/>
              <a:t>Ant</a:t>
            </a:r>
            <a:r>
              <a:rPr lang="en-GB" sz="2800" dirty="0" smtClean="0"/>
              <a:t> task</a:t>
            </a:r>
          </a:p>
          <a:p>
            <a:pPr lvl="1" eaLnBrk="1" hangingPunct="1">
              <a:spcAft>
                <a:spcPts val="600"/>
              </a:spcAft>
            </a:pPr>
            <a:r>
              <a:rPr lang="en-GB" sz="2400" b="1" i="1" dirty="0" smtClean="0"/>
              <a:t>runs tests cases</a:t>
            </a:r>
            <a:r>
              <a:rPr lang="en-GB" sz="2400" dirty="0" smtClean="0"/>
              <a:t>, </a:t>
            </a:r>
          </a:p>
          <a:p>
            <a:pPr lvl="1" eaLnBrk="1" hangingPunct="1">
              <a:spcAft>
                <a:spcPts val="600"/>
              </a:spcAft>
            </a:pPr>
            <a:r>
              <a:rPr lang="en-GB" sz="2400" b="1" i="1" dirty="0" smtClean="0"/>
              <a:t>captures results</a:t>
            </a:r>
            <a:r>
              <a:rPr lang="en-GB" sz="2400" dirty="0" smtClean="0"/>
              <a:t>  in various formats (e.g. </a:t>
            </a:r>
            <a:r>
              <a:rPr lang="en-GB" sz="2400" b="1" dirty="0" smtClean="0"/>
              <a:t>XML</a:t>
            </a:r>
            <a:r>
              <a:rPr lang="en-GB" sz="2400" dirty="0" smtClean="0"/>
              <a:t>),  </a:t>
            </a:r>
          </a:p>
          <a:p>
            <a:pPr lvl="1" eaLnBrk="1" hangingPunct="1">
              <a:spcAft>
                <a:spcPts val="600"/>
              </a:spcAft>
            </a:pPr>
            <a:r>
              <a:rPr lang="en-GB" sz="2400" b="1" i="1" dirty="0" smtClean="0"/>
              <a:t>can set a property</a:t>
            </a:r>
            <a:r>
              <a:rPr lang="en-GB" sz="2400" dirty="0" smtClean="0"/>
              <a:t>  if a test fails.</a:t>
            </a:r>
          </a:p>
          <a:p>
            <a:pPr eaLnBrk="1" hangingPunct="1">
              <a:spcAft>
                <a:spcPts val="600"/>
              </a:spcAft>
            </a:pPr>
            <a:r>
              <a:rPr lang="en-GB" sz="2800" b="1" dirty="0" smtClean="0">
                <a:solidFill>
                  <a:srgbClr val="000000"/>
                </a:solidFill>
                <a:latin typeface="Courier New" pitchFamily="49" charset="0"/>
              </a:rPr>
              <a:t>&lt;</a:t>
            </a:r>
            <a:r>
              <a:rPr lang="en-GB" sz="2800" b="1" dirty="0" err="1" smtClean="0">
                <a:solidFill>
                  <a:srgbClr val="000000"/>
                </a:solidFill>
                <a:latin typeface="Courier New" pitchFamily="49" charset="0"/>
              </a:rPr>
              <a:t>junitreport</a:t>
            </a:r>
            <a:r>
              <a:rPr lang="en-GB" sz="2800" b="1" dirty="0" smtClean="0">
                <a:solidFill>
                  <a:srgbClr val="000000"/>
                </a:solidFill>
                <a:latin typeface="Courier New" pitchFamily="49" charset="0"/>
              </a:rPr>
              <a:t>&gt;</a:t>
            </a:r>
            <a:r>
              <a:rPr lang="en-GB" sz="2800" dirty="0" smtClean="0"/>
              <a:t> </a:t>
            </a:r>
            <a:r>
              <a:rPr lang="en-GB" sz="2800" b="1" dirty="0" smtClean="0"/>
              <a:t>Ant</a:t>
            </a:r>
            <a:r>
              <a:rPr lang="en-GB" sz="2800" dirty="0" smtClean="0"/>
              <a:t> task with </a:t>
            </a:r>
            <a:r>
              <a:rPr lang="en-GB" sz="2800" b="1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&lt;report&gt; </a:t>
            </a:r>
            <a:r>
              <a:rPr lang="en-GB" sz="2800" dirty="0" smtClean="0"/>
              <a:t>sub-task</a:t>
            </a:r>
          </a:p>
          <a:p>
            <a:pPr lvl="1" eaLnBrk="1" hangingPunct="1">
              <a:spcAft>
                <a:spcPts val="600"/>
              </a:spcAft>
            </a:pPr>
            <a:r>
              <a:rPr lang="en-GB" sz="2400" b="1" i="1" dirty="0" smtClean="0"/>
              <a:t>generates</a:t>
            </a:r>
            <a:r>
              <a:rPr lang="en-GB" sz="2400" dirty="0" smtClean="0"/>
              <a:t>  </a:t>
            </a:r>
            <a:r>
              <a:rPr lang="en-GB" sz="2400" b="1" dirty="0" smtClean="0"/>
              <a:t>HTML</a:t>
            </a:r>
            <a:r>
              <a:rPr lang="en-GB" sz="2400" dirty="0" smtClean="0"/>
              <a:t> test result </a:t>
            </a:r>
            <a:r>
              <a:rPr lang="en-GB" sz="2400" b="1" i="1" dirty="0" smtClean="0"/>
              <a:t>reports</a:t>
            </a:r>
            <a:r>
              <a:rPr lang="en-GB" sz="2400" dirty="0" smtClean="0"/>
              <a:t> (from </a:t>
            </a:r>
            <a:r>
              <a:rPr lang="en-GB" sz="2400" b="1" dirty="0" smtClean="0"/>
              <a:t>XML</a:t>
            </a:r>
            <a:r>
              <a:rPr lang="en-GB" sz="2400" dirty="0" smtClean="0"/>
              <a:t>),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095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1095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1095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1095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1095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1095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500"/>
                                        <p:tgtEl>
                                          <p:spTgt spid="1095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" dur="500"/>
                                        <p:tgtEl>
                                          <p:spTgt spid="1095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A3D9E17-E22B-4EE0-9C70-9AF91EF7524F}" type="slidenum">
              <a:rPr lang="en-GB" smtClean="0"/>
              <a:pPr/>
              <a:t>33</a:t>
            </a:fld>
            <a:endParaRPr lang="en-GB" smtClean="0"/>
          </a:p>
        </p:txBody>
      </p:sp>
      <p:sp>
        <p:nvSpPr>
          <p:cNvPr id="34819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381000"/>
            <a:ext cx="7772400" cy="685800"/>
          </a:xfrm>
          <a:solidFill>
            <a:schemeClr val="folHlink"/>
          </a:solidFill>
        </p:spPr>
        <p:txBody>
          <a:bodyPr/>
          <a:lstStyle/>
          <a:p>
            <a:pPr algn="ctr" eaLnBrk="1" hangingPunct="1"/>
            <a:r>
              <a:rPr lang="en-GB" smtClean="0"/>
              <a:t>BRIEF SUMMARY to </a:t>
            </a:r>
            <a:r>
              <a:rPr lang="en-GB" sz="3600" b="1" smtClean="0"/>
              <a:t>Ant+JUnit</a:t>
            </a:r>
          </a:p>
        </p:txBody>
      </p:sp>
      <p:sp>
        <p:nvSpPr>
          <p:cNvPr id="122883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838200" y="1341438"/>
            <a:ext cx="7772400" cy="4114800"/>
          </a:xfrm>
        </p:spPr>
        <p:txBody>
          <a:bodyPr/>
          <a:lstStyle/>
          <a:p>
            <a:pPr eaLnBrk="1" hangingPunct="1">
              <a:spcAft>
                <a:spcPts val="1200"/>
              </a:spcAft>
              <a:buFont typeface="Wingdings" pitchFamily="2" charset="2"/>
              <a:buNone/>
            </a:pPr>
            <a:endParaRPr lang="en-GB" dirty="0" smtClean="0"/>
          </a:p>
          <a:p>
            <a:pPr eaLnBrk="1" hangingPunct="1">
              <a:spcAft>
                <a:spcPts val="1200"/>
              </a:spcAft>
            </a:pPr>
            <a:r>
              <a:rPr lang="en-GB" dirty="0" smtClean="0"/>
              <a:t>There is a lot more on </a:t>
            </a:r>
            <a:r>
              <a:rPr lang="en-GB" b="1" dirty="0" smtClean="0"/>
              <a:t>Ant</a:t>
            </a:r>
            <a:r>
              <a:rPr lang="en-GB" dirty="0" smtClean="0"/>
              <a:t> and </a:t>
            </a:r>
            <a:r>
              <a:rPr lang="en-GB" b="1" dirty="0" err="1" smtClean="0"/>
              <a:t>JUnit</a:t>
            </a:r>
            <a:r>
              <a:rPr lang="en-GB" dirty="0" smtClean="0"/>
              <a:t> what we </a:t>
            </a:r>
            <a:r>
              <a:rPr lang="en-GB" b="1" dirty="0" smtClean="0"/>
              <a:t>had no time to discuss</a:t>
            </a:r>
            <a:r>
              <a:rPr lang="en-GB" dirty="0" smtClean="0"/>
              <a:t>. </a:t>
            </a:r>
          </a:p>
          <a:p>
            <a:pPr eaLnBrk="1" hangingPunct="1">
              <a:spcAft>
                <a:spcPts val="1200"/>
              </a:spcAft>
            </a:pPr>
            <a:r>
              <a:rPr lang="en-GB" dirty="0" smtClean="0"/>
              <a:t>Read </a:t>
            </a:r>
            <a:r>
              <a:rPr lang="en-GB" b="1" dirty="0" smtClean="0"/>
              <a:t>Ant book</a:t>
            </a:r>
            <a:r>
              <a:rPr lang="en-GB" dirty="0" smtClean="0"/>
              <a:t> and other materials presented in the Web site of </a:t>
            </a:r>
            <a:r>
              <a:rPr lang="en-GB" b="1" dirty="0" smtClean="0"/>
              <a:t>COMP220</a:t>
            </a:r>
            <a:r>
              <a:rPr lang="en-GB" dirty="0" smtClean="0"/>
              <a:t>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228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1228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71414"/>
            <a:ext cx="7772400" cy="533400"/>
          </a:xfrm>
          <a:solidFill>
            <a:schemeClr val="folHlink"/>
          </a:solidFill>
        </p:spPr>
        <p:txBody>
          <a:bodyPr/>
          <a:lstStyle/>
          <a:p>
            <a:pPr algn="ctr" eaLnBrk="1" hangingPunct="1"/>
            <a:r>
              <a:rPr lang="en-GB" sz="3600" dirty="0" smtClean="0"/>
              <a:t>Capturing test results</a:t>
            </a:r>
          </a:p>
        </p:txBody>
      </p:sp>
      <p:sp>
        <p:nvSpPr>
          <p:cNvPr id="6148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571500" y="642936"/>
            <a:ext cx="8286750" cy="2570040"/>
          </a:xfrm>
          <a:solidFill>
            <a:schemeClr val="bg1"/>
          </a:solidFill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GB" sz="1800" dirty="0" smtClean="0"/>
              <a:t>By default, </a:t>
            </a:r>
            <a:r>
              <a:rPr lang="en-GB" sz="1800" b="1" dirty="0" smtClean="0">
                <a:solidFill>
                  <a:srgbClr val="000000"/>
                </a:solidFill>
                <a:latin typeface="Courier New" pitchFamily="49" charset="0"/>
              </a:rPr>
              <a:t>&lt;formatter&gt;</a:t>
            </a:r>
            <a:r>
              <a:rPr lang="en-GB" sz="1800" dirty="0" smtClean="0"/>
              <a:t>’s output is </a:t>
            </a:r>
            <a:r>
              <a:rPr lang="en-GB" sz="1800" b="1" dirty="0" smtClean="0"/>
              <a:t>directed</a:t>
            </a:r>
            <a:r>
              <a:rPr lang="en-GB" sz="1800" dirty="0" smtClean="0"/>
              <a:t> to </a:t>
            </a:r>
            <a:r>
              <a:rPr lang="en-GB" sz="1800" i="1" u="sng" dirty="0" smtClean="0"/>
              <a:t>files</a:t>
            </a:r>
            <a:r>
              <a:rPr lang="en-GB" sz="1800" dirty="0" smtClean="0"/>
              <a:t> (</a:t>
            </a:r>
            <a:r>
              <a:rPr lang="en-GB" sz="1800" b="1" dirty="0" err="1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usefile</a:t>
            </a:r>
            <a:r>
              <a:rPr lang="en-GB" sz="18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="true"</a:t>
            </a:r>
            <a:r>
              <a:rPr lang="en-GB" sz="1800" dirty="0" smtClean="0"/>
              <a:t>), </a:t>
            </a:r>
          </a:p>
          <a:p>
            <a:pPr eaLnBrk="1" hangingPunct="1">
              <a:lnSpc>
                <a:spcPct val="80000"/>
              </a:lnSpc>
            </a:pPr>
            <a:r>
              <a:rPr lang="en-GB" sz="1800" dirty="0" smtClean="0"/>
              <a:t>but </a:t>
            </a:r>
            <a:r>
              <a:rPr lang="en-GB" sz="1800" b="1" dirty="0" smtClean="0"/>
              <a:t>can also be directed</a:t>
            </a:r>
            <a:r>
              <a:rPr lang="en-GB" sz="1800" dirty="0" smtClean="0"/>
              <a:t> to </a:t>
            </a:r>
            <a:r>
              <a:rPr lang="en-GB" sz="1800" b="1" dirty="0" smtClean="0"/>
              <a:t>Ant</a:t>
            </a:r>
            <a:r>
              <a:rPr lang="en-GB" sz="1800" dirty="0" smtClean="0"/>
              <a:t>’s </a:t>
            </a:r>
            <a:r>
              <a:rPr lang="en-GB" sz="1800" i="1" u="sng" dirty="0" smtClean="0"/>
              <a:t>console</a:t>
            </a:r>
            <a:r>
              <a:rPr lang="en-GB" sz="1800" dirty="0" smtClean="0"/>
              <a:t>  (</a:t>
            </a:r>
            <a:r>
              <a:rPr lang="en-GB" sz="1800" b="1" dirty="0" err="1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usefile</a:t>
            </a:r>
            <a:r>
              <a:rPr lang="en-GB" sz="1800" b="1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=</a:t>
            </a:r>
            <a:r>
              <a:rPr lang="en-GB" sz="18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"</a:t>
            </a:r>
            <a:r>
              <a:rPr lang="en-GB" sz="1800" b="1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false"</a:t>
            </a:r>
            <a:r>
              <a:rPr lang="en-GB" sz="1800" dirty="0" smtClean="0"/>
              <a:t>). </a:t>
            </a:r>
          </a:p>
          <a:p>
            <a:pPr eaLnBrk="1" hangingPunct="1">
              <a:lnSpc>
                <a:spcPct val="80000"/>
              </a:lnSpc>
            </a:pPr>
            <a:endParaRPr lang="en-GB" sz="1800" dirty="0" smtClean="0"/>
          </a:p>
          <a:p>
            <a:pPr eaLnBrk="1" hangingPunct="1">
              <a:lnSpc>
                <a:spcPct val="80000"/>
              </a:lnSpc>
            </a:pPr>
            <a:r>
              <a:rPr lang="en-GB" sz="1800" b="1" dirty="0" smtClean="0">
                <a:solidFill>
                  <a:srgbClr val="FF0000"/>
                </a:solidFill>
              </a:rPr>
              <a:t>Update</a:t>
            </a:r>
            <a:r>
              <a:rPr lang="en-GB" sz="1800" dirty="0" smtClean="0"/>
              <a:t> our target </a:t>
            </a:r>
            <a:r>
              <a:rPr lang="en-GB" sz="1800" b="1" i="1" dirty="0">
                <a:solidFill>
                  <a:srgbClr val="FF0000"/>
                </a:solidFill>
                <a:latin typeface="Courier New" pitchFamily="49" charset="0"/>
              </a:rPr>
              <a:t>test-brief </a:t>
            </a:r>
            <a:r>
              <a:rPr lang="en-GB" sz="1800" dirty="0" smtClean="0"/>
              <a:t>in </a:t>
            </a:r>
            <a:r>
              <a:rPr lang="en-GB" sz="18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mybuild.xml</a:t>
            </a:r>
            <a:r>
              <a:rPr lang="en-GB" sz="1800" dirty="0"/>
              <a:t> </a:t>
            </a:r>
            <a:r>
              <a:rPr lang="en-GB" sz="1800" dirty="0" smtClean="0"/>
              <a:t>                             (see </a:t>
            </a:r>
            <a:r>
              <a:rPr lang="en-GB" sz="1800" b="1" dirty="0" smtClean="0"/>
              <a:t>Slide14</a:t>
            </a:r>
            <a:r>
              <a:rPr lang="en-GB" sz="1800" dirty="0" smtClean="0"/>
              <a:t> in </a:t>
            </a:r>
            <a:r>
              <a:rPr lang="en-GB" sz="1800" b="1" dirty="0" smtClean="0"/>
              <a:t>Part 12. Ant and </a:t>
            </a:r>
            <a:r>
              <a:rPr lang="en-GB" sz="1800" b="1" dirty="0" err="1" smtClean="0"/>
              <a:t>JUnit</a:t>
            </a:r>
            <a:r>
              <a:rPr lang="en-GB" sz="1800" dirty="0" smtClean="0"/>
              <a:t>) by including in </a:t>
            </a:r>
            <a:r>
              <a:rPr lang="en-GB" sz="1800" b="1" dirty="0">
                <a:solidFill>
                  <a:srgbClr val="000000"/>
                </a:solidFill>
                <a:latin typeface="Courier New" pitchFamily="49" charset="0"/>
              </a:rPr>
              <a:t>&lt;</a:t>
            </a:r>
            <a:r>
              <a:rPr lang="en-GB" sz="1800" b="1" dirty="0" err="1">
                <a:solidFill>
                  <a:srgbClr val="000000"/>
                </a:solidFill>
                <a:latin typeface="Courier New" pitchFamily="49" charset="0"/>
              </a:rPr>
              <a:t>junit</a:t>
            </a:r>
            <a:r>
              <a:rPr lang="en-GB" sz="1800" b="1" dirty="0" smtClean="0">
                <a:solidFill>
                  <a:srgbClr val="000000"/>
                </a:solidFill>
                <a:latin typeface="Courier New" pitchFamily="49" charset="0"/>
              </a:rPr>
              <a:t>&gt;</a:t>
            </a:r>
            <a:r>
              <a:rPr lang="en-GB" sz="1800" dirty="0" smtClean="0"/>
              <a:t>: </a:t>
            </a:r>
          </a:p>
          <a:p>
            <a:pPr lvl="1" eaLnBrk="1" hangingPunct="1">
              <a:lnSpc>
                <a:spcPct val="80000"/>
              </a:lnSpc>
            </a:pPr>
            <a:r>
              <a:rPr lang="en-GB" sz="1800" dirty="0" smtClean="0"/>
              <a:t>the </a:t>
            </a:r>
            <a:r>
              <a:rPr lang="en-GB" sz="1800" b="1" i="1" u="sng" dirty="0" smtClean="0"/>
              <a:t>build failure upon test failure</a:t>
            </a:r>
            <a:r>
              <a:rPr lang="en-GB" sz="1800" dirty="0" smtClean="0"/>
              <a:t>  (</a:t>
            </a:r>
            <a:r>
              <a:rPr lang="en-GB" sz="1800" b="1" dirty="0" err="1" smtClean="0">
                <a:solidFill>
                  <a:srgbClr val="FF0000"/>
                </a:solidFill>
                <a:latin typeface="Courier New" pitchFamily="49" charset="0"/>
              </a:rPr>
              <a:t>haltonfailure</a:t>
            </a:r>
            <a:r>
              <a:rPr lang="en-GB" sz="1800" b="1" dirty="0" smtClean="0">
                <a:solidFill>
                  <a:srgbClr val="000000"/>
                </a:solidFill>
                <a:latin typeface="Courier New" pitchFamily="49" charset="0"/>
              </a:rPr>
              <a:t>="true"</a:t>
            </a:r>
            <a:r>
              <a:rPr lang="en-GB" sz="1800" dirty="0" smtClean="0"/>
              <a:t>),</a:t>
            </a:r>
          </a:p>
          <a:p>
            <a:pPr lvl="1" eaLnBrk="1" hangingPunct="1">
              <a:lnSpc>
                <a:spcPct val="80000"/>
              </a:lnSpc>
            </a:pPr>
            <a:r>
              <a:rPr lang="en-GB" sz="1800" b="1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brief</a:t>
            </a:r>
            <a:r>
              <a:rPr lang="en-GB" sz="1800" dirty="0" smtClean="0"/>
              <a:t> </a:t>
            </a:r>
            <a:r>
              <a:rPr lang="en-GB" sz="1800" b="1" i="1" u="sng" dirty="0" smtClean="0"/>
              <a:t>console output</a:t>
            </a:r>
            <a:r>
              <a:rPr lang="en-GB" sz="1800" dirty="0" smtClean="0"/>
              <a:t> </a:t>
            </a:r>
          </a:p>
          <a:p>
            <a:pPr lvl="1" algn="ctr" eaLnBrk="1" hangingPunct="1">
              <a:lnSpc>
                <a:spcPct val="80000"/>
              </a:lnSpc>
              <a:buNone/>
            </a:pPr>
            <a:r>
              <a:rPr lang="en-GB" sz="1800" b="1" dirty="0" smtClean="0">
                <a:solidFill>
                  <a:srgbClr val="000000"/>
                </a:solidFill>
                <a:latin typeface="Courier New" pitchFamily="49" charset="0"/>
              </a:rPr>
              <a:t>&lt;</a:t>
            </a:r>
            <a:r>
              <a:rPr lang="en-GB" sz="1800" b="1" dirty="0" smtClean="0">
                <a:solidFill>
                  <a:srgbClr val="FF0000"/>
                </a:solidFill>
                <a:latin typeface="Courier New" pitchFamily="49" charset="0"/>
              </a:rPr>
              <a:t>formatter</a:t>
            </a:r>
            <a:r>
              <a:rPr lang="en-GB" sz="1800" b="1" dirty="0" smtClean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en-GB" sz="1800" b="1" dirty="0" smtClean="0">
                <a:solidFill>
                  <a:srgbClr val="FF0000"/>
                </a:solidFill>
                <a:latin typeface="Courier New" pitchFamily="49" charset="0"/>
              </a:rPr>
              <a:t>type</a:t>
            </a:r>
            <a:r>
              <a:rPr lang="en-GB" sz="1800" b="1" dirty="0" smtClean="0">
                <a:solidFill>
                  <a:srgbClr val="000000"/>
                </a:solidFill>
                <a:latin typeface="Courier New" pitchFamily="49" charset="0"/>
              </a:rPr>
              <a:t>="brief" </a:t>
            </a:r>
            <a:r>
              <a:rPr lang="en-GB" sz="1800" b="1" dirty="0" err="1" smtClean="0">
                <a:solidFill>
                  <a:srgbClr val="FF0000"/>
                </a:solidFill>
                <a:latin typeface="Courier New" pitchFamily="49" charset="0"/>
              </a:rPr>
              <a:t>usefile</a:t>
            </a:r>
            <a:r>
              <a:rPr lang="en-GB" sz="1800" b="1" dirty="0" smtClean="0">
                <a:solidFill>
                  <a:srgbClr val="000000"/>
                </a:solidFill>
                <a:latin typeface="Courier New" pitchFamily="49" charset="0"/>
              </a:rPr>
              <a:t>="false"/&gt;, </a:t>
            </a:r>
            <a:r>
              <a:rPr lang="en-GB" sz="1800" dirty="0" smtClean="0"/>
              <a:t>and </a:t>
            </a:r>
            <a:endParaRPr lang="en-GB" sz="1800" b="1" dirty="0" smtClean="0">
              <a:solidFill>
                <a:srgbClr val="000000"/>
              </a:solidFill>
              <a:latin typeface="Courier New" pitchFamily="49" charset="0"/>
            </a:endParaRPr>
          </a:p>
          <a:p>
            <a:pPr lvl="1" eaLnBrk="1" hangingPunct="1">
              <a:lnSpc>
                <a:spcPct val="80000"/>
              </a:lnSpc>
            </a:pPr>
            <a:r>
              <a:rPr lang="en-GB" sz="1800" b="1" i="1" u="sng" dirty="0" smtClean="0"/>
              <a:t>turned off</a:t>
            </a:r>
            <a:r>
              <a:rPr lang="en-GB" sz="1800" dirty="0" smtClean="0"/>
              <a:t>  the </a:t>
            </a:r>
            <a:r>
              <a:rPr lang="en-GB" sz="1800" b="1" dirty="0" err="1" smtClean="0">
                <a:solidFill>
                  <a:srgbClr val="FF0000"/>
                </a:solidFill>
                <a:latin typeface="Courier New" pitchFamily="49" charset="0"/>
              </a:rPr>
              <a:t>printsummary</a:t>
            </a:r>
            <a:r>
              <a:rPr lang="en-GB" sz="1800" dirty="0" smtClean="0"/>
              <a:t> option to </a:t>
            </a:r>
            <a:r>
              <a:rPr lang="en-GB" sz="1800" b="1" i="1" u="sng" dirty="0" smtClean="0"/>
              <a:t>not</a:t>
            </a:r>
            <a:r>
              <a:rPr lang="en-GB" sz="1800" dirty="0" smtClean="0"/>
              <a:t> </a:t>
            </a:r>
            <a:r>
              <a:rPr lang="en-GB" sz="1800" i="1" u="sng" dirty="0" smtClean="0"/>
              <a:t>duplicate</a:t>
            </a:r>
            <a:r>
              <a:rPr lang="en-GB" sz="1800" i="1" dirty="0" smtClean="0"/>
              <a:t>  </a:t>
            </a:r>
            <a:r>
              <a:rPr lang="en-GB" sz="1800" dirty="0" smtClean="0"/>
              <a:t>with the output from the brief formatter</a:t>
            </a:r>
          </a:p>
          <a:p>
            <a:pPr lvl="1" eaLnBrk="1" hangingPunct="1">
              <a:lnSpc>
                <a:spcPct val="80000"/>
              </a:lnSpc>
              <a:buFont typeface="Wingdings" pitchFamily="2" charset="2"/>
              <a:buNone/>
            </a:pPr>
            <a:endParaRPr lang="en-GB" sz="1800" b="1" dirty="0" smtClean="0">
              <a:solidFill>
                <a:srgbClr val="FF0000"/>
              </a:solidFill>
              <a:latin typeface="Courier New" pitchFamily="49" charset="0"/>
            </a:endParaRPr>
          </a:p>
        </p:txBody>
      </p:sp>
      <p:sp>
        <p:nvSpPr>
          <p:cNvPr id="6149" name="Text Box 4"/>
          <p:cNvSpPr txBox="1">
            <a:spLocks noChangeArrowheads="1"/>
          </p:cNvSpPr>
          <p:nvPr/>
        </p:nvSpPr>
        <p:spPr bwMode="auto">
          <a:xfrm>
            <a:off x="250825" y="3330565"/>
            <a:ext cx="8713788" cy="35548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1800" dirty="0">
                <a:solidFill>
                  <a:srgbClr val="000000"/>
                </a:solidFill>
                <a:latin typeface="Courier New" pitchFamily="49" charset="0"/>
              </a:rPr>
              <a:t>&lt;target name="</a:t>
            </a:r>
            <a:r>
              <a:rPr lang="en-GB" sz="1800" b="1" i="1" dirty="0">
                <a:solidFill>
                  <a:srgbClr val="FF0000"/>
                </a:solidFill>
                <a:latin typeface="Courier New" pitchFamily="49" charset="0"/>
              </a:rPr>
              <a:t>test-brief</a:t>
            </a:r>
            <a:r>
              <a:rPr lang="en-GB" sz="1800" dirty="0">
                <a:solidFill>
                  <a:srgbClr val="000000"/>
                </a:solidFill>
                <a:latin typeface="Courier New" pitchFamily="49" charset="0"/>
              </a:rPr>
              <a:t>" depends="</a:t>
            </a:r>
            <a:r>
              <a:rPr lang="en-GB" sz="1800" b="1" dirty="0">
                <a:solidFill>
                  <a:srgbClr val="000000"/>
                </a:solidFill>
                <a:latin typeface="Courier New" pitchFamily="49" charset="0"/>
              </a:rPr>
              <a:t>test-compile</a:t>
            </a:r>
            <a:r>
              <a:rPr lang="en-GB" sz="1800" dirty="0">
                <a:solidFill>
                  <a:srgbClr val="000000"/>
                </a:solidFill>
                <a:latin typeface="Courier New" pitchFamily="49" charset="0"/>
              </a:rPr>
              <a:t>"&gt;</a:t>
            </a:r>
          </a:p>
          <a:p>
            <a:pPr>
              <a:spcBef>
                <a:spcPct val="50000"/>
              </a:spcBef>
            </a:pPr>
            <a:r>
              <a:rPr lang="en-GB" sz="1800" dirty="0">
                <a:solidFill>
                  <a:srgbClr val="000000"/>
                </a:solidFill>
                <a:latin typeface="Courier New" pitchFamily="49" charset="0"/>
              </a:rPr>
              <a:t>  &lt;</a:t>
            </a:r>
            <a:r>
              <a:rPr lang="en-GB" sz="1800" dirty="0" err="1" smtClean="0">
                <a:solidFill>
                  <a:srgbClr val="000000"/>
                </a:solidFill>
                <a:latin typeface="Courier New" pitchFamily="49" charset="0"/>
              </a:rPr>
              <a:t>junit</a:t>
            </a:r>
            <a:r>
              <a:rPr lang="en-GB" sz="1800" dirty="0" smtClean="0">
                <a:latin typeface="Courier New" pitchFamily="49" charset="0"/>
              </a:rPr>
              <a:t> </a:t>
            </a:r>
            <a:r>
              <a:rPr lang="en-GB" sz="1800" b="1" i="1" dirty="0" err="1">
                <a:solidFill>
                  <a:srgbClr val="FF0000"/>
                </a:solidFill>
                <a:latin typeface="Courier New" pitchFamily="49" charset="0"/>
              </a:rPr>
              <a:t>haltonfailure</a:t>
            </a:r>
            <a:r>
              <a:rPr lang="en-GB" sz="1800" b="1" dirty="0">
                <a:solidFill>
                  <a:srgbClr val="000000"/>
                </a:solidFill>
                <a:latin typeface="Courier New" pitchFamily="49" charset="0"/>
              </a:rPr>
              <a:t>="true"</a:t>
            </a:r>
            <a:r>
              <a:rPr lang="en-GB" sz="1800" dirty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en-GB" sz="1800" b="1" i="1" dirty="0" err="1">
                <a:solidFill>
                  <a:srgbClr val="FF0000"/>
                </a:solidFill>
                <a:latin typeface="Courier New" pitchFamily="49" charset="0"/>
              </a:rPr>
              <a:t>printsummary</a:t>
            </a:r>
            <a:r>
              <a:rPr lang="en-GB" sz="1800" b="1" dirty="0">
                <a:solidFill>
                  <a:srgbClr val="000000"/>
                </a:solidFill>
                <a:latin typeface="Courier New" pitchFamily="49" charset="0"/>
              </a:rPr>
              <a:t>="false"</a:t>
            </a:r>
            <a:r>
              <a:rPr lang="en-GB" sz="1800" dirty="0">
                <a:solidFill>
                  <a:srgbClr val="000000"/>
                </a:solidFill>
                <a:latin typeface="Courier New" pitchFamily="49" charset="0"/>
              </a:rPr>
              <a:t>&gt;</a:t>
            </a:r>
          </a:p>
          <a:p>
            <a:pPr>
              <a:spcBef>
                <a:spcPct val="50000"/>
              </a:spcBef>
            </a:pPr>
            <a:r>
              <a:rPr lang="en-GB" sz="1800" b="1" dirty="0" smtClean="0">
                <a:solidFill>
                  <a:srgbClr val="000000"/>
                </a:solidFill>
                <a:latin typeface="Courier New" pitchFamily="49" charset="0"/>
              </a:rPr>
              <a:t>     &lt;</a:t>
            </a:r>
            <a:r>
              <a:rPr lang="en-GB" sz="1800" b="1" i="1" dirty="0" smtClean="0">
                <a:solidFill>
                  <a:srgbClr val="FF0000"/>
                </a:solidFill>
                <a:latin typeface="Courier New" pitchFamily="49" charset="0"/>
              </a:rPr>
              <a:t>formatter</a:t>
            </a:r>
            <a:r>
              <a:rPr lang="en-GB" sz="1800" b="1" dirty="0" smtClean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en-GB" sz="1800" b="1" i="1" dirty="0" smtClean="0">
                <a:solidFill>
                  <a:srgbClr val="FF0000"/>
                </a:solidFill>
                <a:latin typeface="Courier New" pitchFamily="49" charset="0"/>
              </a:rPr>
              <a:t>type</a:t>
            </a:r>
            <a:r>
              <a:rPr lang="en-GB" sz="1800" b="1" dirty="0" smtClean="0">
                <a:solidFill>
                  <a:srgbClr val="000000"/>
                </a:solidFill>
                <a:latin typeface="Courier New" pitchFamily="49" charset="0"/>
              </a:rPr>
              <a:t>="brief" </a:t>
            </a:r>
            <a:r>
              <a:rPr lang="en-GB" sz="1800" b="1" i="1" dirty="0" err="1" smtClean="0">
                <a:solidFill>
                  <a:srgbClr val="FF0000"/>
                </a:solidFill>
                <a:latin typeface="Courier New" pitchFamily="49" charset="0"/>
              </a:rPr>
              <a:t>usefile</a:t>
            </a:r>
            <a:r>
              <a:rPr lang="en-GB" sz="1800" b="1" dirty="0" smtClean="0">
                <a:solidFill>
                  <a:srgbClr val="000000"/>
                </a:solidFill>
                <a:latin typeface="Courier New" pitchFamily="49" charset="0"/>
              </a:rPr>
              <a:t>="false"/&gt;</a:t>
            </a:r>
            <a:endParaRPr lang="en-GB" sz="1800" dirty="0" smtClean="0">
              <a:solidFill>
                <a:srgbClr val="000000"/>
              </a:solidFill>
              <a:latin typeface="Courier New" pitchFamily="49" charset="0"/>
            </a:endParaRPr>
          </a:p>
          <a:p>
            <a:pPr>
              <a:spcBef>
                <a:spcPct val="50000"/>
              </a:spcBef>
            </a:pPr>
            <a:r>
              <a:rPr lang="en-GB" sz="1800" dirty="0" smtClean="0">
                <a:solidFill>
                  <a:srgbClr val="000000"/>
                </a:solidFill>
                <a:latin typeface="Courier New" pitchFamily="49" charset="0"/>
              </a:rPr>
              <a:t>     &lt;</a:t>
            </a:r>
            <a:r>
              <a:rPr lang="en-GB" sz="1800" b="1" dirty="0" err="1">
                <a:solidFill>
                  <a:srgbClr val="000000"/>
                </a:solidFill>
                <a:latin typeface="Courier New" pitchFamily="49" charset="0"/>
              </a:rPr>
              <a:t>classpath</a:t>
            </a:r>
            <a:r>
              <a:rPr lang="en-GB" sz="1800" dirty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en-GB" sz="1800" dirty="0" err="1">
                <a:solidFill>
                  <a:srgbClr val="000000"/>
                </a:solidFill>
                <a:latin typeface="Courier New" pitchFamily="49" charset="0"/>
              </a:rPr>
              <a:t>refid</a:t>
            </a:r>
            <a:r>
              <a:rPr lang="en-GB" sz="1800" dirty="0">
                <a:solidFill>
                  <a:srgbClr val="000000"/>
                </a:solidFill>
                <a:latin typeface="Courier New" pitchFamily="49" charset="0"/>
              </a:rPr>
              <a:t>="</a:t>
            </a:r>
            <a:r>
              <a:rPr lang="en-GB" sz="1800" b="1" dirty="0" err="1">
                <a:solidFill>
                  <a:schemeClr val="accent1">
                    <a:lumMod val="50000"/>
                  </a:schemeClr>
                </a:solidFill>
                <a:latin typeface="Courier New" pitchFamily="49" charset="0"/>
              </a:rPr>
              <a:t>test.classpath</a:t>
            </a:r>
            <a:r>
              <a:rPr lang="en-GB" sz="1800" dirty="0">
                <a:solidFill>
                  <a:srgbClr val="000000"/>
                </a:solidFill>
                <a:latin typeface="Courier New" pitchFamily="49" charset="0"/>
              </a:rPr>
              <a:t>"/&gt;</a:t>
            </a:r>
          </a:p>
          <a:p>
            <a:pPr>
              <a:spcBef>
                <a:spcPct val="50000"/>
              </a:spcBef>
            </a:pPr>
            <a:r>
              <a:rPr lang="en-GB" sz="1800" dirty="0" smtClean="0">
                <a:solidFill>
                  <a:srgbClr val="000000"/>
                </a:solidFill>
                <a:latin typeface="Courier New" pitchFamily="49" charset="0"/>
              </a:rPr>
              <a:t>     &lt;</a:t>
            </a:r>
            <a:r>
              <a:rPr lang="en-GB" sz="1800" b="1" dirty="0">
                <a:solidFill>
                  <a:srgbClr val="000000"/>
                </a:solidFill>
                <a:latin typeface="Courier New" pitchFamily="49" charset="0"/>
              </a:rPr>
              <a:t>test</a:t>
            </a:r>
            <a:r>
              <a:rPr lang="en-GB" sz="1800" dirty="0">
                <a:solidFill>
                  <a:srgbClr val="000000"/>
                </a:solidFill>
                <a:latin typeface="Courier New" pitchFamily="49" charset="0"/>
              </a:rPr>
              <a:t> name = </a:t>
            </a:r>
            <a:r>
              <a:rPr lang="en-GB" sz="1800" dirty="0" smtClean="0">
                <a:solidFill>
                  <a:srgbClr val="000000"/>
                </a:solidFill>
                <a:latin typeface="Courier New" pitchFamily="49" charset="0"/>
              </a:rPr>
              <a:t>          "</a:t>
            </a:r>
            <a:r>
              <a:rPr lang="en-GB" sz="1800" dirty="0" err="1" smtClean="0">
                <a:solidFill>
                  <a:srgbClr val="000000"/>
                </a:solidFill>
                <a:latin typeface="Courier New" pitchFamily="49" charset="0"/>
              </a:rPr>
              <a:t>org.eclipseguide.persistence.</a:t>
            </a:r>
            <a:r>
              <a:rPr lang="en-GB" sz="1800" b="1" dirty="0" err="1" smtClean="0">
                <a:solidFill>
                  <a:srgbClr val="000000"/>
                </a:solidFill>
                <a:latin typeface="Courier New" pitchFamily="49" charset="0"/>
              </a:rPr>
              <a:t>FilePersistenceServicesTest</a:t>
            </a:r>
            <a:r>
              <a:rPr lang="en-GB" sz="1800" dirty="0">
                <a:solidFill>
                  <a:srgbClr val="000000"/>
                </a:solidFill>
                <a:latin typeface="Courier New" pitchFamily="49" charset="0"/>
              </a:rPr>
              <a:t>"/&gt;</a:t>
            </a:r>
          </a:p>
          <a:p>
            <a:pPr>
              <a:spcBef>
                <a:spcPct val="50000"/>
              </a:spcBef>
            </a:pPr>
            <a:r>
              <a:rPr lang="en-GB" sz="1800" dirty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en-GB" sz="1800" dirty="0" smtClean="0">
                <a:solidFill>
                  <a:srgbClr val="000000"/>
                </a:solidFill>
                <a:latin typeface="Courier New" pitchFamily="49" charset="0"/>
              </a:rPr>
              <a:t>    &lt;</a:t>
            </a:r>
            <a:r>
              <a:rPr lang="en-GB" sz="1800" b="1" dirty="0">
                <a:solidFill>
                  <a:srgbClr val="000000"/>
                </a:solidFill>
                <a:latin typeface="Courier New" pitchFamily="49" charset="0"/>
              </a:rPr>
              <a:t>test</a:t>
            </a:r>
            <a:r>
              <a:rPr lang="en-GB" sz="1800" dirty="0">
                <a:solidFill>
                  <a:srgbClr val="000000"/>
                </a:solidFill>
                <a:latin typeface="Courier New" pitchFamily="49" charset="0"/>
              </a:rPr>
              <a:t> name="</a:t>
            </a:r>
            <a:r>
              <a:rPr lang="en-GB" sz="1800" dirty="0" err="1">
                <a:solidFill>
                  <a:srgbClr val="000000"/>
                </a:solidFill>
                <a:latin typeface="Courier New" pitchFamily="49" charset="0"/>
              </a:rPr>
              <a:t>org.example.antbook.junit.</a:t>
            </a:r>
            <a:r>
              <a:rPr lang="en-GB" sz="1800" b="1" dirty="0" err="1">
                <a:solidFill>
                  <a:srgbClr val="000000"/>
                </a:solidFill>
                <a:latin typeface="Courier New" pitchFamily="49" charset="0"/>
              </a:rPr>
              <a:t>SimpleTest</a:t>
            </a:r>
            <a:r>
              <a:rPr lang="en-GB" sz="1800" dirty="0" smtClean="0">
                <a:solidFill>
                  <a:srgbClr val="000000"/>
                </a:solidFill>
                <a:latin typeface="Courier New" pitchFamily="49" charset="0"/>
              </a:rPr>
              <a:t>"/&gt;</a:t>
            </a:r>
          </a:p>
          <a:p>
            <a:pPr>
              <a:spcBef>
                <a:spcPct val="50000"/>
              </a:spcBef>
            </a:pPr>
            <a:r>
              <a:rPr lang="en-GB" sz="1800" dirty="0" smtClean="0">
                <a:solidFill>
                  <a:srgbClr val="000000"/>
                </a:solidFill>
                <a:latin typeface="Courier New" pitchFamily="49" charset="0"/>
              </a:rPr>
              <a:t>  </a:t>
            </a:r>
            <a:r>
              <a:rPr lang="en-GB" sz="1800" dirty="0">
                <a:solidFill>
                  <a:srgbClr val="000000"/>
                </a:solidFill>
                <a:latin typeface="Courier New" pitchFamily="49" charset="0"/>
              </a:rPr>
              <a:t>&lt;/</a:t>
            </a:r>
            <a:r>
              <a:rPr lang="en-GB" sz="1800" dirty="0" err="1">
                <a:solidFill>
                  <a:srgbClr val="000000"/>
                </a:solidFill>
                <a:latin typeface="Courier New" pitchFamily="49" charset="0"/>
              </a:rPr>
              <a:t>junit</a:t>
            </a:r>
            <a:r>
              <a:rPr lang="en-GB" sz="1800" dirty="0" smtClean="0">
                <a:solidFill>
                  <a:srgbClr val="000000"/>
                </a:solidFill>
                <a:latin typeface="Courier New" pitchFamily="49" charset="0"/>
              </a:rPr>
              <a:t>&gt;</a:t>
            </a:r>
          </a:p>
          <a:p>
            <a:pPr>
              <a:spcBef>
                <a:spcPct val="50000"/>
              </a:spcBef>
            </a:pPr>
            <a:r>
              <a:rPr lang="en-GB" sz="1800" dirty="0" smtClean="0">
                <a:solidFill>
                  <a:srgbClr val="000000"/>
                </a:solidFill>
                <a:latin typeface="Courier New" pitchFamily="49" charset="0"/>
              </a:rPr>
              <a:t>&lt;/</a:t>
            </a:r>
            <a:r>
              <a:rPr lang="en-GB" sz="1800" dirty="0">
                <a:solidFill>
                  <a:srgbClr val="000000"/>
                </a:solidFill>
                <a:latin typeface="Courier New" pitchFamily="49" charset="0"/>
              </a:rPr>
              <a:t>target&gt;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376748" y="6453336"/>
            <a:ext cx="4067460" cy="40011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GB" b="1" dirty="0" smtClean="0">
                <a:solidFill>
                  <a:srgbClr val="FF0000"/>
                </a:solidFill>
              </a:rPr>
              <a:t>Run</a:t>
            </a:r>
            <a:r>
              <a:rPr lang="en-GB" dirty="0" smtClean="0"/>
              <a:t> this target in </a:t>
            </a:r>
            <a:r>
              <a:rPr lang="en-GB" b="1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mybuild.xml</a:t>
            </a:r>
            <a:r>
              <a:rPr lang="en-GB" dirty="0" smtClean="0"/>
              <a:t>.</a:t>
            </a:r>
            <a:endParaRPr lang="en-GB" dirty="0"/>
          </a:p>
        </p:txBody>
      </p:sp>
      <p:sp>
        <p:nvSpPr>
          <p:cNvPr id="614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1513485-BE05-4877-9863-F26957107F18}" type="slidenum">
              <a:rPr lang="en-GB" smtClean="0"/>
              <a:pPr/>
              <a:t>4</a:t>
            </a:fld>
            <a:endParaRPr lang="en-GB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5EF922C-0F8E-450C-9B95-83F4318D51EB}" type="slidenum">
              <a:rPr lang="en-GB" smtClean="0"/>
              <a:pPr/>
              <a:t>5</a:t>
            </a:fld>
            <a:endParaRPr lang="en-GB" smtClean="0"/>
          </a:p>
        </p:txBody>
      </p:sp>
      <p:sp>
        <p:nvSpPr>
          <p:cNvPr id="7171" name="Rectangle 2"/>
          <p:cNvSpPr>
            <a:spLocks noGrp="1" noChangeArrowheads="1"/>
          </p:cNvSpPr>
          <p:nvPr>
            <p:ph type="title"/>
          </p:nvPr>
        </p:nvSpPr>
        <p:spPr>
          <a:xfrm>
            <a:off x="673100" y="71414"/>
            <a:ext cx="7786688" cy="504825"/>
          </a:xfrm>
          <a:solidFill>
            <a:schemeClr val="folHlink"/>
          </a:solidFill>
        </p:spPr>
        <p:txBody>
          <a:bodyPr/>
          <a:lstStyle/>
          <a:p>
            <a:pPr algn="ctr" eaLnBrk="1" hangingPunct="1"/>
            <a:r>
              <a:rPr lang="en-GB" sz="3600" dirty="0" smtClean="0"/>
              <a:t>Capturing test results</a:t>
            </a:r>
          </a:p>
        </p:txBody>
      </p:sp>
      <p:sp>
        <p:nvSpPr>
          <p:cNvPr id="7173" name="Text Box 5"/>
          <p:cNvSpPr txBox="1">
            <a:spLocks noChangeArrowheads="1"/>
          </p:cNvSpPr>
          <p:nvPr/>
        </p:nvSpPr>
        <p:spPr bwMode="auto">
          <a:xfrm>
            <a:off x="1619" y="626029"/>
            <a:ext cx="8999537" cy="5946243"/>
          </a:xfrm>
          <a:prstGeom prst="rect">
            <a:avLst/>
          </a:prstGeom>
          <a:solidFill>
            <a:srgbClr val="333333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ts val="2200"/>
              </a:lnSpc>
              <a:spcBef>
                <a:spcPct val="20000"/>
              </a:spcBef>
            </a:pPr>
            <a:r>
              <a:rPr lang="en-GB" sz="1800" dirty="0">
                <a:solidFill>
                  <a:schemeClr val="bg1"/>
                </a:solidFill>
                <a:latin typeface="Courier New" pitchFamily="49" charset="0"/>
              </a:rPr>
              <a:t>H:\Antbook\ch04&gt;</a:t>
            </a:r>
            <a:r>
              <a:rPr lang="en-GB" sz="1800" b="1" dirty="0">
                <a:solidFill>
                  <a:schemeClr val="bg1"/>
                </a:solidFill>
                <a:latin typeface="Courier New" pitchFamily="49" charset="0"/>
              </a:rPr>
              <a:t>ant -f mybuild.xml</a:t>
            </a:r>
            <a:r>
              <a:rPr lang="en-GB" sz="1800" dirty="0">
                <a:solidFill>
                  <a:schemeClr val="bg1"/>
                </a:solidFill>
                <a:latin typeface="Courier New" pitchFamily="49" charset="0"/>
              </a:rPr>
              <a:t> </a:t>
            </a:r>
            <a:r>
              <a:rPr lang="en-GB" sz="1800" b="1" dirty="0">
                <a:solidFill>
                  <a:srgbClr val="FFCCFF"/>
                </a:solidFill>
                <a:latin typeface="Courier New" pitchFamily="49" charset="0"/>
              </a:rPr>
              <a:t>test-brief</a:t>
            </a:r>
          </a:p>
          <a:p>
            <a:pPr>
              <a:lnSpc>
                <a:spcPts val="2200"/>
              </a:lnSpc>
              <a:spcBef>
                <a:spcPct val="20000"/>
              </a:spcBef>
            </a:pPr>
            <a:r>
              <a:rPr lang="en-GB" sz="1800" dirty="0" err="1">
                <a:solidFill>
                  <a:schemeClr val="bg1"/>
                </a:solidFill>
                <a:latin typeface="Courier New" pitchFamily="49" charset="0"/>
              </a:rPr>
              <a:t>Buildfile</a:t>
            </a:r>
            <a:r>
              <a:rPr lang="en-GB" sz="1800" dirty="0">
                <a:solidFill>
                  <a:schemeClr val="bg1"/>
                </a:solidFill>
                <a:latin typeface="Courier New" pitchFamily="49" charset="0"/>
              </a:rPr>
              <a:t>: C:\Antbook\ch04\mybuild.xml</a:t>
            </a:r>
          </a:p>
          <a:p>
            <a:pPr>
              <a:lnSpc>
                <a:spcPts val="2200"/>
              </a:lnSpc>
              <a:spcBef>
                <a:spcPct val="20000"/>
              </a:spcBef>
            </a:pPr>
            <a:r>
              <a:rPr lang="en-GB" sz="1800" dirty="0">
                <a:solidFill>
                  <a:schemeClr val="bg1"/>
                </a:solidFill>
                <a:latin typeface="Courier New" pitchFamily="49" charset="0"/>
              </a:rPr>
              <a:t>     [echo] Building Testing Examples</a:t>
            </a:r>
          </a:p>
          <a:p>
            <a:pPr>
              <a:lnSpc>
                <a:spcPts val="2200"/>
              </a:lnSpc>
              <a:spcBef>
                <a:spcPct val="20000"/>
              </a:spcBef>
            </a:pPr>
            <a:r>
              <a:rPr lang="en-GB" sz="1800" b="1" dirty="0" smtClean="0">
                <a:solidFill>
                  <a:schemeClr val="bg1"/>
                </a:solidFill>
                <a:latin typeface="Courier New" pitchFamily="49" charset="0"/>
              </a:rPr>
              <a:t>&lt;run of previous targets omitted&gt;</a:t>
            </a:r>
            <a:endParaRPr lang="en-GB" sz="1800" b="1" dirty="0">
              <a:solidFill>
                <a:schemeClr val="bg1"/>
              </a:solidFill>
              <a:latin typeface="Courier New" pitchFamily="49" charset="0"/>
            </a:endParaRPr>
          </a:p>
          <a:p>
            <a:pPr>
              <a:lnSpc>
                <a:spcPts val="2200"/>
              </a:lnSpc>
              <a:spcBef>
                <a:spcPct val="20000"/>
              </a:spcBef>
            </a:pPr>
            <a:r>
              <a:rPr lang="en-GB" sz="1800" b="1" dirty="0">
                <a:solidFill>
                  <a:srgbClr val="FFCCFF"/>
                </a:solidFill>
                <a:latin typeface="Courier New" pitchFamily="49" charset="0"/>
              </a:rPr>
              <a:t>test-brief</a:t>
            </a:r>
            <a:r>
              <a:rPr lang="en-GB" sz="1800" dirty="0">
                <a:solidFill>
                  <a:schemeClr val="bg1"/>
                </a:solidFill>
                <a:latin typeface="Courier New" pitchFamily="49" charset="0"/>
              </a:rPr>
              <a:t>:</a:t>
            </a:r>
          </a:p>
          <a:p>
            <a:pPr>
              <a:lnSpc>
                <a:spcPts val="2200"/>
              </a:lnSpc>
              <a:spcBef>
                <a:spcPct val="20000"/>
              </a:spcBef>
            </a:pPr>
            <a:r>
              <a:rPr lang="en-GB" sz="1800" dirty="0">
                <a:solidFill>
                  <a:schemeClr val="bg1"/>
                </a:solidFill>
                <a:latin typeface="Courier New" pitchFamily="49" charset="0"/>
              </a:rPr>
              <a:t>    [</a:t>
            </a:r>
            <a:r>
              <a:rPr lang="en-GB" sz="1800" dirty="0" err="1">
                <a:solidFill>
                  <a:schemeClr val="bg1"/>
                </a:solidFill>
                <a:latin typeface="Courier New" pitchFamily="49" charset="0"/>
              </a:rPr>
              <a:t>junit</a:t>
            </a:r>
            <a:r>
              <a:rPr lang="en-GB" sz="1800" dirty="0">
                <a:solidFill>
                  <a:schemeClr val="bg1"/>
                </a:solidFill>
                <a:latin typeface="Courier New" pitchFamily="49" charset="0"/>
              </a:rPr>
              <a:t>] </a:t>
            </a:r>
            <a:r>
              <a:rPr lang="en-GB" sz="1800" dirty="0" err="1">
                <a:solidFill>
                  <a:schemeClr val="bg1"/>
                </a:solidFill>
                <a:latin typeface="Courier New" pitchFamily="49" charset="0"/>
              </a:rPr>
              <a:t>Testsuite</a:t>
            </a:r>
            <a:r>
              <a:rPr lang="en-GB" sz="1800" dirty="0">
                <a:solidFill>
                  <a:schemeClr val="bg1"/>
                </a:solidFill>
                <a:latin typeface="Courier New" pitchFamily="49" charset="0"/>
              </a:rPr>
              <a:t>: </a:t>
            </a:r>
            <a:r>
              <a:rPr lang="en-GB" sz="1800" dirty="0" err="1" smtClean="0">
                <a:solidFill>
                  <a:schemeClr val="bg1"/>
                </a:solidFill>
                <a:latin typeface="Courier New" pitchFamily="49" charset="0"/>
              </a:rPr>
              <a:t>org.eclipseguide.persistence.</a:t>
            </a:r>
            <a:r>
              <a:rPr lang="en-GB" sz="1800" b="1" dirty="0" err="1" smtClean="0">
                <a:solidFill>
                  <a:srgbClr val="FFCCFF"/>
                </a:solidFill>
                <a:latin typeface="Courier New" pitchFamily="49" charset="0"/>
              </a:rPr>
              <a:t>FilePersistenceServicesTest</a:t>
            </a:r>
            <a:endParaRPr lang="en-GB" sz="1800" b="1" dirty="0">
              <a:solidFill>
                <a:srgbClr val="FFCCFF"/>
              </a:solidFill>
              <a:latin typeface="Courier New" pitchFamily="49" charset="0"/>
            </a:endParaRPr>
          </a:p>
          <a:p>
            <a:pPr>
              <a:lnSpc>
                <a:spcPts val="2200"/>
              </a:lnSpc>
              <a:spcBef>
                <a:spcPct val="20000"/>
              </a:spcBef>
            </a:pPr>
            <a:r>
              <a:rPr lang="en-GB" sz="1800" dirty="0">
                <a:solidFill>
                  <a:schemeClr val="bg1"/>
                </a:solidFill>
                <a:latin typeface="Courier New" pitchFamily="49" charset="0"/>
              </a:rPr>
              <a:t>    </a:t>
            </a:r>
            <a:r>
              <a:rPr lang="en-GB" sz="1800" b="1" dirty="0">
                <a:solidFill>
                  <a:schemeClr val="bg1"/>
                </a:solidFill>
                <a:latin typeface="Courier New" pitchFamily="49" charset="0"/>
              </a:rPr>
              <a:t>[</a:t>
            </a:r>
            <a:r>
              <a:rPr lang="en-GB" sz="1800" b="1" dirty="0" err="1">
                <a:solidFill>
                  <a:schemeClr val="bg1"/>
                </a:solidFill>
                <a:latin typeface="Courier New" pitchFamily="49" charset="0"/>
              </a:rPr>
              <a:t>junit</a:t>
            </a:r>
            <a:r>
              <a:rPr lang="en-GB" sz="1800" b="1" dirty="0">
                <a:solidFill>
                  <a:schemeClr val="bg1"/>
                </a:solidFill>
                <a:latin typeface="Courier New" pitchFamily="49" charset="0"/>
              </a:rPr>
              <a:t>] </a:t>
            </a:r>
            <a:r>
              <a:rPr lang="en-GB" sz="1800" b="1" dirty="0">
                <a:solidFill>
                  <a:srgbClr val="FFCCFF"/>
                </a:solidFill>
                <a:latin typeface="Courier New" pitchFamily="49" charset="0"/>
              </a:rPr>
              <a:t>Tests run: </a:t>
            </a:r>
            <a:r>
              <a:rPr lang="en-GB" sz="1800" b="1" dirty="0" smtClean="0">
                <a:solidFill>
                  <a:srgbClr val="FFCCFF"/>
                </a:solidFill>
                <a:latin typeface="Courier New" pitchFamily="49" charset="0"/>
              </a:rPr>
              <a:t>5, </a:t>
            </a:r>
            <a:r>
              <a:rPr lang="en-GB" sz="1800" b="1" dirty="0">
                <a:solidFill>
                  <a:srgbClr val="FFCCFF"/>
                </a:solidFill>
                <a:latin typeface="Courier New" pitchFamily="49" charset="0"/>
              </a:rPr>
              <a:t>Failures: </a:t>
            </a:r>
            <a:r>
              <a:rPr lang="en-GB" sz="1800" b="1" dirty="0" smtClean="0">
                <a:solidFill>
                  <a:srgbClr val="FFCCFF"/>
                </a:solidFill>
                <a:latin typeface="Courier New" pitchFamily="49" charset="0"/>
              </a:rPr>
              <a:t>2, </a:t>
            </a:r>
            <a:r>
              <a:rPr lang="en-GB" sz="1800" b="1" dirty="0">
                <a:solidFill>
                  <a:srgbClr val="FFCCFF"/>
                </a:solidFill>
                <a:latin typeface="Courier New" pitchFamily="49" charset="0"/>
              </a:rPr>
              <a:t>Errors: 0</a:t>
            </a:r>
            <a:r>
              <a:rPr lang="en-GB" sz="1800" b="1" dirty="0">
                <a:solidFill>
                  <a:schemeClr val="bg1"/>
                </a:solidFill>
                <a:latin typeface="Courier New" pitchFamily="49" charset="0"/>
              </a:rPr>
              <a:t>, </a:t>
            </a:r>
            <a:r>
              <a:rPr lang="en-GB" sz="1800" dirty="0">
                <a:solidFill>
                  <a:schemeClr val="bg1"/>
                </a:solidFill>
                <a:latin typeface="Courier New" pitchFamily="49" charset="0"/>
              </a:rPr>
              <a:t>Time elapsed: </a:t>
            </a:r>
            <a:r>
              <a:rPr lang="en-GB" sz="1800" dirty="0" smtClean="0">
                <a:solidFill>
                  <a:schemeClr val="bg1"/>
                </a:solidFill>
                <a:latin typeface="Courier New" pitchFamily="49" charset="0"/>
              </a:rPr>
              <a:t>0.031 sec</a:t>
            </a:r>
            <a:endParaRPr lang="en-GB" sz="1800" dirty="0">
              <a:solidFill>
                <a:schemeClr val="bg1"/>
              </a:solidFill>
              <a:latin typeface="Courier New" pitchFamily="49" charset="0"/>
            </a:endParaRPr>
          </a:p>
          <a:p>
            <a:pPr>
              <a:lnSpc>
                <a:spcPts val="2200"/>
              </a:lnSpc>
              <a:spcBef>
                <a:spcPct val="20000"/>
              </a:spcBef>
            </a:pPr>
            <a:r>
              <a:rPr lang="en-GB" sz="1800" dirty="0" smtClean="0">
                <a:solidFill>
                  <a:schemeClr val="bg1"/>
                </a:solidFill>
                <a:latin typeface="Courier New" pitchFamily="49" charset="0"/>
              </a:rPr>
              <a:t>    [</a:t>
            </a:r>
            <a:r>
              <a:rPr lang="en-GB" sz="1800" dirty="0" err="1" smtClean="0">
                <a:solidFill>
                  <a:schemeClr val="bg1"/>
                </a:solidFill>
                <a:latin typeface="Courier New" pitchFamily="49" charset="0"/>
              </a:rPr>
              <a:t>junit</a:t>
            </a:r>
            <a:r>
              <a:rPr lang="en-GB" sz="1800" dirty="0" smtClean="0">
                <a:solidFill>
                  <a:schemeClr val="bg1"/>
                </a:solidFill>
                <a:latin typeface="Courier New" pitchFamily="49" charset="0"/>
              </a:rPr>
              <a:t>] </a:t>
            </a:r>
            <a:r>
              <a:rPr lang="en-GB" sz="1800" dirty="0" err="1" smtClean="0">
                <a:solidFill>
                  <a:schemeClr val="bg1"/>
                </a:solidFill>
                <a:latin typeface="Courier New" pitchFamily="49" charset="0"/>
              </a:rPr>
              <a:t>Testcase</a:t>
            </a:r>
            <a:r>
              <a:rPr lang="en-GB" sz="1800" dirty="0" smtClean="0">
                <a:solidFill>
                  <a:schemeClr val="bg1"/>
                </a:solidFill>
                <a:latin typeface="Courier New" pitchFamily="49" charset="0"/>
              </a:rPr>
              <a:t>: </a:t>
            </a:r>
            <a:r>
              <a:rPr lang="en-GB" sz="1800" b="1" dirty="0" err="1" smtClean="0">
                <a:solidFill>
                  <a:srgbClr val="FFCCFF"/>
                </a:solidFill>
                <a:latin typeface="Courier New" pitchFamily="49" charset="0"/>
              </a:rPr>
              <a:t>testWrite</a:t>
            </a:r>
            <a:r>
              <a:rPr lang="en-GB" sz="1800" dirty="0" smtClean="0">
                <a:solidFill>
                  <a:schemeClr val="bg1"/>
                </a:solidFill>
                <a:latin typeface="Courier New" pitchFamily="49" charset="0"/>
              </a:rPr>
              <a:t>(</a:t>
            </a:r>
            <a:r>
              <a:rPr lang="en-GB" sz="1800" dirty="0" err="1" smtClean="0">
                <a:solidFill>
                  <a:schemeClr val="bg1"/>
                </a:solidFill>
                <a:latin typeface="Courier New" pitchFamily="49" charset="0"/>
              </a:rPr>
              <a:t>org.eclipseguide.persistence</a:t>
            </a:r>
            <a:r>
              <a:rPr lang="en-GB" sz="1800" dirty="0" smtClean="0">
                <a:solidFill>
                  <a:schemeClr val="bg1"/>
                </a:solidFill>
                <a:latin typeface="Courier New" pitchFamily="49" charset="0"/>
              </a:rPr>
              <a:t>.</a:t>
            </a:r>
          </a:p>
          <a:p>
            <a:pPr>
              <a:lnSpc>
                <a:spcPts val="2200"/>
              </a:lnSpc>
              <a:spcBef>
                <a:spcPct val="20000"/>
              </a:spcBef>
            </a:pPr>
            <a:r>
              <a:rPr lang="en-GB" sz="1800" b="1" dirty="0" err="1" smtClean="0">
                <a:solidFill>
                  <a:srgbClr val="FFCCFF"/>
                </a:solidFill>
                <a:latin typeface="Courier New" pitchFamily="49" charset="0"/>
              </a:rPr>
              <a:t>FilePersistenceServicesTest</a:t>
            </a:r>
            <a:r>
              <a:rPr lang="en-GB" sz="1800" dirty="0" smtClean="0">
                <a:solidFill>
                  <a:schemeClr val="bg1"/>
                </a:solidFill>
                <a:latin typeface="Courier New" pitchFamily="49" charset="0"/>
              </a:rPr>
              <a:t>):   </a:t>
            </a:r>
            <a:r>
              <a:rPr lang="en-GB" sz="1800" b="1" dirty="0" smtClean="0">
                <a:solidFill>
                  <a:srgbClr val="FFCCFF"/>
                </a:solidFill>
                <a:latin typeface="Courier New" pitchFamily="49" charset="0"/>
              </a:rPr>
              <a:t>FAILED</a:t>
            </a:r>
          </a:p>
          <a:p>
            <a:pPr>
              <a:lnSpc>
                <a:spcPts val="2200"/>
              </a:lnSpc>
              <a:spcBef>
                <a:spcPct val="20000"/>
              </a:spcBef>
            </a:pPr>
            <a:r>
              <a:rPr lang="en-GB" sz="1800" dirty="0" smtClean="0">
                <a:solidFill>
                  <a:schemeClr val="bg1"/>
                </a:solidFill>
                <a:latin typeface="Courier New" pitchFamily="49" charset="0"/>
              </a:rPr>
              <a:t>    [</a:t>
            </a:r>
            <a:r>
              <a:rPr lang="en-GB" sz="1800" dirty="0" err="1" smtClean="0">
                <a:solidFill>
                  <a:schemeClr val="bg1"/>
                </a:solidFill>
                <a:latin typeface="Courier New" pitchFamily="49" charset="0"/>
              </a:rPr>
              <a:t>junit</a:t>
            </a:r>
            <a:r>
              <a:rPr lang="en-GB" sz="1800" dirty="0" smtClean="0">
                <a:solidFill>
                  <a:schemeClr val="bg1"/>
                </a:solidFill>
                <a:latin typeface="Courier New" pitchFamily="49" charset="0"/>
              </a:rPr>
              <a:t>] </a:t>
            </a:r>
            <a:r>
              <a:rPr lang="en-GB" sz="1800" b="1" dirty="0" smtClean="0">
                <a:solidFill>
                  <a:srgbClr val="FFCCFF"/>
                </a:solidFill>
                <a:latin typeface="Courier New" pitchFamily="49" charset="0"/>
              </a:rPr>
              <a:t>NOT WRITTEN???</a:t>
            </a:r>
          </a:p>
          <a:p>
            <a:pPr>
              <a:lnSpc>
                <a:spcPts val="2200"/>
              </a:lnSpc>
              <a:spcBef>
                <a:spcPct val="20000"/>
              </a:spcBef>
            </a:pPr>
            <a:r>
              <a:rPr lang="en-GB" sz="1800" dirty="0" smtClean="0">
                <a:solidFill>
                  <a:schemeClr val="bg1"/>
                </a:solidFill>
                <a:latin typeface="Courier New" pitchFamily="49" charset="0"/>
              </a:rPr>
              <a:t>    [</a:t>
            </a:r>
            <a:r>
              <a:rPr lang="en-GB" sz="1800" dirty="0" err="1" smtClean="0">
                <a:solidFill>
                  <a:schemeClr val="bg1"/>
                </a:solidFill>
                <a:latin typeface="Courier New" pitchFamily="49" charset="0"/>
              </a:rPr>
              <a:t>junit</a:t>
            </a:r>
            <a:r>
              <a:rPr lang="en-GB" sz="1800" dirty="0" smtClean="0">
                <a:solidFill>
                  <a:schemeClr val="bg1"/>
                </a:solidFill>
                <a:latin typeface="Courier New" pitchFamily="49" charset="0"/>
              </a:rPr>
              <a:t>] </a:t>
            </a:r>
            <a:r>
              <a:rPr lang="en-GB" sz="1800" dirty="0" err="1" smtClean="0">
                <a:solidFill>
                  <a:schemeClr val="bg1"/>
                </a:solidFill>
                <a:latin typeface="Courier New" pitchFamily="49" charset="0"/>
              </a:rPr>
              <a:t>junit.framework.AssertionFailedError</a:t>
            </a:r>
            <a:r>
              <a:rPr lang="en-GB" sz="1800" dirty="0" smtClean="0">
                <a:solidFill>
                  <a:schemeClr val="bg1"/>
                </a:solidFill>
                <a:latin typeface="Courier New" pitchFamily="49" charset="0"/>
              </a:rPr>
              <a:t>: </a:t>
            </a:r>
            <a:r>
              <a:rPr lang="en-GB" sz="1800" b="1" dirty="0" smtClean="0">
                <a:solidFill>
                  <a:srgbClr val="FFCCFF"/>
                </a:solidFill>
                <a:latin typeface="Courier New" pitchFamily="49" charset="0"/>
              </a:rPr>
              <a:t>NOT WRITTEN???</a:t>
            </a:r>
          </a:p>
          <a:p>
            <a:pPr>
              <a:lnSpc>
                <a:spcPts val="2200"/>
              </a:lnSpc>
              <a:spcBef>
                <a:spcPct val="20000"/>
              </a:spcBef>
            </a:pPr>
            <a:r>
              <a:rPr lang="en-GB" sz="1800" dirty="0" smtClean="0">
                <a:solidFill>
                  <a:srgbClr val="FFCCFF"/>
                </a:solidFill>
                <a:latin typeface="Courier New" pitchFamily="49" charset="0"/>
              </a:rPr>
              <a:t>    </a:t>
            </a:r>
            <a:r>
              <a:rPr lang="en-GB" sz="1800" dirty="0" smtClean="0">
                <a:solidFill>
                  <a:schemeClr val="bg1"/>
                </a:solidFill>
                <a:latin typeface="Courier New" pitchFamily="49" charset="0"/>
              </a:rPr>
              <a:t>[</a:t>
            </a:r>
            <a:r>
              <a:rPr lang="en-GB" sz="1800" dirty="0" err="1" smtClean="0">
                <a:solidFill>
                  <a:schemeClr val="bg1"/>
                </a:solidFill>
                <a:latin typeface="Courier New" pitchFamily="49" charset="0"/>
              </a:rPr>
              <a:t>junit</a:t>
            </a:r>
            <a:r>
              <a:rPr lang="en-GB" sz="1800" dirty="0" smtClean="0">
                <a:solidFill>
                  <a:schemeClr val="bg1"/>
                </a:solidFill>
                <a:latin typeface="Courier New" pitchFamily="49" charset="0"/>
              </a:rPr>
              <a:t>]     at</a:t>
            </a:r>
            <a:r>
              <a:rPr lang="en-GB" sz="1800" dirty="0" smtClean="0">
                <a:solidFill>
                  <a:srgbClr val="FFCCFF"/>
                </a:solidFill>
                <a:latin typeface="Courier New" pitchFamily="49" charset="0"/>
              </a:rPr>
              <a:t> </a:t>
            </a:r>
            <a:r>
              <a:rPr lang="en-GB" sz="1800" dirty="0" err="1" smtClean="0">
                <a:solidFill>
                  <a:schemeClr val="bg1"/>
                </a:solidFill>
                <a:latin typeface="Courier New" pitchFamily="49" charset="0"/>
              </a:rPr>
              <a:t>org.eclipseguide.persistence.</a:t>
            </a:r>
            <a:r>
              <a:rPr lang="en-GB" sz="1800" b="1" dirty="0" err="1" smtClean="0">
                <a:solidFill>
                  <a:srgbClr val="FFCCFF"/>
                </a:solidFill>
                <a:latin typeface="Courier New" pitchFamily="49" charset="0"/>
              </a:rPr>
              <a:t>FilePersistenceServicesTest</a:t>
            </a:r>
            <a:r>
              <a:rPr lang="en-GB" sz="1800" b="1" dirty="0" smtClean="0">
                <a:solidFill>
                  <a:srgbClr val="FFCCFF"/>
                </a:solidFill>
                <a:latin typeface="Courier New" pitchFamily="49" charset="0"/>
              </a:rPr>
              <a:t>.</a:t>
            </a:r>
          </a:p>
          <a:p>
            <a:pPr>
              <a:lnSpc>
                <a:spcPts val="2200"/>
              </a:lnSpc>
              <a:spcBef>
                <a:spcPct val="20000"/>
              </a:spcBef>
            </a:pPr>
            <a:r>
              <a:rPr lang="en-GB" sz="1800" b="1" dirty="0" err="1" smtClean="0">
                <a:solidFill>
                  <a:srgbClr val="FFCCFF"/>
                </a:solidFill>
                <a:latin typeface="Courier New" pitchFamily="49" charset="0"/>
              </a:rPr>
              <a:t>testWrite</a:t>
            </a:r>
            <a:r>
              <a:rPr lang="en-GB" sz="1800" dirty="0" smtClean="0">
                <a:solidFill>
                  <a:schemeClr val="bg1"/>
                </a:solidFill>
                <a:latin typeface="Courier New" pitchFamily="49" charset="0"/>
              </a:rPr>
              <a:t>(Unknown Source)</a:t>
            </a:r>
          </a:p>
          <a:p>
            <a:pPr>
              <a:lnSpc>
                <a:spcPts val="2200"/>
              </a:lnSpc>
              <a:spcBef>
                <a:spcPct val="20000"/>
              </a:spcBef>
            </a:pPr>
            <a:r>
              <a:rPr lang="en-GB" sz="1800" dirty="0" smtClean="0">
                <a:solidFill>
                  <a:schemeClr val="bg1"/>
                </a:solidFill>
                <a:latin typeface="Courier New" pitchFamily="49" charset="0"/>
              </a:rPr>
              <a:t>    [</a:t>
            </a:r>
            <a:r>
              <a:rPr lang="en-GB" sz="1800" dirty="0" err="1" smtClean="0">
                <a:solidFill>
                  <a:schemeClr val="bg1"/>
                </a:solidFill>
                <a:latin typeface="Courier New" pitchFamily="49" charset="0"/>
              </a:rPr>
              <a:t>junit</a:t>
            </a:r>
            <a:r>
              <a:rPr lang="en-GB" sz="1800" dirty="0" smtClean="0">
                <a:solidFill>
                  <a:schemeClr val="bg1"/>
                </a:solidFill>
                <a:latin typeface="Courier New" pitchFamily="49" charset="0"/>
              </a:rPr>
              <a:t>]</a:t>
            </a:r>
          </a:p>
          <a:p>
            <a:pPr>
              <a:lnSpc>
                <a:spcPts val="2200"/>
              </a:lnSpc>
              <a:spcBef>
                <a:spcPct val="20000"/>
              </a:spcBef>
            </a:pPr>
            <a:r>
              <a:rPr lang="en-GB" sz="1800" dirty="0" smtClean="0">
                <a:solidFill>
                  <a:schemeClr val="bg1"/>
                </a:solidFill>
                <a:latin typeface="Courier New" pitchFamily="49" charset="0"/>
              </a:rPr>
              <a:t>    [</a:t>
            </a:r>
            <a:r>
              <a:rPr lang="en-GB" sz="1800" dirty="0" err="1" smtClean="0">
                <a:solidFill>
                  <a:schemeClr val="bg1"/>
                </a:solidFill>
                <a:latin typeface="Courier New" pitchFamily="49" charset="0"/>
              </a:rPr>
              <a:t>junit</a:t>
            </a:r>
            <a:r>
              <a:rPr lang="en-GB" sz="1800" dirty="0" smtClean="0">
                <a:solidFill>
                  <a:schemeClr val="bg1"/>
                </a:solidFill>
                <a:latin typeface="Courier New" pitchFamily="49" charset="0"/>
              </a:rPr>
              <a:t>]</a:t>
            </a:r>
            <a:endParaRPr lang="en-GB" sz="1800" dirty="0">
              <a:solidFill>
                <a:schemeClr val="bg1"/>
              </a:solidFill>
              <a:latin typeface="Courier New" pitchFamily="49" charset="0"/>
            </a:endParaRPr>
          </a:p>
        </p:txBody>
      </p:sp>
      <p:sp>
        <p:nvSpPr>
          <p:cNvPr id="7174" name="Text Box 6"/>
          <p:cNvSpPr txBox="1">
            <a:spLocks noChangeArrowheads="1"/>
          </p:cNvSpPr>
          <p:nvPr/>
        </p:nvSpPr>
        <p:spPr bwMode="auto">
          <a:xfrm>
            <a:off x="4000496" y="6103959"/>
            <a:ext cx="1474788" cy="396875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GB" dirty="0"/>
              <a:t>(continued)</a:t>
            </a:r>
          </a:p>
        </p:txBody>
      </p:sp>
      <p:sp>
        <p:nvSpPr>
          <p:cNvPr id="8" name="Text Box 4"/>
          <p:cNvSpPr txBox="1">
            <a:spLocks noChangeArrowheads="1"/>
          </p:cNvSpPr>
          <p:nvPr/>
        </p:nvSpPr>
        <p:spPr bwMode="auto">
          <a:xfrm>
            <a:off x="6540542" y="720850"/>
            <a:ext cx="2317738" cy="1323439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GB" dirty="0"/>
              <a:t>This produces the following </a:t>
            </a:r>
            <a:r>
              <a:rPr lang="en-GB" dirty="0" smtClean="0"/>
              <a:t>output on </a:t>
            </a:r>
            <a:r>
              <a:rPr lang="en-GB" b="1" dirty="0" err="1" smtClean="0">
                <a:solidFill>
                  <a:srgbClr val="FF6699"/>
                </a:solidFill>
                <a:latin typeface="Courier New" pitchFamily="49" charset="0"/>
              </a:rPr>
              <a:t>testWrite</a:t>
            </a:r>
            <a:r>
              <a:rPr lang="en-GB" dirty="0" smtClean="0"/>
              <a:t> and </a:t>
            </a:r>
            <a:r>
              <a:rPr lang="en-GB" b="1" dirty="0" err="1" smtClean="0">
                <a:solidFill>
                  <a:srgbClr val="FF6699"/>
                </a:solidFill>
                <a:latin typeface="Courier New" pitchFamily="49" charset="0"/>
              </a:rPr>
              <a:t>testRead</a:t>
            </a:r>
            <a:r>
              <a:rPr lang="en-GB" dirty="0"/>
              <a:t> :</a:t>
            </a:r>
          </a:p>
        </p:txBody>
      </p:sp>
      <p:sp>
        <p:nvSpPr>
          <p:cNvPr id="9" name="Text Box 4"/>
          <p:cNvSpPr txBox="1">
            <a:spLocks noChangeArrowheads="1"/>
          </p:cNvSpPr>
          <p:nvPr/>
        </p:nvSpPr>
        <p:spPr bwMode="auto">
          <a:xfrm>
            <a:off x="5760640" y="3857628"/>
            <a:ext cx="3203848" cy="707886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GB" dirty="0" smtClean="0"/>
              <a:t>Our message to ourselves, if </a:t>
            </a:r>
            <a:r>
              <a:rPr lang="en-GB" b="1" dirty="0" err="1" smtClean="0">
                <a:solidFill>
                  <a:srgbClr val="FF6699"/>
                </a:solidFill>
                <a:latin typeface="Courier New" pitchFamily="49" charset="0"/>
              </a:rPr>
              <a:t>testWrite</a:t>
            </a:r>
            <a:r>
              <a:rPr lang="en-GB" dirty="0" smtClean="0"/>
              <a:t> </a:t>
            </a:r>
            <a:r>
              <a:rPr lang="en-GB" b="1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FAILED</a:t>
            </a:r>
            <a:endParaRPr lang="en-GB" b="1" dirty="0">
              <a:solidFill>
                <a:srgbClr val="000000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10" name="Right Arrow 9"/>
          <p:cNvSpPr>
            <a:spLocks noChangeArrowheads="1"/>
          </p:cNvSpPr>
          <p:nvPr/>
        </p:nvSpPr>
        <p:spPr bwMode="auto">
          <a:xfrm rot="10800000">
            <a:off x="5292081" y="4286256"/>
            <a:ext cx="468312" cy="215900"/>
          </a:xfrm>
          <a:prstGeom prst="rightArrow">
            <a:avLst>
              <a:gd name="adj1" fmla="val 50000"/>
              <a:gd name="adj2" fmla="val 50060"/>
            </a:avLst>
          </a:prstGeom>
          <a:solidFill>
            <a:schemeClr val="bg1"/>
          </a:solidFill>
          <a:ln w="9525" algn="ctr">
            <a:noFill/>
            <a:round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236296" y="6248400"/>
            <a:ext cx="1905000" cy="457200"/>
          </a:xfrm>
          <a:noFill/>
        </p:spPr>
        <p:txBody>
          <a:bodyPr/>
          <a:lstStyle/>
          <a:p>
            <a:fld id="{D20992CD-8978-44CC-AECA-E122536AED21}" type="slidenum">
              <a:rPr lang="en-GB" smtClean="0"/>
              <a:pPr/>
              <a:t>6</a:t>
            </a:fld>
            <a:endParaRPr lang="en-GB" dirty="0" smtClean="0"/>
          </a:p>
        </p:txBody>
      </p:sp>
      <p:sp>
        <p:nvSpPr>
          <p:cNvPr id="8195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-27384"/>
            <a:ext cx="7772400" cy="609600"/>
          </a:xfrm>
          <a:solidFill>
            <a:schemeClr val="folHlink"/>
          </a:solidFill>
        </p:spPr>
        <p:txBody>
          <a:bodyPr/>
          <a:lstStyle/>
          <a:p>
            <a:pPr algn="ctr" eaLnBrk="1" hangingPunct="1"/>
            <a:r>
              <a:rPr lang="en-GB" sz="3600" smtClean="0"/>
              <a:t>Capturing test results</a:t>
            </a:r>
          </a:p>
        </p:txBody>
      </p:sp>
      <p:sp>
        <p:nvSpPr>
          <p:cNvPr id="8196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-32" y="620688"/>
            <a:ext cx="9001156" cy="5143536"/>
          </a:xfrm>
          <a:solidFill>
            <a:srgbClr val="333333"/>
          </a:solidFill>
        </p:spPr>
        <p:txBody>
          <a:bodyPr/>
          <a:lstStyle/>
          <a:p>
            <a:pPr eaLnBrk="1" hangingPunct="1">
              <a:lnSpc>
                <a:spcPts val="2200"/>
              </a:lnSpc>
              <a:buClrTx/>
              <a:buSzTx/>
              <a:buFontTx/>
              <a:buNone/>
            </a:pPr>
            <a:endParaRPr lang="en-GB" sz="1800" dirty="0" smtClean="0">
              <a:solidFill>
                <a:schemeClr val="bg1"/>
              </a:solidFill>
              <a:latin typeface="Courier New" pitchFamily="49" charset="0"/>
            </a:endParaRPr>
          </a:p>
          <a:p>
            <a:pPr eaLnBrk="1" hangingPunct="1">
              <a:lnSpc>
                <a:spcPts val="2200"/>
              </a:lnSpc>
              <a:buClrTx/>
              <a:buSzTx/>
              <a:buFontTx/>
              <a:buNone/>
            </a:pPr>
            <a:r>
              <a:rPr lang="en-GB" sz="1800" dirty="0" smtClean="0">
                <a:solidFill>
                  <a:schemeClr val="bg1"/>
                </a:solidFill>
                <a:latin typeface="Courier New" pitchFamily="49" charset="0"/>
              </a:rPr>
              <a:t>    [</a:t>
            </a:r>
            <a:r>
              <a:rPr lang="en-GB" sz="1800" dirty="0" err="1" smtClean="0">
                <a:solidFill>
                  <a:schemeClr val="bg1"/>
                </a:solidFill>
                <a:latin typeface="Courier New" pitchFamily="49" charset="0"/>
              </a:rPr>
              <a:t>junit</a:t>
            </a:r>
            <a:r>
              <a:rPr lang="en-GB" sz="1800" dirty="0" smtClean="0">
                <a:solidFill>
                  <a:schemeClr val="bg1"/>
                </a:solidFill>
                <a:latin typeface="Courier New" pitchFamily="49" charset="0"/>
              </a:rPr>
              <a:t>] </a:t>
            </a:r>
            <a:r>
              <a:rPr lang="en-GB" sz="1800" dirty="0" err="1" smtClean="0">
                <a:solidFill>
                  <a:schemeClr val="bg1"/>
                </a:solidFill>
                <a:latin typeface="Courier New" pitchFamily="49" charset="0"/>
              </a:rPr>
              <a:t>Testcase</a:t>
            </a:r>
            <a:r>
              <a:rPr lang="en-GB" sz="1800" dirty="0" smtClean="0">
                <a:solidFill>
                  <a:schemeClr val="bg1"/>
                </a:solidFill>
                <a:latin typeface="Courier New" pitchFamily="49" charset="0"/>
              </a:rPr>
              <a:t>: </a:t>
            </a:r>
            <a:r>
              <a:rPr lang="en-GB" sz="1800" b="1" dirty="0" err="1" smtClean="0">
                <a:solidFill>
                  <a:srgbClr val="FFCCFF"/>
                </a:solidFill>
                <a:latin typeface="Courier New" pitchFamily="49" charset="0"/>
              </a:rPr>
              <a:t>testRead</a:t>
            </a:r>
            <a:r>
              <a:rPr lang="en-GB" sz="1800" dirty="0" smtClean="0">
                <a:solidFill>
                  <a:schemeClr val="bg1"/>
                </a:solidFill>
                <a:latin typeface="Courier New" pitchFamily="49" charset="0"/>
              </a:rPr>
              <a:t>(</a:t>
            </a:r>
            <a:r>
              <a:rPr lang="en-GB" sz="1800" dirty="0" err="1" smtClean="0">
                <a:solidFill>
                  <a:schemeClr val="bg1"/>
                </a:solidFill>
                <a:latin typeface="Courier New" pitchFamily="49" charset="0"/>
              </a:rPr>
              <a:t>org.eclipseguide.persistence</a:t>
            </a:r>
            <a:r>
              <a:rPr lang="en-GB" sz="1800" dirty="0" smtClean="0">
                <a:solidFill>
                  <a:schemeClr val="bg1"/>
                </a:solidFill>
                <a:latin typeface="Courier New" pitchFamily="49" charset="0"/>
              </a:rPr>
              <a:t>.</a:t>
            </a:r>
          </a:p>
          <a:p>
            <a:pPr eaLnBrk="1" hangingPunct="1">
              <a:lnSpc>
                <a:spcPts val="2200"/>
              </a:lnSpc>
              <a:buClrTx/>
              <a:buSzTx/>
              <a:buFontTx/>
              <a:buNone/>
            </a:pPr>
            <a:r>
              <a:rPr lang="en-GB" sz="1800" b="1" dirty="0" err="1" smtClean="0">
                <a:solidFill>
                  <a:srgbClr val="FFCCFF"/>
                </a:solidFill>
                <a:latin typeface="Courier New" pitchFamily="49" charset="0"/>
              </a:rPr>
              <a:t>FilePersistenceServicesTest</a:t>
            </a:r>
            <a:r>
              <a:rPr lang="en-GB" sz="1800" dirty="0" smtClean="0">
                <a:solidFill>
                  <a:schemeClr val="bg1"/>
                </a:solidFill>
                <a:latin typeface="Courier New" pitchFamily="49" charset="0"/>
              </a:rPr>
              <a:t>):       </a:t>
            </a:r>
            <a:r>
              <a:rPr lang="en-GB" sz="1800" b="1" dirty="0" smtClean="0">
                <a:solidFill>
                  <a:srgbClr val="FFCCFF"/>
                </a:solidFill>
                <a:latin typeface="Courier New" pitchFamily="49" charset="0"/>
              </a:rPr>
              <a:t>FAILED</a:t>
            </a:r>
          </a:p>
          <a:p>
            <a:pPr eaLnBrk="1" hangingPunct="1">
              <a:lnSpc>
                <a:spcPts val="2200"/>
              </a:lnSpc>
              <a:buClrTx/>
              <a:buSzTx/>
              <a:buFontTx/>
              <a:buNone/>
            </a:pPr>
            <a:r>
              <a:rPr lang="en-GB" sz="1800" dirty="0" smtClean="0">
                <a:solidFill>
                  <a:schemeClr val="bg1"/>
                </a:solidFill>
                <a:latin typeface="Courier New" pitchFamily="49" charset="0"/>
              </a:rPr>
              <a:t>    [</a:t>
            </a:r>
            <a:r>
              <a:rPr lang="en-GB" sz="1800" dirty="0" err="1" smtClean="0">
                <a:solidFill>
                  <a:schemeClr val="bg1"/>
                </a:solidFill>
                <a:latin typeface="Courier New" pitchFamily="49" charset="0"/>
              </a:rPr>
              <a:t>junit</a:t>
            </a:r>
            <a:r>
              <a:rPr lang="en-GB" sz="1800" dirty="0" smtClean="0">
                <a:solidFill>
                  <a:schemeClr val="bg1"/>
                </a:solidFill>
                <a:latin typeface="Courier New" pitchFamily="49" charset="0"/>
              </a:rPr>
              <a:t>] </a:t>
            </a:r>
            <a:r>
              <a:rPr lang="en-GB" sz="1800" b="1" dirty="0" smtClean="0">
                <a:solidFill>
                  <a:srgbClr val="FFCCFF"/>
                </a:solidFill>
                <a:latin typeface="Courier New" pitchFamily="49" charset="0"/>
              </a:rPr>
              <a:t>expected</a:t>
            </a:r>
            <a:r>
              <a:rPr lang="en-GB" sz="1800" b="1" dirty="0" smtClean="0">
                <a:solidFill>
                  <a:schemeClr val="bg1"/>
                </a:solidFill>
                <a:latin typeface="Courier New" pitchFamily="49" charset="0"/>
              </a:rPr>
              <a:t>:&lt;[One, Two, Three]&gt; </a:t>
            </a:r>
            <a:r>
              <a:rPr lang="en-GB" sz="1800" b="1" dirty="0" smtClean="0">
                <a:solidFill>
                  <a:srgbClr val="FFCCFF"/>
                </a:solidFill>
                <a:latin typeface="Courier New" pitchFamily="49" charset="0"/>
              </a:rPr>
              <a:t>but was</a:t>
            </a:r>
            <a:r>
              <a:rPr lang="en-GB" sz="1800" b="1" dirty="0" smtClean="0">
                <a:solidFill>
                  <a:schemeClr val="bg1"/>
                </a:solidFill>
                <a:latin typeface="Courier New" pitchFamily="49" charset="0"/>
              </a:rPr>
              <a:t>:&lt;null&gt;</a:t>
            </a:r>
          </a:p>
          <a:p>
            <a:pPr eaLnBrk="1" hangingPunct="1">
              <a:lnSpc>
                <a:spcPts val="2200"/>
              </a:lnSpc>
              <a:buClrTx/>
              <a:buSzTx/>
              <a:buFontTx/>
              <a:buNone/>
            </a:pPr>
            <a:r>
              <a:rPr lang="en-GB" sz="1800" dirty="0" smtClean="0">
                <a:solidFill>
                  <a:schemeClr val="bg1"/>
                </a:solidFill>
                <a:latin typeface="Courier New" pitchFamily="49" charset="0"/>
              </a:rPr>
              <a:t>    [</a:t>
            </a:r>
            <a:r>
              <a:rPr lang="en-GB" sz="1800" dirty="0" err="1" smtClean="0">
                <a:solidFill>
                  <a:schemeClr val="bg1"/>
                </a:solidFill>
                <a:latin typeface="Courier New" pitchFamily="49" charset="0"/>
              </a:rPr>
              <a:t>junit</a:t>
            </a:r>
            <a:r>
              <a:rPr lang="en-GB" sz="1800" dirty="0" smtClean="0">
                <a:solidFill>
                  <a:schemeClr val="bg1"/>
                </a:solidFill>
                <a:latin typeface="Courier New" pitchFamily="49" charset="0"/>
              </a:rPr>
              <a:t>] </a:t>
            </a:r>
            <a:r>
              <a:rPr lang="en-GB" sz="1800" dirty="0" err="1" smtClean="0">
                <a:solidFill>
                  <a:schemeClr val="bg1"/>
                </a:solidFill>
                <a:latin typeface="Courier New" pitchFamily="49" charset="0"/>
              </a:rPr>
              <a:t>junit.framework.</a:t>
            </a:r>
            <a:r>
              <a:rPr lang="en-GB" sz="1800" b="1" dirty="0" err="1" smtClean="0">
                <a:solidFill>
                  <a:srgbClr val="FFCCFF"/>
                </a:solidFill>
                <a:latin typeface="Courier New" pitchFamily="49" charset="0"/>
              </a:rPr>
              <a:t>AssertionFailedError</a:t>
            </a:r>
            <a:r>
              <a:rPr lang="en-GB" sz="1800" dirty="0" smtClean="0">
                <a:solidFill>
                  <a:schemeClr val="bg1"/>
                </a:solidFill>
                <a:latin typeface="Courier New" pitchFamily="49" charset="0"/>
              </a:rPr>
              <a:t>: </a:t>
            </a:r>
            <a:r>
              <a:rPr lang="en-GB" sz="1800" b="1" dirty="0" smtClean="0">
                <a:solidFill>
                  <a:srgbClr val="FFCCFF"/>
                </a:solidFill>
                <a:latin typeface="Courier New" pitchFamily="49" charset="0"/>
              </a:rPr>
              <a:t>expected</a:t>
            </a:r>
            <a:r>
              <a:rPr lang="en-GB" sz="1800" b="1" dirty="0" smtClean="0">
                <a:solidFill>
                  <a:schemeClr val="bg1"/>
                </a:solidFill>
                <a:latin typeface="Courier New" pitchFamily="49" charset="0"/>
              </a:rPr>
              <a:t>:&lt;[One, Two, Three]&gt; </a:t>
            </a:r>
            <a:r>
              <a:rPr lang="en-GB" sz="1800" b="1" dirty="0" smtClean="0">
                <a:solidFill>
                  <a:srgbClr val="FFCCFF"/>
                </a:solidFill>
                <a:latin typeface="Courier New" pitchFamily="49" charset="0"/>
              </a:rPr>
              <a:t>but was</a:t>
            </a:r>
            <a:r>
              <a:rPr lang="en-GB" sz="1800" b="1" dirty="0" smtClean="0">
                <a:solidFill>
                  <a:schemeClr val="bg1"/>
                </a:solidFill>
                <a:latin typeface="Courier New" pitchFamily="49" charset="0"/>
              </a:rPr>
              <a:t>:&lt;null&gt;</a:t>
            </a:r>
          </a:p>
          <a:p>
            <a:pPr eaLnBrk="1" hangingPunct="1">
              <a:lnSpc>
                <a:spcPts val="2200"/>
              </a:lnSpc>
              <a:buClrTx/>
              <a:buSzTx/>
              <a:buFontTx/>
              <a:buNone/>
            </a:pPr>
            <a:r>
              <a:rPr lang="en-GB" sz="1800" dirty="0" smtClean="0">
                <a:solidFill>
                  <a:schemeClr val="bg1"/>
                </a:solidFill>
                <a:latin typeface="Courier New" pitchFamily="49" charset="0"/>
              </a:rPr>
              <a:t>    [</a:t>
            </a:r>
            <a:r>
              <a:rPr lang="en-GB" sz="1800" dirty="0" err="1" smtClean="0">
                <a:solidFill>
                  <a:schemeClr val="bg1"/>
                </a:solidFill>
                <a:latin typeface="Courier New" pitchFamily="49" charset="0"/>
              </a:rPr>
              <a:t>junit</a:t>
            </a:r>
            <a:r>
              <a:rPr lang="en-GB" sz="1800" dirty="0" smtClean="0">
                <a:solidFill>
                  <a:schemeClr val="bg1"/>
                </a:solidFill>
                <a:latin typeface="Courier New" pitchFamily="49" charset="0"/>
              </a:rPr>
              <a:t>]     at</a:t>
            </a:r>
          </a:p>
          <a:p>
            <a:pPr eaLnBrk="1" hangingPunct="1">
              <a:lnSpc>
                <a:spcPts val="2200"/>
              </a:lnSpc>
              <a:buClrTx/>
              <a:buSzTx/>
              <a:buFontTx/>
              <a:buNone/>
            </a:pPr>
            <a:r>
              <a:rPr lang="en-GB" sz="1800" dirty="0" err="1" smtClean="0">
                <a:solidFill>
                  <a:schemeClr val="bg1"/>
                </a:solidFill>
                <a:latin typeface="Courier New" pitchFamily="49" charset="0"/>
              </a:rPr>
              <a:t>org.eclipseguide.persistence.</a:t>
            </a:r>
            <a:r>
              <a:rPr lang="en-GB" sz="1800" b="1" dirty="0" err="1" smtClean="0">
                <a:solidFill>
                  <a:srgbClr val="FFCCFF"/>
                </a:solidFill>
                <a:latin typeface="Courier New" pitchFamily="49" charset="0"/>
              </a:rPr>
              <a:t>FilePersistenceServicesTest</a:t>
            </a:r>
            <a:r>
              <a:rPr lang="en-GB" sz="1800" b="1" dirty="0" smtClean="0">
                <a:solidFill>
                  <a:srgbClr val="FFCCFF"/>
                </a:solidFill>
                <a:latin typeface="Courier New" pitchFamily="49" charset="0"/>
              </a:rPr>
              <a:t>.</a:t>
            </a:r>
          </a:p>
          <a:p>
            <a:pPr eaLnBrk="1" hangingPunct="1">
              <a:lnSpc>
                <a:spcPts val="2200"/>
              </a:lnSpc>
              <a:buClrTx/>
              <a:buSzTx/>
              <a:buFontTx/>
              <a:buNone/>
            </a:pPr>
            <a:r>
              <a:rPr lang="en-GB" sz="1800" b="1" dirty="0" err="1" smtClean="0">
                <a:solidFill>
                  <a:srgbClr val="FFCCFF"/>
                </a:solidFill>
                <a:latin typeface="Courier New" pitchFamily="49" charset="0"/>
              </a:rPr>
              <a:t>testRead</a:t>
            </a:r>
            <a:r>
              <a:rPr lang="en-GB" sz="1800" dirty="0" smtClean="0">
                <a:solidFill>
                  <a:schemeClr val="bg1"/>
                </a:solidFill>
                <a:latin typeface="Courier New" pitchFamily="49" charset="0"/>
              </a:rPr>
              <a:t>(Unknown Source)</a:t>
            </a:r>
          </a:p>
          <a:p>
            <a:pPr eaLnBrk="1" hangingPunct="1">
              <a:lnSpc>
                <a:spcPts val="2200"/>
              </a:lnSpc>
              <a:buClrTx/>
              <a:buSzTx/>
              <a:buFontTx/>
              <a:buNone/>
            </a:pPr>
            <a:r>
              <a:rPr lang="en-GB" sz="1800" dirty="0" smtClean="0">
                <a:solidFill>
                  <a:schemeClr val="bg1"/>
                </a:solidFill>
                <a:latin typeface="Courier New" pitchFamily="49" charset="0"/>
              </a:rPr>
              <a:t>    [</a:t>
            </a:r>
            <a:r>
              <a:rPr lang="en-GB" sz="1800" dirty="0" err="1" smtClean="0">
                <a:solidFill>
                  <a:schemeClr val="bg1"/>
                </a:solidFill>
                <a:latin typeface="Courier New" pitchFamily="49" charset="0"/>
              </a:rPr>
              <a:t>junit</a:t>
            </a:r>
            <a:r>
              <a:rPr lang="en-GB" sz="1800" dirty="0" smtClean="0">
                <a:solidFill>
                  <a:schemeClr val="bg1"/>
                </a:solidFill>
                <a:latin typeface="Courier New" pitchFamily="49" charset="0"/>
              </a:rPr>
              <a:t>]</a:t>
            </a:r>
          </a:p>
          <a:p>
            <a:pPr eaLnBrk="1" hangingPunct="1">
              <a:lnSpc>
                <a:spcPts val="2200"/>
              </a:lnSpc>
              <a:buClrTx/>
              <a:buSzTx/>
              <a:buFontTx/>
              <a:buNone/>
            </a:pPr>
            <a:r>
              <a:rPr lang="en-GB" sz="1800" dirty="0" smtClean="0">
                <a:solidFill>
                  <a:schemeClr val="bg1"/>
                </a:solidFill>
                <a:latin typeface="Courier New" pitchFamily="49" charset="0"/>
              </a:rPr>
              <a:t>    [</a:t>
            </a:r>
            <a:r>
              <a:rPr lang="en-GB" sz="1800" dirty="0" err="1" smtClean="0">
                <a:solidFill>
                  <a:schemeClr val="bg1"/>
                </a:solidFill>
                <a:latin typeface="Courier New" pitchFamily="49" charset="0"/>
              </a:rPr>
              <a:t>junit</a:t>
            </a:r>
            <a:r>
              <a:rPr lang="en-GB" sz="1800" dirty="0" smtClean="0">
                <a:solidFill>
                  <a:schemeClr val="bg1"/>
                </a:solidFill>
                <a:latin typeface="Courier New" pitchFamily="49" charset="0"/>
              </a:rPr>
              <a:t>]</a:t>
            </a:r>
          </a:p>
          <a:p>
            <a:pPr eaLnBrk="1" hangingPunct="1">
              <a:lnSpc>
                <a:spcPts val="2200"/>
              </a:lnSpc>
              <a:buClrTx/>
              <a:buSzTx/>
              <a:buFontTx/>
              <a:buNone/>
            </a:pPr>
            <a:r>
              <a:rPr lang="en-GB" sz="1800" b="1" dirty="0" smtClean="0">
                <a:solidFill>
                  <a:srgbClr val="FFCCFF"/>
                </a:solidFill>
                <a:latin typeface="Courier New" pitchFamily="49" charset="0"/>
              </a:rPr>
              <a:t>BUILD FAILED</a:t>
            </a:r>
          </a:p>
          <a:p>
            <a:pPr eaLnBrk="1" hangingPunct="1">
              <a:lnSpc>
                <a:spcPts val="2200"/>
              </a:lnSpc>
              <a:buClrTx/>
              <a:buSzTx/>
              <a:buFontTx/>
              <a:buNone/>
            </a:pPr>
            <a:r>
              <a:rPr lang="en-GB" sz="1800" dirty="0" smtClean="0">
                <a:solidFill>
                  <a:schemeClr val="bg1"/>
                </a:solidFill>
                <a:latin typeface="Courier New" pitchFamily="49" charset="0"/>
              </a:rPr>
              <a:t>C:\Antbook\ch04\mybuild.xml:157: </a:t>
            </a:r>
            <a:r>
              <a:rPr lang="en-GB" sz="1800" b="1" dirty="0" smtClean="0">
                <a:solidFill>
                  <a:srgbClr val="FFCCFF"/>
                </a:solidFill>
                <a:latin typeface="Courier New" pitchFamily="49" charset="0"/>
              </a:rPr>
              <a:t>Test</a:t>
            </a:r>
            <a:r>
              <a:rPr lang="en-GB" sz="1800" dirty="0" smtClean="0">
                <a:solidFill>
                  <a:schemeClr val="bg1"/>
                </a:solidFill>
                <a:latin typeface="Courier New" pitchFamily="49" charset="0"/>
              </a:rPr>
              <a:t> </a:t>
            </a:r>
            <a:r>
              <a:rPr lang="en-GB" sz="1800" dirty="0" err="1" smtClean="0">
                <a:solidFill>
                  <a:schemeClr val="bg1"/>
                </a:solidFill>
                <a:latin typeface="Courier New" pitchFamily="49" charset="0"/>
              </a:rPr>
              <a:t>org.eclipseguide.persistence.</a:t>
            </a:r>
            <a:r>
              <a:rPr lang="en-GB" sz="1800" b="1" dirty="0" err="1" smtClean="0">
                <a:solidFill>
                  <a:srgbClr val="FFCCFF"/>
                </a:solidFill>
                <a:latin typeface="Courier New" pitchFamily="49" charset="0"/>
              </a:rPr>
              <a:t>FilePersistenceServicesTest</a:t>
            </a:r>
            <a:r>
              <a:rPr lang="en-GB" sz="1800" dirty="0" smtClean="0">
                <a:solidFill>
                  <a:schemeClr val="bg1"/>
                </a:solidFill>
                <a:latin typeface="Courier New" pitchFamily="49" charset="0"/>
              </a:rPr>
              <a:t> </a:t>
            </a:r>
            <a:r>
              <a:rPr lang="en-GB" sz="1800" b="1" dirty="0" smtClean="0">
                <a:solidFill>
                  <a:srgbClr val="FFCCFF"/>
                </a:solidFill>
                <a:latin typeface="Courier New" pitchFamily="49" charset="0"/>
              </a:rPr>
              <a:t>failed</a:t>
            </a:r>
          </a:p>
          <a:p>
            <a:pPr eaLnBrk="1" hangingPunct="1">
              <a:lnSpc>
                <a:spcPts val="2200"/>
              </a:lnSpc>
              <a:buClrTx/>
              <a:buSzTx/>
              <a:buFontTx/>
              <a:buNone/>
            </a:pPr>
            <a:r>
              <a:rPr lang="en-GB" sz="1800" dirty="0" smtClean="0">
                <a:solidFill>
                  <a:schemeClr val="bg1"/>
                </a:solidFill>
                <a:latin typeface="Courier New" pitchFamily="49" charset="0"/>
              </a:rPr>
              <a:t>Total time: 1 second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4686" y="5797713"/>
            <a:ext cx="8845691" cy="101566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dirty="0" smtClean="0"/>
              <a:t>As </a:t>
            </a:r>
            <a:r>
              <a:rPr lang="en-GB" b="1" dirty="0" smtClean="0">
                <a:solidFill>
                  <a:srgbClr val="000000"/>
                </a:solidFill>
                <a:latin typeface="Courier New" pitchFamily="49" charset="0"/>
              </a:rPr>
              <a:t>&lt;formatter type="brief"&gt; </a:t>
            </a:r>
            <a:r>
              <a:rPr lang="en-GB" dirty="0" smtClean="0"/>
              <a:t>shows</a:t>
            </a:r>
            <a:r>
              <a:rPr lang="en-GB" b="1" dirty="0" smtClean="0">
                <a:solidFill>
                  <a:srgbClr val="000000"/>
                </a:solidFill>
                <a:latin typeface="Courier New" pitchFamily="49" charset="0"/>
              </a:rPr>
              <a:t>, </a:t>
            </a:r>
            <a:r>
              <a:rPr lang="en-GB" dirty="0" smtClean="0"/>
              <a:t>assertions in </a:t>
            </a:r>
            <a:r>
              <a:rPr lang="en-GB" b="1" dirty="0" err="1" smtClean="0">
                <a:solidFill>
                  <a:srgbClr val="FF6699"/>
                </a:solidFill>
                <a:latin typeface="Courier New" pitchFamily="49" charset="0"/>
                <a:cs typeface="Courier New" pitchFamily="49" charset="0"/>
              </a:rPr>
              <a:t>testWrite</a:t>
            </a:r>
            <a:r>
              <a:rPr lang="en-GB" dirty="0" smtClean="0"/>
              <a:t> and </a:t>
            </a:r>
          </a:p>
          <a:p>
            <a:pPr>
              <a:defRPr/>
            </a:pPr>
            <a:r>
              <a:rPr lang="en-GB" b="1" dirty="0" err="1" smtClean="0">
                <a:solidFill>
                  <a:srgbClr val="FF6699"/>
                </a:solidFill>
                <a:latin typeface="Courier New" pitchFamily="49" charset="0"/>
                <a:cs typeface="Courier New" pitchFamily="49" charset="0"/>
              </a:rPr>
              <a:t>testRead</a:t>
            </a:r>
            <a:r>
              <a:rPr lang="en-GB" b="1" dirty="0" smtClean="0">
                <a:solidFill>
                  <a:srgbClr val="FF6699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GB" dirty="0" smtClean="0"/>
              <a:t>methods in </a:t>
            </a:r>
            <a:r>
              <a:rPr lang="en-GB" b="1" dirty="0" err="1" smtClean="0">
                <a:solidFill>
                  <a:srgbClr val="FF6699"/>
                </a:solidFill>
                <a:latin typeface="Courier New" pitchFamily="49" charset="0"/>
              </a:rPr>
              <a:t>FilePersistenceServicesTest</a:t>
            </a:r>
            <a:r>
              <a:rPr lang="en-GB" dirty="0" smtClean="0"/>
              <a:t> </a:t>
            </a:r>
            <a:r>
              <a:rPr lang="en-GB" b="1" dirty="0"/>
              <a:t>failed</a:t>
            </a:r>
            <a:r>
              <a:rPr lang="en-GB" b="1" dirty="0" smtClean="0"/>
              <a:t>.</a:t>
            </a:r>
          </a:p>
          <a:p>
            <a:pPr>
              <a:defRPr/>
            </a:pPr>
            <a:r>
              <a:rPr lang="en-GB" dirty="0" smtClean="0"/>
              <a:t>Note that </a:t>
            </a:r>
            <a:r>
              <a:rPr lang="en-GB" b="1" dirty="0" err="1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SimpleTest</a:t>
            </a:r>
            <a:r>
              <a:rPr lang="en-GB" dirty="0" smtClean="0"/>
              <a:t> </a:t>
            </a:r>
            <a:r>
              <a:rPr lang="en-GB" b="1" i="1" dirty="0" smtClean="0"/>
              <a:t>did not run</a:t>
            </a:r>
            <a:r>
              <a:rPr lang="en-GB" dirty="0" smtClean="0"/>
              <a:t>  since </a:t>
            </a:r>
            <a:r>
              <a:rPr lang="en-GB" b="1" i="1" dirty="0" err="1">
                <a:solidFill>
                  <a:srgbClr val="FF0000"/>
                </a:solidFill>
                <a:latin typeface="Courier New" pitchFamily="49" charset="0"/>
              </a:rPr>
              <a:t>haltonfailure</a:t>
            </a:r>
            <a:r>
              <a:rPr lang="en-GB" b="1" dirty="0">
                <a:solidFill>
                  <a:srgbClr val="000000"/>
                </a:solidFill>
                <a:latin typeface="Courier New" pitchFamily="49" charset="0"/>
              </a:rPr>
              <a:t>="true</a:t>
            </a:r>
            <a:r>
              <a:rPr lang="en-GB" b="1" dirty="0" smtClean="0">
                <a:solidFill>
                  <a:srgbClr val="000000"/>
                </a:solidFill>
                <a:latin typeface="Courier New" pitchFamily="49" charset="0"/>
              </a:rPr>
              <a:t>"</a:t>
            </a:r>
            <a:r>
              <a:rPr lang="en-GB" dirty="0" smtClean="0"/>
              <a:t>.</a:t>
            </a:r>
            <a:endParaRPr lang="en-GB" dirty="0"/>
          </a:p>
        </p:txBody>
      </p:sp>
      <p:sp>
        <p:nvSpPr>
          <p:cNvPr id="10" name="Text Box 4"/>
          <p:cNvSpPr txBox="1">
            <a:spLocks noChangeArrowheads="1"/>
          </p:cNvSpPr>
          <p:nvPr/>
        </p:nvSpPr>
        <p:spPr bwMode="auto">
          <a:xfrm>
            <a:off x="2285984" y="620688"/>
            <a:ext cx="4214842" cy="40011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GB" dirty="0" smtClean="0"/>
              <a:t>continuation: output on </a:t>
            </a:r>
            <a:r>
              <a:rPr lang="en-GB" b="1" dirty="0" err="1" smtClean="0">
                <a:solidFill>
                  <a:srgbClr val="FF6699"/>
                </a:solidFill>
                <a:latin typeface="Courier New" pitchFamily="49" charset="0"/>
              </a:rPr>
              <a:t>testRead</a:t>
            </a:r>
            <a:r>
              <a:rPr lang="en-GB" dirty="0" smtClean="0"/>
              <a:t>: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20A89CF-02CF-479D-AEE1-B70CA18F123E}" type="slidenum">
              <a:rPr lang="en-GB" smtClean="0"/>
              <a:pPr/>
              <a:t>7</a:t>
            </a:fld>
            <a:endParaRPr lang="en-GB" smtClean="0"/>
          </a:p>
        </p:txBody>
      </p:sp>
      <p:sp>
        <p:nvSpPr>
          <p:cNvPr id="9219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142875"/>
            <a:ext cx="7772400" cy="685800"/>
          </a:xfrm>
          <a:solidFill>
            <a:schemeClr val="folHlink"/>
          </a:solidFill>
        </p:spPr>
        <p:txBody>
          <a:bodyPr/>
          <a:lstStyle/>
          <a:p>
            <a:pPr algn="ctr" eaLnBrk="1" hangingPunct="1"/>
            <a:r>
              <a:rPr lang="en-GB" sz="3600" smtClean="0"/>
              <a:t>Capturing test results</a:t>
            </a:r>
          </a:p>
        </p:txBody>
      </p:sp>
      <p:sp>
        <p:nvSpPr>
          <p:cNvPr id="43011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179512" y="857250"/>
            <a:ext cx="8784976" cy="5572125"/>
          </a:xfrm>
          <a:solidFill>
            <a:srgbClr val="FFFFFF"/>
          </a:solidFill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GB" sz="2400" dirty="0" smtClean="0"/>
              <a:t>Now we’re getting somewhere: </a:t>
            </a:r>
          </a:p>
          <a:p>
            <a:pPr lvl="1" eaLnBrk="1" hangingPunct="1">
              <a:lnSpc>
                <a:spcPct val="90000"/>
              </a:lnSpc>
              <a:buSzTx/>
              <a:buFont typeface="Wingdings" pitchFamily="2" charset="2"/>
              <a:buChar char="§"/>
            </a:pPr>
            <a:r>
              <a:rPr lang="en-GB" sz="2400" dirty="0" smtClean="0"/>
              <a:t>tests run as part of our regular build, </a:t>
            </a:r>
          </a:p>
          <a:p>
            <a:pPr lvl="1" eaLnBrk="1" hangingPunct="1">
              <a:lnSpc>
                <a:spcPct val="90000"/>
              </a:lnSpc>
              <a:buSzTx/>
              <a:buFont typeface="Wingdings" pitchFamily="2" charset="2"/>
              <a:buChar char="§"/>
            </a:pPr>
            <a:r>
              <a:rPr lang="en-GB" sz="2400" dirty="0" smtClean="0"/>
              <a:t>test failures cause our build to fail: </a:t>
            </a:r>
            <a:r>
              <a:rPr lang="en-GB" sz="2400" b="1" dirty="0" smtClean="0">
                <a:solidFill>
                  <a:srgbClr val="000000"/>
                </a:solidFill>
                <a:latin typeface="Courier New" pitchFamily="49" charset="0"/>
              </a:rPr>
              <a:t>BUILD FAILED</a:t>
            </a:r>
            <a:r>
              <a:rPr lang="en-GB" sz="2400" dirty="0" smtClean="0">
                <a:latin typeface="Courier New" pitchFamily="49" charset="0"/>
              </a:rPr>
              <a:t> </a:t>
            </a:r>
          </a:p>
          <a:p>
            <a:pPr lvl="1" eaLnBrk="1" hangingPunct="1">
              <a:lnSpc>
                <a:spcPct val="90000"/>
              </a:lnSpc>
              <a:buSzTx/>
              <a:buFont typeface="Wingdings" pitchFamily="2" charset="2"/>
              <a:buChar char="§"/>
            </a:pPr>
            <a:r>
              <a:rPr lang="en-GB" sz="2400" dirty="0" smtClean="0"/>
              <a:t>we get enough information to see what is going on. </a:t>
            </a:r>
          </a:p>
          <a:p>
            <a:pPr eaLnBrk="1" hangingPunct="1">
              <a:lnSpc>
                <a:spcPct val="90000"/>
              </a:lnSpc>
              <a:buSzTx/>
              <a:buFont typeface="Wingdings" pitchFamily="2" charset="2"/>
              <a:buChar char="§"/>
            </a:pPr>
            <a:endParaRPr lang="en-GB" sz="2400" dirty="0" smtClean="0"/>
          </a:p>
          <a:p>
            <a:pPr eaLnBrk="1" hangingPunct="1">
              <a:lnSpc>
                <a:spcPct val="90000"/>
              </a:lnSpc>
            </a:pPr>
            <a:r>
              <a:rPr lang="en-GB" sz="2400" dirty="0" smtClean="0"/>
              <a:t>By default, formatters write their </a:t>
            </a:r>
            <a:r>
              <a:rPr lang="en-GB" sz="2400" b="1" i="1" dirty="0" smtClean="0"/>
              <a:t>output to files</a:t>
            </a:r>
            <a:r>
              <a:rPr lang="en-GB" sz="2400" dirty="0" smtClean="0"/>
              <a:t>  </a:t>
            </a:r>
          </a:p>
          <a:p>
            <a:pPr lvl="1" eaLnBrk="1" hangingPunct="1">
              <a:lnSpc>
                <a:spcPct val="90000"/>
              </a:lnSpc>
            </a:pPr>
            <a:r>
              <a:rPr lang="en-GB" sz="2000" dirty="0" smtClean="0"/>
              <a:t>either in the </a:t>
            </a:r>
            <a:r>
              <a:rPr lang="en-GB" sz="2000" b="1" i="1" dirty="0" smtClean="0"/>
              <a:t>base directory</a:t>
            </a:r>
            <a:r>
              <a:rPr lang="en-GB" sz="2000" dirty="0" smtClean="0"/>
              <a:t>  of the build file, </a:t>
            </a:r>
          </a:p>
          <a:p>
            <a:pPr lvl="1" eaLnBrk="1" hangingPunct="1">
              <a:lnSpc>
                <a:spcPct val="90000"/>
              </a:lnSpc>
            </a:pPr>
            <a:r>
              <a:rPr lang="en-GB" sz="2000" dirty="0" smtClean="0"/>
              <a:t>or in the </a:t>
            </a:r>
            <a:r>
              <a:rPr lang="en-GB" sz="2000" b="1" i="1" dirty="0" smtClean="0"/>
              <a:t>directories</a:t>
            </a:r>
            <a:r>
              <a:rPr lang="en-GB" sz="2000" dirty="0" smtClean="0"/>
              <a:t> </a:t>
            </a:r>
            <a:r>
              <a:rPr lang="en-GB" sz="2000" b="1" i="1" dirty="0" smtClean="0"/>
              <a:t>specified</a:t>
            </a:r>
            <a:r>
              <a:rPr lang="en-GB" sz="2000" dirty="0" smtClean="0"/>
              <a:t>  in the </a:t>
            </a:r>
            <a:r>
              <a:rPr lang="en-GB" sz="2000" b="1" dirty="0" smtClean="0">
                <a:solidFill>
                  <a:srgbClr val="000000"/>
                </a:solidFill>
                <a:latin typeface="Courier New" pitchFamily="49" charset="0"/>
              </a:rPr>
              <a:t>&lt;test&gt;</a:t>
            </a:r>
            <a:r>
              <a:rPr lang="en-GB" sz="2000" dirty="0" smtClean="0"/>
              <a:t> or </a:t>
            </a:r>
            <a:r>
              <a:rPr lang="en-GB" sz="2000" b="1" dirty="0" smtClean="0">
                <a:solidFill>
                  <a:srgbClr val="000000"/>
                </a:solidFill>
                <a:latin typeface="Courier New" pitchFamily="49" charset="0"/>
              </a:rPr>
              <a:t>&lt;</a:t>
            </a:r>
            <a:r>
              <a:rPr lang="en-GB" sz="2000" b="1" dirty="0" err="1" smtClean="0">
                <a:solidFill>
                  <a:srgbClr val="000000"/>
                </a:solidFill>
                <a:latin typeface="Courier New" pitchFamily="49" charset="0"/>
              </a:rPr>
              <a:t>batchtest</a:t>
            </a:r>
            <a:r>
              <a:rPr lang="en-GB" sz="2000" b="1" dirty="0" smtClean="0">
                <a:solidFill>
                  <a:srgbClr val="000000"/>
                </a:solidFill>
                <a:latin typeface="Courier New" pitchFamily="49" charset="0"/>
              </a:rPr>
              <a:t>&gt;</a:t>
            </a:r>
            <a:r>
              <a:rPr lang="en-GB" sz="2000" dirty="0" smtClean="0"/>
              <a:t> elements by their optional </a:t>
            </a:r>
            <a:r>
              <a:rPr lang="en-GB" sz="2000" b="1" dirty="0" smtClean="0"/>
              <a:t>attribute</a:t>
            </a:r>
            <a:r>
              <a:rPr lang="en-GB" sz="2000" dirty="0" smtClean="0"/>
              <a:t> </a:t>
            </a:r>
            <a:r>
              <a:rPr lang="en-GB" sz="2000" b="1" dirty="0" err="1" smtClean="0">
                <a:solidFill>
                  <a:srgbClr val="000000"/>
                </a:solidFill>
                <a:latin typeface="Courier New" pitchFamily="49" charset="0"/>
              </a:rPr>
              <a:t>todir</a:t>
            </a:r>
            <a:r>
              <a:rPr lang="en-GB" sz="2000" b="1" dirty="0" smtClean="0">
                <a:solidFill>
                  <a:srgbClr val="000000"/>
                </a:solidFill>
                <a:latin typeface="Courier New" pitchFamily="49" charset="0"/>
              </a:rPr>
              <a:t>.</a:t>
            </a:r>
            <a:endParaRPr lang="en-GB" sz="2000" dirty="0" smtClean="0"/>
          </a:p>
          <a:p>
            <a:pPr eaLnBrk="1" hangingPunct="1">
              <a:lnSpc>
                <a:spcPct val="90000"/>
              </a:lnSpc>
            </a:pPr>
            <a:endParaRPr lang="en-GB" sz="2400" dirty="0" smtClean="0"/>
          </a:p>
          <a:p>
            <a:pPr eaLnBrk="1" hangingPunct="1">
              <a:lnSpc>
                <a:spcPct val="90000"/>
              </a:lnSpc>
            </a:pPr>
            <a:r>
              <a:rPr lang="en-GB" sz="2400" dirty="0" smtClean="0"/>
              <a:t>But our choice </a:t>
            </a:r>
            <a:r>
              <a:rPr lang="en-GB" sz="2400" b="1" dirty="0" err="1" smtClean="0">
                <a:solidFill>
                  <a:srgbClr val="000000"/>
                </a:solidFill>
                <a:latin typeface="Courier New" pitchFamily="49" charset="0"/>
              </a:rPr>
              <a:t>usefile</a:t>
            </a:r>
            <a:r>
              <a:rPr lang="en-GB" sz="2400" b="1" dirty="0" smtClean="0">
                <a:solidFill>
                  <a:srgbClr val="000000"/>
                </a:solidFill>
                <a:latin typeface="Courier New" pitchFamily="49" charset="0"/>
              </a:rPr>
              <a:t>="false"</a:t>
            </a:r>
            <a:r>
              <a:rPr lang="en-GB" sz="2400" dirty="0" smtClean="0"/>
              <a:t> causes formatters to write </a:t>
            </a:r>
            <a:r>
              <a:rPr lang="en-GB" sz="2400" b="1" i="1" dirty="0" smtClean="0"/>
              <a:t>to the </a:t>
            </a:r>
            <a:r>
              <a:rPr lang="en-GB" sz="2400" b="1" dirty="0" smtClean="0"/>
              <a:t>Ant</a:t>
            </a:r>
            <a:r>
              <a:rPr lang="en-GB" sz="2400" dirty="0" smtClean="0"/>
              <a:t> </a:t>
            </a:r>
            <a:r>
              <a:rPr lang="en-GB" sz="2400" b="1" i="1" dirty="0" smtClean="0"/>
              <a:t>console</a:t>
            </a:r>
            <a:r>
              <a:rPr lang="en-GB" sz="2400" dirty="0" smtClean="0"/>
              <a:t>  instead of writing </a:t>
            </a:r>
            <a:r>
              <a:rPr lang="en-GB" sz="2400" b="1" i="1" dirty="0" smtClean="0"/>
              <a:t>to a file</a:t>
            </a:r>
            <a:r>
              <a:rPr lang="en-GB" sz="2400" dirty="0" smtClean="0"/>
              <a:t>.</a:t>
            </a:r>
          </a:p>
          <a:p>
            <a:pPr eaLnBrk="1" hangingPunct="1">
              <a:lnSpc>
                <a:spcPct val="90000"/>
              </a:lnSpc>
            </a:pPr>
            <a:endParaRPr lang="en-GB" sz="2400" dirty="0" smtClean="0"/>
          </a:p>
          <a:p>
            <a:pPr eaLnBrk="1" hangingPunct="1">
              <a:lnSpc>
                <a:spcPct val="90000"/>
              </a:lnSpc>
            </a:pPr>
            <a:r>
              <a:rPr lang="en-GB" sz="2400" b="1" dirty="0" smtClean="0">
                <a:solidFill>
                  <a:srgbClr val="FF0000"/>
                </a:solidFill>
              </a:rPr>
              <a:t>TRY</a:t>
            </a:r>
            <a:r>
              <a:rPr lang="en-GB" sz="2400" dirty="0" smtClean="0"/>
              <a:t> also </a:t>
            </a:r>
            <a:r>
              <a:rPr lang="en-GB" sz="2400" b="1" dirty="0" err="1" smtClean="0">
                <a:solidFill>
                  <a:srgbClr val="000000"/>
                </a:solidFill>
                <a:latin typeface="Courier New" pitchFamily="49" charset="0"/>
              </a:rPr>
              <a:t>usefile</a:t>
            </a:r>
            <a:r>
              <a:rPr lang="en-GB" sz="2400" b="1" dirty="0" smtClean="0">
                <a:solidFill>
                  <a:srgbClr val="000000"/>
                </a:solidFill>
                <a:latin typeface="Courier New" pitchFamily="49" charset="0"/>
              </a:rPr>
              <a:t>="true".</a:t>
            </a:r>
            <a:r>
              <a:rPr lang="en-GB" sz="2400" dirty="0" smtClean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en-GB" sz="2400" dirty="0" smtClean="0"/>
              <a:t>What will you see </a:t>
            </a:r>
            <a:r>
              <a:rPr lang="en-GB" sz="2400" b="1" dirty="0" smtClean="0"/>
              <a:t>on console?</a:t>
            </a:r>
            <a:r>
              <a:rPr lang="en-GB" sz="2400" dirty="0" smtClean="0"/>
              <a:t> And in the </a:t>
            </a:r>
            <a:r>
              <a:rPr lang="en-GB" sz="2400" b="1" dirty="0" smtClean="0"/>
              <a:t>base directory</a:t>
            </a:r>
            <a:r>
              <a:rPr lang="en-GB" sz="2400" dirty="0" smtClean="0"/>
              <a:t> </a:t>
            </a:r>
            <a:r>
              <a:rPr lang="en-GB" sz="2400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C:\Antbook\</a:t>
            </a:r>
            <a:r>
              <a:rPr lang="en-GB" sz="2400" b="1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ch04</a:t>
            </a:r>
            <a:r>
              <a:rPr lang="en-GB" sz="2400" dirty="0" smtClean="0"/>
              <a:t>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30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430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430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430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430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430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500"/>
                                        <p:tgtEl>
                                          <p:spTgt spid="430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" dur="500"/>
                                        <p:tgtEl>
                                          <p:spTgt spid="4301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3" dur="500"/>
                                        <p:tgtEl>
                                          <p:spTgt spid="4301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011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-27384"/>
            <a:ext cx="7772400" cy="685800"/>
          </a:xfrm>
          <a:solidFill>
            <a:schemeClr val="folHlink"/>
          </a:solidFill>
        </p:spPr>
        <p:txBody>
          <a:bodyPr/>
          <a:lstStyle/>
          <a:p>
            <a:pPr algn="ctr" eaLnBrk="1" hangingPunct="1"/>
            <a:r>
              <a:rPr lang="en-GB" sz="3600" smtClean="0"/>
              <a:t>Capturing test results</a:t>
            </a:r>
          </a:p>
        </p:txBody>
      </p:sp>
      <p:sp>
        <p:nvSpPr>
          <p:cNvPr id="44038" name="Rectangle 6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142844" y="1024618"/>
            <a:ext cx="8786842" cy="5716750"/>
          </a:xfrm>
          <a:solidFill>
            <a:schemeClr val="bg1"/>
          </a:solidFill>
        </p:spPr>
        <p:txBody>
          <a:bodyPr/>
          <a:lstStyle/>
          <a:p>
            <a:pPr eaLnBrk="1" hangingPunct="1">
              <a:lnSpc>
                <a:spcPct val="90000"/>
              </a:lnSpc>
              <a:spcBef>
                <a:spcPts val="1200"/>
              </a:spcBef>
              <a:spcAft>
                <a:spcPts val="1800"/>
              </a:spcAft>
            </a:pPr>
            <a:r>
              <a:rPr lang="en-GB" sz="2400" dirty="0" smtClean="0"/>
              <a:t>Also, we </a:t>
            </a:r>
            <a:r>
              <a:rPr lang="en-GB" sz="2400" b="1" i="1" u="sng" dirty="0" smtClean="0"/>
              <a:t>turned off</a:t>
            </a:r>
            <a:r>
              <a:rPr lang="en-GB" sz="2400" dirty="0" smtClean="0"/>
              <a:t>  the </a:t>
            </a:r>
            <a:r>
              <a:rPr lang="en-GB" sz="2400" b="1" dirty="0" err="1" smtClean="0">
                <a:solidFill>
                  <a:srgbClr val="000000"/>
                </a:solidFill>
                <a:latin typeface="Courier New" pitchFamily="49" charset="0"/>
              </a:rPr>
              <a:t>printsummary</a:t>
            </a:r>
            <a:r>
              <a:rPr lang="en-GB" sz="2400" dirty="0" smtClean="0"/>
              <a:t> option as it </a:t>
            </a:r>
            <a:r>
              <a:rPr lang="en-GB" sz="2400" i="1" u="sng" dirty="0" smtClean="0"/>
              <a:t>duplicates and interferes</a:t>
            </a:r>
            <a:r>
              <a:rPr lang="en-GB" sz="2400" dirty="0" smtClean="0"/>
              <a:t>  with the output in the console from the </a:t>
            </a:r>
            <a:r>
              <a:rPr lang="en-GB" sz="2400" b="1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brief</a:t>
            </a:r>
            <a:r>
              <a:rPr lang="en-GB" sz="2400" dirty="0" smtClean="0"/>
              <a:t> or </a:t>
            </a:r>
            <a:r>
              <a:rPr lang="en-GB" sz="2400" b="1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plain </a:t>
            </a:r>
            <a:r>
              <a:rPr lang="en-GB" sz="2400" dirty="0" smtClean="0"/>
              <a:t>formatter.</a:t>
            </a:r>
          </a:p>
          <a:p>
            <a:pPr eaLnBrk="1" hangingPunct="1">
              <a:lnSpc>
                <a:spcPct val="90000"/>
              </a:lnSpc>
              <a:spcBef>
                <a:spcPts val="1200"/>
              </a:spcBef>
              <a:spcAft>
                <a:spcPts val="1800"/>
              </a:spcAft>
            </a:pPr>
            <a:r>
              <a:rPr lang="en-GB" sz="2400" dirty="0" smtClean="0"/>
              <a:t>In </a:t>
            </a:r>
            <a:r>
              <a:rPr lang="en-GB" sz="2400" dirty="0"/>
              <a:t>case of</a:t>
            </a:r>
            <a:r>
              <a:rPr lang="en-GB" sz="2400" b="1" dirty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en-GB" sz="2400" b="1" dirty="0" err="1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usefile</a:t>
            </a:r>
            <a:r>
              <a:rPr lang="en-GB" sz="24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="</a:t>
            </a:r>
            <a:r>
              <a:rPr lang="en-GB" sz="2400" b="1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true"</a:t>
            </a:r>
            <a:r>
              <a:rPr lang="en-GB" sz="2400" dirty="0" smtClean="0"/>
              <a:t>, it makes sense to </a:t>
            </a:r>
            <a:r>
              <a:rPr lang="en-GB" sz="2400" b="1" i="1" u="sng" dirty="0" smtClean="0"/>
              <a:t>turn on</a:t>
            </a:r>
            <a:r>
              <a:rPr lang="en-GB" sz="2400" dirty="0" smtClean="0"/>
              <a:t>  the </a:t>
            </a:r>
            <a:r>
              <a:rPr lang="en-GB" sz="2400" b="1" dirty="0" err="1" smtClean="0">
                <a:solidFill>
                  <a:srgbClr val="000000"/>
                </a:solidFill>
                <a:latin typeface="Courier New" pitchFamily="49" charset="0"/>
              </a:rPr>
              <a:t>printsummary</a:t>
            </a:r>
            <a:r>
              <a:rPr lang="en-GB" sz="2400" b="1" dirty="0" smtClean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en-GB" sz="2400" dirty="0" smtClean="0"/>
              <a:t>(to the console)</a:t>
            </a:r>
            <a:r>
              <a:rPr lang="en-GB" sz="2400" b="1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.</a:t>
            </a:r>
          </a:p>
          <a:p>
            <a:pPr eaLnBrk="1" hangingPunct="1">
              <a:lnSpc>
                <a:spcPct val="90000"/>
              </a:lnSpc>
              <a:spcBef>
                <a:spcPts val="1200"/>
              </a:spcBef>
              <a:spcAft>
                <a:spcPts val="1800"/>
              </a:spcAft>
            </a:pPr>
            <a:r>
              <a:rPr lang="en-GB" sz="2400" b="1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xml </a:t>
            </a:r>
            <a:r>
              <a:rPr lang="en-GB" sz="2400" dirty="0" smtClean="0"/>
              <a:t>formatter is </a:t>
            </a:r>
            <a:r>
              <a:rPr lang="en-GB" sz="2400" b="1" i="1" dirty="0" smtClean="0"/>
              <a:t>better</a:t>
            </a:r>
            <a:r>
              <a:rPr lang="en-GB" sz="2400" i="1" dirty="0" smtClean="0"/>
              <a:t> </a:t>
            </a:r>
            <a:r>
              <a:rPr lang="en-GB" sz="2400" b="1" i="1" dirty="0" smtClean="0"/>
              <a:t>to use</a:t>
            </a:r>
            <a:r>
              <a:rPr lang="en-GB" sz="2400" dirty="0" smtClean="0"/>
              <a:t> with</a:t>
            </a:r>
            <a:r>
              <a:rPr lang="en-GB" sz="2400" b="1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GB" sz="2400" b="1" dirty="0" err="1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usefile</a:t>
            </a:r>
            <a:r>
              <a:rPr lang="en-GB" sz="2400" b="1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="true".</a:t>
            </a:r>
          </a:p>
          <a:p>
            <a:pPr lvl="1" eaLnBrk="1" hangingPunct="1">
              <a:lnSpc>
                <a:spcPct val="90000"/>
              </a:lnSpc>
              <a:spcBef>
                <a:spcPts val="1200"/>
              </a:spcBef>
              <a:spcAft>
                <a:spcPts val="1800"/>
              </a:spcAft>
            </a:pPr>
            <a:r>
              <a:rPr lang="en-GB" sz="2000" dirty="0" smtClean="0"/>
              <a:t>It generates </a:t>
            </a:r>
            <a:r>
              <a:rPr lang="en-GB" sz="2000" dirty="0"/>
              <a:t>a huge </a:t>
            </a:r>
            <a:r>
              <a:rPr lang="en-GB" sz="2000" b="1" dirty="0"/>
              <a:t>XML</a:t>
            </a:r>
            <a:r>
              <a:rPr lang="en-GB" sz="2000" dirty="0"/>
              <a:t> output by listing all </a:t>
            </a:r>
            <a:r>
              <a:rPr lang="en-GB" sz="2000" b="1" dirty="0"/>
              <a:t>Ant</a:t>
            </a:r>
            <a:r>
              <a:rPr lang="en-GB" sz="2000" dirty="0"/>
              <a:t>’s </a:t>
            </a:r>
            <a:r>
              <a:rPr lang="en-GB" sz="2000" dirty="0" smtClean="0"/>
              <a:t>properties</a:t>
            </a:r>
          </a:p>
          <a:p>
            <a:pPr eaLnBrk="1" hangingPunct="1">
              <a:lnSpc>
                <a:spcPct val="90000"/>
              </a:lnSpc>
              <a:spcBef>
                <a:spcPts val="1200"/>
              </a:spcBef>
              <a:spcAft>
                <a:spcPts val="1800"/>
              </a:spcAft>
            </a:pPr>
            <a:r>
              <a:rPr lang="en-GB" sz="2400" dirty="0" smtClean="0"/>
              <a:t>The </a:t>
            </a:r>
            <a:r>
              <a:rPr lang="en-GB" sz="2400" b="1" dirty="0" smtClean="0">
                <a:solidFill>
                  <a:srgbClr val="000000"/>
                </a:solidFill>
                <a:latin typeface="Courier New" pitchFamily="49" charset="0"/>
              </a:rPr>
              <a:t>&lt;</a:t>
            </a:r>
            <a:r>
              <a:rPr lang="en-GB" sz="2400" b="1" dirty="0" err="1" smtClean="0">
                <a:solidFill>
                  <a:srgbClr val="000000"/>
                </a:solidFill>
                <a:latin typeface="Courier New" pitchFamily="49" charset="0"/>
              </a:rPr>
              <a:t>junit</a:t>
            </a:r>
            <a:r>
              <a:rPr lang="en-GB" sz="2400" b="1" dirty="0" smtClean="0">
                <a:solidFill>
                  <a:srgbClr val="000000"/>
                </a:solidFill>
                <a:latin typeface="Courier New" pitchFamily="49" charset="0"/>
              </a:rPr>
              <a:t>&gt;</a:t>
            </a:r>
            <a:r>
              <a:rPr lang="en-GB" sz="2400" dirty="0" smtClean="0"/>
              <a:t> task allows using simultaneously </a:t>
            </a:r>
            <a:r>
              <a:rPr lang="en-GB" sz="2400" b="1" i="1" dirty="0" smtClean="0"/>
              <a:t>more than one </a:t>
            </a:r>
            <a:r>
              <a:rPr lang="en-GB" sz="2400" b="1" dirty="0" smtClean="0">
                <a:solidFill>
                  <a:srgbClr val="000000"/>
                </a:solidFill>
                <a:latin typeface="Courier New" pitchFamily="49" charset="0"/>
              </a:rPr>
              <a:t>&lt;formatter&gt;</a:t>
            </a:r>
            <a:r>
              <a:rPr lang="en-GB" sz="2400" dirty="0" smtClean="0"/>
              <a:t>, so you can </a:t>
            </a:r>
            <a:r>
              <a:rPr lang="en-GB" sz="2400" i="1" u="sng" dirty="0" smtClean="0"/>
              <a:t>direct results toward </a:t>
            </a:r>
            <a:r>
              <a:rPr lang="en-GB" sz="2400" b="1" i="1" u="sng" dirty="0" smtClean="0"/>
              <a:t>several formatters</a:t>
            </a:r>
            <a:r>
              <a:rPr lang="en-GB" sz="2400" dirty="0" smtClean="0"/>
              <a:t>  at a time, as in the example below. </a:t>
            </a:r>
          </a:p>
        </p:txBody>
      </p:sp>
      <p:sp>
        <p:nvSpPr>
          <p:cNvPr id="1024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382DAB9E-A29A-46C1-B2B0-7FC9908E84C2}" type="slidenum">
              <a:rPr lang="en-GB" smtClean="0"/>
              <a:pPr/>
              <a:t>8</a:t>
            </a:fld>
            <a:endParaRPr lang="en-GB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40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440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440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500"/>
                                        <p:tgtEl>
                                          <p:spTgt spid="4403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" dur="500"/>
                                        <p:tgtEl>
                                          <p:spTgt spid="4403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DAF60C4-DB51-424E-B92A-7A1FCA293E32}" type="slidenum">
              <a:rPr lang="en-GB" smtClean="0"/>
              <a:pPr/>
              <a:t>9</a:t>
            </a:fld>
            <a:endParaRPr lang="en-GB" smtClean="0"/>
          </a:p>
        </p:txBody>
      </p:sp>
      <p:sp>
        <p:nvSpPr>
          <p:cNvPr id="11267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188913"/>
            <a:ext cx="7772400" cy="541337"/>
          </a:xfrm>
          <a:solidFill>
            <a:schemeClr val="folHlink"/>
          </a:solidFill>
        </p:spPr>
        <p:txBody>
          <a:bodyPr/>
          <a:lstStyle/>
          <a:p>
            <a:pPr algn="ctr" eaLnBrk="1" hangingPunct="1"/>
            <a:r>
              <a:rPr lang="en-GB" sz="3200" b="1" dirty="0" smtClean="0"/>
              <a:t>XML</a:t>
            </a:r>
            <a:r>
              <a:rPr lang="en-GB" sz="3200" dirty="0" smtClean="0"/>
              <a:t> formatter</a:t>
            </a:r>
          </a:p>
        </p:txBody>
      </p:sp>
      <p:sp>
        <p:nvSpPr>
          <p:cNvPr id="45059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611188" y="908050"/>
            <a:ext cx="7772400" cy="936625"/>
          </a:xfrm>
          <a:solidFill>
            <a:srgbClr val="FFFFFF"/>
          </a:solidFill>
        </p:spPr>
        <p:txBody>
          <a:bodyPr/>
          <a:lstStyle/>
          <a:p>
            <a:pPr eaLnBrk="1" hangingPunct="1">
              <a:lnSpc>
                <a:spcPct val="80000"/>
              </a:lnSpc>
              <a:spcAft>
                <a:spcPts val="600"/>
              </a:spcAft>
            </a:pPr>
            <a:r>
              <a:rPr lang="en-GB" sz="2000" b="1" i="1" u="sng" dirty="0" smtClean="0"/>
              <a:t>Saving the results to XML files</a:t>
            </a:r>
            <a:r>
              <a:rPr lang="en-GB" sz="2000" dirty="0" smtClean="0"/>
              <a:t>  lets you process them in a number of ways (e.g. transforming to </a:t>
            </a:r>
            <a:r>
              <a:rPr lang="en-GB" sz="2000" b="1" dirty="0" smtClean="0"/>
              <a:t>HTML</a:t>
            </a:r>
            <a:r>
              <a:rPr lang="en-GB" sz="2000" dirty="0" smtClean="0"/>
              <a:t>). </a:t>
            </a:r>
          </a:p>
          <a:p>
            <a:pPr eaLnBrk="1" hangingPunct="1">
              <a:lnSpc>
                <a:spcPct val="80000"/>
              </a:lnSpc>
              <a:spcAft>
                <a:spcPts val="600"/>
              </a:spcAft>
            </a:pPr>
            <a:r>
              <a:rPr lang="en-GB" sz="2000" dirty="0" smtClean="0"/>
              <a:t>Our </a:t>
            </a:r>
            <a:r>
              <a:rPr lang="en-GB" sz="2000" b="1" dirty="0" smtClean="0"/>
              <a:t>testing task</a:t>
            </a:r>
            <a:r>
              <a:rPr lang="en-GB" sz="2000" dirty="0" smtClean="0"/>
              <a:t> and </a:t>
            </a:r>
            <a:r>
              <a:rPr lang="en-GB" sz="2000" b="1" dirty="0" smtClean="0"/>
              <a:t>target</a:t>
            </a:r>
            <a:r>
              <a:rPr lang="en-GB" sz="2000" dirty="0" smtClean="0"/>
              <a:t> now evolves to this:</a:t>
            </a:r>
          </a:p>
        </p:txBody>
      </p:sp>
      <p:sp>
        <p:nvSpPr>
          <p:cNvPr id="45060" name="Text Box 4"/>
          <p:cNvSpPr txBox="1">
            <a:spLocks noChangeArrowheads="1"/>
          </p:cNvSpPr>
          <p:nvPr/>
        </p:nvSpPr>
        <p:spPr bwMode="auto">
          <a:xfrm>
            <a:off x="179388" y="1959012"/>
            <a:ext cx="8785225" cy="39703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1800" b="1" dirty="0">
                <a:solidFill>
                  <a:srgbClr val="000000"/>
                </a:solidFill>
                <a:latin typeface="Courier New" pitchFamily="49" charset="0"/>
              </a:rPr>
              <a:t>&lt;target name="</a:t>
            </a:r>
            <a:r>
              <a:rPr lang="en-GB" sz="1800" b="1" dirty="0">
                <a:solidFill>
                  <a:srgbClr val="FF0000"/>
                </a:solidFill>
                <a:latin typeface="Courier New" pitchFamily="49" charset="0"/>
              </a:rPr>
              <a:t>test-xml</a:t>
            </a:r>
            <a:r>
              <a:rPr lang="en-GB" sz="1800" b="1" dirty="0">
                <a:solidFill>
                  <a:srgbClr val="000000"/>
                </a:solidFill>
                <a:latin typeface="Courier New" pitchFamily="49" charset="0"/>
              </a:rPr>
              <a:t>"</a:t>
            </a:r>
            <a:r>
              <a:rPr lang="en-GB" sz="1800" dirty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en-GB" sz="1800" b="1" dirty="0">
                <a:solidFill>
                  <a:srgbClr val="000000"/>
                </a:solidFill>
                <a:latin typeface="Courier New" pitchFamily="49" charset="0"/>
              </a:rPr>
              <a:t>depends="test-compile"&gt;</a:t>
            </a:r>
          </a:p>
          <a:p>
            <a:pPr>
              <a:spcBef>
                <a:spcPct val="50000"/>
              </a:spcBef>
            </a:pPr>
            <a:r>
              <a:rPr lang="en-GB" sz="1800" b="1" dirty="0">
                <a:solidFill>
                  <a:srgbClr val="000000"/>
                </a:solidFill>
                <a:latin typeface="Courier New" pitchFamily="49" charset="0"/>
              </a:rPr>
              <a:t>  &lt;</a:t>
            </a:r>
            <a:r>
              <a:rPr lang="en-GB" sz="1800" b="1" dirty="0" err="1">
                <a:solidFill>
                  <a:srgbClr val="000000"/>
                </a:solidFill>
                <a:latin typeface="Courier New" pitchFamily="49" charset="0"/>
              </a:rPr>
              <a:t>junit</a:t>
            </a:r>
            <a:r>
              <a:rPr lang="en-GB" sz="1800" b="1" dirty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en-GB" sz="1800" dirty="0" err="1">
                <a:solidFill>
                  <a:srgbClr val="000000"/>
                </a:solidFill>
                <a:latin typeface="Courier New" pitchFamily="49" charset="0"/>
              </a:rPr>
              <a:t>haltonfailure</a:t>
            </a:r>
            <a:r>
              <a:rPr lang="en-GB" sz="1800" dirty="0">
                <a:solidFill>
                  <a:srgbClr val="000000"/>
                </a:solidFill>
                <a:latin typeface="Courier New" pitchFamily="49" charset="0"/>
              </a:rPr>
              <a:t>="true" </a:t>
            </a:r>
            <a:r>
              <a:rPr lang="en-GB" sz="1800" b="1" dirty="0" err="1">
                <a:solidFill>
                  <a:srgbClr val="000000"/>
                </a:solidFill>
                <a:latin typeface="Courier New" pitchFamily="49" charset="0"/>
              </a:rPr>
              <a:t>printsummary</a:t>
            </a:r>
            <a:r>
              <a:rPr lang="en-GB" sz="1800" b="1" dirty="0">
                <a:solidFill>
                  <a:srgbClr val="000000"/>
                </a:solidFill>
                <a:latin typeface="Courier New" pitchFamily="49" charset="0"/>
              </a:rPr>
              <a:t>=</a:t>
            </a:r>
            <a:r>
              <a:rPr lang="en-GB" sz="1800" dirty="0">
                <a:solidFill>
                  <a:srgbClr val="000000"/>
                </a:solidFill>
                <a:latin typeface="Courier New" pitchFamily="49" charset="0"/>
              </a:rPr>
              <a:t>"</a:t>
            </a:r>
            <a:r>
              <a:rPr lang="en-GB" sz="1800" b="1" dirty="0">
                <a:solidFill>
                  <a:srgbClr val="000000"/>
                </a:solidFill>
                <a:latin typeface="Courier New" pitchFamily="49" charset="0"/>
              </a:rPr>
              <a:t>false</a:t>
            </a:r>
            <a:r>
              <a:rPr lang="en-GB" sz="1800" dirty="0">
                <a:solidFill>
                  <a:srgbClr val="000000"/>
                </a:solidFill>
                <a:latin typeface="Courier New" pitchFamily="49" charset="0"/>
              </a:rPr>
              <a:t>"</a:t>
            </a:r>
            <a:r>
              <a:rPr lang="en-GB" sz="1800" b="1" dirty="0">
                <a:solidFill>
                  <a:srgbClr val="000000"/>
                </a:solidFill>
                <a:latin typeface="Courier New" pitchFamily="49" charset="0"/>
              </a:rPr>
              <a:t>&gt;</a:t>
            </a:r>
          </a:p>
          <a:p>
            <a:pPr>
              <a:spcBef>
                <a:spcPct val="50000"/>
              </a:spcBef>
            </a:pPr>
            <a:r>
              <a:rPr lang="en-GB" sz="1800" b="1" dirty="0">
                <a:solidFill>
                  <a:srgbClr val="000000"/>
                </a:solidFill>
                <a:latin typeface="Courier New" pitchFamily="49" charset="0"/>
              </a:rPr>
              <a:t>    &lt;</a:t>
            </a:r>
            <a:r>
              <a:rPr lang="en-GB" sz="1800" dirty="0" err="1">
                <a:solidFill>
                  <a:srgbClr val="000000"/>
                </a:solidFill>
                <a:latin typeface="Courier New" pitchFamily="49" charset="0"/>
              </a:rPr>
              <a:t>classpath</a:t>
            </a:r>
            <a:r>
              <a:rPr lang="en-GB" sz="1800" dirty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en-GB" sz="1800" dirty="0" err="1">
                <a:solidFill>
                  <a:srgbClr val="000000"/>
                </a:solidFill>
                <a:latin typeface="Courier New" pitchFamily="49" charset="0"/>
              </a:rPr>
              <a:t>refid</a:t>
            </a:r>
            <a:r>
              <a:rPr lang="en-GB" sz="1800" dirty="0">
                <a:solidFill>
                  <a:srgbClr val="000000"/>
                </a:solidFill>
                <a:latin typeface="Courier New" pitchFamily="49" charset="0"/>
              </a:rPr>
              <a:t>="</a:t>
            </a:r>
            <a:r>
              <a:rPr lang="en-GB" sz="1800" dirty="0" err="1">
                <a:solidFill>
                  <a:srgbClr val="000000"/>
                </a:solidFill>
                <a:latin typeface="Courier New" pitchFamily="49" charset="0"/>
              </a:rPr>
              <a:t>test.classpath</a:t>
            </a:r>
            <a:r>
              <a:rPr lang="en-GB" sz="1800" dirty="0">
                <a:solidFill>
                  <a:srgbClr val="000000"/>
                </a:solidFill>
                <a:latin typeface="Courier New" pitchFamily="49" charset="0"/>
              </a:rPr>
              <a:t>"</a:t>
            </a:r>
            <a:r>
              <a:rPr lang="en-GB" sz="1800" b="1" dirty="0">
                <a:solidFill>
                  <a:srgbClr val="000000"/>
                </a:solidFill>
                <a:latin typeface="Courier New" pitchFamily="49" charset="0"/>
              </a:rPr>
              <a:t>/&gt;</a:t>
            </a:r>
          </a:p>
          <a:p>
            <a:pPr>
              <a:spcBef>
                <a:spcPct val="50000"/>
              </a:spcBef>
            </a:pPr>
            <a:r>
              <a:rPr lang="en-GB" sz="1800" b="1" dirty="0">
                <a:solidFill>
                  <a:srgbClr val="000000"/>
                </a:solidFill>
                <a:latin typeface="Courier New" pitchFamily="49" charset="0"/>
              </a:rPr>
              <a:t>    &lt;</a:t>
            </a:r>
            <a:r>
              <a:rPr lang="en-GB" sz="1800" b="1" i="1" dirty="0">
                <a:solidFill>
                  <a:srgbClr val="FF0000"/>
                </a:solidFill>
                <a:latin typeface="Courier New" pitchFamily="49" charset="0"/>
              </a:rPr>
              <a:t>formatter</a:t>
            </a:r>
            <a:r>
              <a:rPr lang="en-GB" sz="1800" b="1" dirty="0">
                <a:solidFill>
                  <a:srgbClr val="000000"/>
                </a:solidFill>
                <a:latin typeface="Courier New" pitchFamily="49" charset="0"/>
              </a:rPr>
              <a:t> type="</a:t>
            </a:r>
            <a:r>
              <a:rPr lang="en-GB" sz="1800" b="1" i="1" dirty="0">
                <a:solidFill>
                  <a:srgbClr val="FF0000"/>
                </a:solidFill>
                <a:latin typeface="Courier New" pitchFamily="49" charset="0"/>
              </a:rPr>
              <a:t>brief</a:t>
            </a:r>
            <a:r>
              <a:rPr lang="en-GB" sz="1800" b="1" dirty="0">
                <a:solidFill>
                  <a:srgbClr val="000000"/>
                </a:solidFill>
                <a:latin typeface="Courier New" pitchFamily="49" charset="0"/>
              </a:rPr>
              <a:t>" </a:t>
            </a:r>
            <a:r>
              <a:rPr lang="en-GB" sz="1800" b="1" dirty="0" err="1">
                <a:solidFill>
                  <a:srgbClr val="000000"/>
                </a:solidFill>
                <a:latin typeface="Courier New" pitchFamily="49" charset="0"/>
              </a:rPr>
              <a:t>usefile</a:t>
            </a:r>
            <a:r>
              <a:rPr lang="en-GB" sz="1800" b="1" dirty="0">
                <a:solidFill>
                  <a:srgbClr val="000000"/>
                </a:solidFill>
                <a:latin typeface="Courier New" pitchFamily="49" charset="0"/>
              </a:rPr>
              <a:t>="false"/&gt;</a:t>
            </a:r>
          </a:p>
          <a:p>
            <a:pPr>
              <a:spcBef>
                <a:spcPct val="50000"/>
              </a:spcBef>
            </a:pPr>
            <a:r>
              <a:rPr lang="en-GB" sz="1800" b="1" dirty="0">
                <a:solidFill>
                  <a:srgbClr val="000000"/>
                </a:solidFill>
                <a:latin typeface="Courier New" pitchFamily="49" charset="0"/>
              </a:rPr>
              <a:t>    &lt;</a:t>
            </a:r>
            <a:r>
              <a:rPr lang="en-GB" sz="1800" b="1" i="1" dirty="0">
                <a:solidFill>
                  <a:srgbClr val="FF0000"/>
                </a:solidFill>
                <a:latin typeface="Courier New" pitchFamily="49" charset="0"/>
              </a:rPr>
              <a:t>formatter</a:t>
            </a:r>
            <a:r>
              <a:rPr lang="en-GB" sz="1800" b="1" dirty="0">
                <a:solidFill>
                  <a:srgbClr val="000000"/>
                </a:solidFill>
                <a:latin typeface="Courier New" pitchFamily="49" charset="0"/>
              </a:rPr>
              <a:t> type="</a:t>
            </a:r>
            <a:r>
              <a:rPr lang="en-GB" sz="1800" b="1" i="1" dirty="0">
                <a:solidFill>
                  <a:srgbClr val="FF0000"/>
                </a:solidFill>
                <a:latin typeface="Courier New" pitchFamily="49" charset="0"/>
              </a:rPr>
              <a:t>xml</a:t>
            </a:r>
            <a:r>
              <a:rPr lang="en-GB" sz="1800" b="1" dirty="0">
                <a:solidFill>
                  <a:srgbClr val="000000"/>
                </a:solidFill>
                <a:latin typeface="Courier New" pitchFamily="49" charset="0"/>
              </a:rPr>
              <a:t>"/&gt;</a:t>
            </a:r>
          </a:p>
          <a:p>
            <a:pPr>
              <a:spcBef>
                <a:spcPct val="50000"/>
              </a:spcBef>
            </a:pPr>
            <a:r>
              <a:rPr lang="en-GB" sz="1800" b="1" dirty="0">
                <a:solidFill>
                  <a:srgbClr val="000000"/>
                </a:solidFill>
                <a:latin typeface="Courier New" pitchFamily="49" charset="0"/>
              </a:rPr>
              <a:t>    &lt;test </a:t>
            </a:r>
            <a:r>
              <a:rPr lang="en-GB" sz="1800" b="1" i="1" dirty="0" err="1">
                <a:solidFill>
                  <a:srgbClr val="FF0000"/>
                </a:solidFill>
                <a:latin typeface="Courier New" pitchFamily="49" charset="0"/>
              </a:rPr>
              <a:t>todir</a:t>
            </a:r>
            <a:r>
              <a:rPr lang="en-GB" sz="1800" b="1" dirty="0">
                <a:solidFill>
                  <a:srgbClr val="FF0000"/>
                </a:solidFill>
                <a:latin typeface="Courier New" pitchFamily="49" charset="0"/>
              </a:rPr>
              <a:t>="${</a:t>
            </a:r>
            <a:r>
              <a:rPr lang="en-GB" sz="1800" b="1" i="1" dirty="0" err="1">
                <a:solidFill>
                  <a:srgbClr val="FF0000"/>
                </a:solidFill>
                <a:latin typeface="Courier New" pitchFamily="49" charset="0"/>
              </a:rPr>
              <a:t>test.data.dir</a:t>
            </a:r>
            <a:r>
              <a:rPr lang="en-GB" sz="1800" b="1" dirty="0">
                <a:solidFill>
                  <a:srgbClr val="FF0000"/>
                </a:solidFill>
                <a:latin typeface="Courier New" pitchFamily="49" charset="0"/>
              </a:rPr>
              <a:t>}"</a:t>
            </a:r>
            <a:r>
              <a:rPr lang="en-GB" sz="1800" b="1" dirty="0">
                <a:solidFill>
                  <a:srgbClr val="000000"/>
                </a:solidFill>
                <a:latin typeface="Courier New" pitchFamily="49" charset="0"/>
              </a:rPr>
              <a:t> </a:t>
            </a:r>
          </a:p>
          <a:p>
            <a:pPr>
              <a:spcBef>
                <a:spcPct val="50000"/>
              </a:spcBef>
            </a:pPr>
            <a:r>
              <a:rPr lang="en-GB" sz="1800" b="1" dirty="0">
                <a:solidFill>
                  <a:srgbClr val="000000"/>
                </a:solidFill>
                <a:latin typeface="Courier New" pitchFamily="49" charset="0"/>
              </a:rPr>
              <a:t>          </a:t>
            </a:r>
            <a:r>
              <a:rPr lang="en-GB" sz="1800" b="1" i="1" dirty="0">
                <a:solidFill>
                  <a:srgbClr val="FF0000"/>
                </a:solidFill>
                <a:latin typeface="Courier New" pitchFamily="49" charset="0"/>
              </a:rPr>
              <a:t>name</a:t>
            </a:r>
            <a:r>
              <a:rPr lang="en-GB" sz="1800" b="1" dirty="0">
                <a:solidFill>
                  <a:srgbClr val="000000"/>
                </a:solidFill>
                <a:latin typeface="Courier New" pitchFamily="49" charset="0"/>
              </a:rPr>
              <a:t>=             </a:t>
            </a:r>
            <a:r>
              <a:rPr lang="en-GB" sz="1800" dirty="0" smtClean="0">
                <a:solidFill>
                  <a:srgbClr val="000000"/>
                </a:solidFill>
                <a:latin typeface="Courier New" pitchFamily="49" charset="0"/>
              </a:rPr>
              <a:t>"</a:t>
            </a:r>
            <a:r>
              <a:rPr lang="en-GB" sz="1800" dirty="0" err="1" smtClean="0">
                <a:solidFill>
                  <a:srgbClr val="000000"/>
                </a:solidFill>
                <a:latin typeface="Courier New" pitchFamily="49" charset="0"/>
              </a:rPr>
              <a:t>org.eclipseguide.persistence.</a:t>
            </a:r>
            <a:r>
              <a:rPr lang="en-GB" sz="1800" b="1" i="1" dirty="0" err="1" smtClean="0">
                <a:solidFill>
                  <a:srgbClr val="FF0000"/>
                </a:solidFill>
                <a:latin typeface="Courier New" pitchFamily="49" charset="0"/>
              </a:rPr>
              <a:t>FilePersistenceServicesTest</a:t>
            </a:r>
            <a:r>
              <a:rPr lang="en-GB" sz="1800" b="1" dirty="0">
                <a:solidFill>
                  <a:srgbClr val="000000"/>
                </a:solidFill>
                <a:latin typeface="Courier New" pitchFamily="49" charset="0"/>
              </a:rPr>
              <a:t>"/&gt;</a:t>
            </a:r>
          </a:p>
          <a:p>
            <a:pPr>
              <a:spcBef>
                <a:spcPct val="50000"/>
              </a:spcBef>
            </a:pPr>
            <a:r>
              <a:rPr lang="en-GB" sz="1800" b="1" dirty="0">
                <a:solidFill>
                  <a:srgbClr val="000000"/>
                </a:solidFill>
                <a:latin typeface="Courier New" pitchFamily="49" charset="0"/>
              </a:rPr>
              <a:t>  &lt;/</a:t>
            </a:r>
            <a:r>
              <a:rPr lang="en-GB" sz="1800" b="1" dirty="0" err="1">
                <a:solidFill>
                  <a:srgbClr val="000000"/>
                </a:solidFill>
                <a:latin typeface="Courier New" pitchFamily="49" charset="0"/>
              </a:rPr>
              <a:t>junit</a:t>
            </a:r>
            <a:r>
              <a:rPr lang="en-GB" sz="1800" dirty="0">
                <a:latin typeface="Courier New" pitchFamily="49" charset="0"/>
              </a:rPr>
              <a:t>&gt;</a:t>
            </a:r>
          </a:p>
          <a:p>
            <a:pPr>
              <a:spcBef>
                <a:spcPct val="50000"/>
              </a:spcBef>
            </a:pPr>
            <a:r>
              <a:rPr lang="en-GB" sz="1800" b="1" dirty="0">
                <a:solidFill>
                  <a:srgbClr val="000000"/>
                </a:solidFill>
                <a:latin typeface="Courier New" pitchFamily="49" charset="0"/>
              </a:rPr>
              <a:t>&lt;/target</a:t>
            </a:r>
            <a:r>
              <a:rPr lang="en-GB" sz="1800" b="1" dirty="0" smtClean="0">
                <a:solidFill>
                  <a:srgbClr val="000000"/>
                </a:solidFill>
                <a:latin typeface="Courier New" pitchFamily="49" charset="0"/>
              </a:rPr>
              <a:t>&gt;</a:t>
            </a:r>
            <a:endParaRPr lang="en-GB" sz="1800" dirty="0">
              <a:latin typeface="Courier New" pitchFamily="49" charset="0"/>
            </a:endParaRPr>
          </a:p>
        </p:txBody>
      </p:sp>
      <p:sp>
        <p:nvSpPr>
          <p:cNvPr id="45061" name="Text Box 5"/>
          <p:cNvSpPr txBox="1">
            <a:spLocks noChangeArrowheads="1"/>
          </p:cNvSpPr>
          <p:nvPr/>
        </p:nvSpPr>
        <p:spPr bwMode="auto">
          <a:xfrm>
            <a:off x="-32" y="6072206"/>
            <a:ext cx="9144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GB" b="1" dirty="0">
                <a:solidFill>
                  <a:srgbClr val="FF0000"/>
                </a:solidFill>
              </a:rPr>
              <a:t>Add this</a:t>
            </a:r>
            <a:r>
              <a:rPr lang="en-GB" dirty="0"/>
              <a:t> as a </a:t>
            </a:r>
            <a:r>
              <a:rPr lang="en-GB" b="1" dirty="0"/>
              <a:t>NEW</a:t>
            </a:r>
            <a:r>
              <a:rPr lang="en-GB" dirty="0"/>
              <a:t> </a:t>
            </a:r>
            <a:r>
              <a:rPr lang="en-GB" b="1" dirty="0">
                <a:solidFill>
                  <a:srgbClr val="FF0000"/>
                </a:solidFill>
                <a:latin typeface="Courier New" pitchFamily="49" charset="0"/>
              </a:rPr>
              <a:t>target</a:t>
            </a:r>
            <a:r>
              <a:rPr lang="en-GB" b="1" dirty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en-GB" dirty="0"/>
              <a:t>in</a:t>
            </a:r>
            <a:r>
              <a:rPr lang="en-GB" dirty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en-GB" b="1" dirty="0">
                <a:solidFill>
                  <a:srgbClr val="000000"/>
                </a:solidFill>
                <a:latin typeface="Courier New" pitchFamily="49" charset="0"/>
              </a:rPr>
              <a:t>mybuild.xml</a:t>
            </a:r>
          </a:p>
        </p:txBody>
      </p:sp>
      <p:sp>
        <p:nvSpPr>
          <p:cNvPr id="45062" name="Text Box 6"/>
          <p:cNvSpPr txBox="1">
            <a:spLocks noChangeArrowheads="1"/>
          </p:cNvSpPr>
          <p:nvPr/>
        </p:nvSpPr>
        <p:spPr bwMode="auto">
          <a:xfrm>
            <a:off x="5000628" y="3870333"/>
            <a:ext cx="2622550" cy="701675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GB" dirty="0">
                <a:solidFill>
                  <a:srgbClr val="000000"/>
                </a:solidFill>
                <a:latin typeface="Courier New" pitchFamily="49" charset="0"/>
              </a:rPr>
              <a:t>C:\Antbook\ch04\</a:t>
            </a:r>
          </a:p>
          <a:p>
            <a:r>
              <a:rPr lang="en-GB" b="1" dirty="0" smtClean="0">
                <a:solidFill>
                  <a:srgbClr val="000000"/>
                </a:solidFill>
                <a:latin typeface="Courier New" pitchFamily="49" charset="0"/>
              </a:rPr>
              <a:t>build\data</a:t>
            </a:r>
            <a:endParaRPr lang="en-GB" b="1" dirty="0">
              <a:solidFill>
                <a:srgbClr val="000000"/>
              </a:solidFill>
              <a:latin typeface="Courier New" pitchFamily="49" charset="0"/>
            </a:endParaRPr>
          </a:p>
        </p:txBody>
      </p:sp>
      <p:sp>
        <p:nvSpPr>
          <p:cNvPr id="8" name="Right Arrow 7"/>
          <p:cNvSpPr>
            <a:spLocks noChangeArrowheads="1"/>
          </p:cNvSpPr>
          <p:nvPr/>
        </p:nvSpPr>
        <p:spPr bwMode="auto">
          <a:xfrm rot="-2940000">
            <a:off x="6246859" y="2712573"/>
            <a:ext cx="288925" cy="215900"/>
          </a:xfrm>
          <a:prstGeom prst="rightArrow">
            <a:avLst>
              <a:gd name="adj1" fmla="val 50000"/>
              <a:gd name="adj2" fmla="val 50184"/>
            </a:avLst>
          </a:prstGeom>
          <a:solidFill>
            <a:srgbClr val="FF0000"/>
          </a:solidFill>
          <a:ln w="9525" algn="ctr">
            <a:noFill/>
            <a:round/>
            <a:headEnd/>
            <a:tailEnd/>
          </a:ln>
        </p:spPr>
        <p:txBody>
          <a:bodyPr wrap="none"/>
          <a:lstStyle/>
          <a:p>
            <a:endParaRPr lang="en-US">
              <a:solidFill>
                <a:srgbClr val="FF0000"/>
              </a:solidFill>
            </a:endParaRPr>
          </a:p>
        </p:txBody>
      </p:sp>
      <p:sp>
        <p:nvSpPr>
          <p:cNvPr id="9" name="Right Arrow 8"/>
          <p:cNvSpPr>
            <a:spLocks noChangeArrowheads="1"/>
          </p:cNvSpPr>
          <p:nvPr/>
        </p:nvSpPr>
        <p:spPr bwMode="auto">
          <a:xfrm rot="8040000">
            <a:off x="6034545" y="2928400"/>
            <a:ext cx="287338" cy="215900"/>
          </a:xfrm>
          <a:prstGeom prst="rightArrow">
            <a:avLst>
              <a:gd name="adj1" fmla="val 50000"/>
              <a:gd name="adj2" fmla="val 49908"/>
            </a:avLst>
          </a:prstGeom>
          <a:solidFill>
            <a:srgbClr val="FF0000"/>
          </a:solidFill>
          <a:ln w="9525" algn="ctr">
            <a:noFill/>
            <a:round/>
            <a:headEnd/>
            <a:tailEnd/>
          </a:ln>
        </p:spPr>
        <p:txBody>
          <a:bodyPr wrap="none"/>
          <a:lstStyle/>
          <a:p>
            <a:endParaRPr lang="en-US">
              <a:solidFill>
                <a:srgbClr val="FF0000"/>
              </a:solidFill>
            </a:endParaRP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6643702" y="2643182"/>
            <a:ext cx="2214578" cy="1200329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1800" b="1" dirty="0" smtClean="0"/>
              <a:t>To avoid duplication in console</a:t>
            </a:r>
            <a:r>
              <a:rPr lang="en-GB" sz="1800" dirty="0" smtClean="0"/>
              <a:t> of summary statistics</a:t>
            </a:r>
            <a:endParaRPr lang="en-GB" sz="1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50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450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4" presetClass="entr" presetSubtype="1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450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4" dur="500"/>
                                        <p:tgtEl>
                                          <p:spTgt spid="450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9" dur="500"/>
                                        <p:tgtEl>
                                          <p:spTgt spid="450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060" grpId="0"/>
      <p:bldP spid="45061" grpId="0"/>
      <p:bldP spid="45062" grpId="0" animBg="1"/>
      <p:bldP spid="8" grpId="0" animBg="1"/>
      <p:bldP spid="9" grpId="0" animBg="1"/>
      <p:bldP spid="11" grpId="0" animBg="1"/>
    </p:bldLst>
  </p:timing>
</p:sld>
</file>

<file path=ppt/theme/theme1.xml><?xml version="1.0" encoding="utf-8"?>
<a:theme xmlns:a="http://schemas.openxmlformats.org/drawingml/2006/main" name="Presentation1">
  <a:themeElements>
    <a:clrScheme name="Presentation1 2">
      <a:dk1>
        <a:srgbClr val="40458C"/>
      </a:dk1>
      <a:lt1>
        <a:srgbClr val="FFFFFF"/>
      </a:lt1>
      <a:dk2>
        <a:srgbClr val="660066"/>
      </a:dk2>
      <a:lt2>
        <a:srgbClr val="B7C1EB"/>
      </a:lt2>
      <a:accent1>
        <a:srgbClr val="ECD882"/>
      </a:accent1>
      <a:accent2>
        <a:srgbClr val="B2B2B2"/>
      </a:accent2>
      <a:accent3>
        <a:srgbClr val="FFFFFF"/>
      </a:accent3>
      <a:accent4>
        <a:srgbClr val="353A77"/>
      </a:accent4>
      <a:accent5>
        <a:srgbClr val="F4E9C1"/>
      </a:accent5>
      <a:accent6>
        <a:srgbClr val="A1A1A1"/>
      </a:accent6>
      <a:hlink>
        <a:srgbClr val="6F89F7"/>
      </a:hlink>
      <a:folHlink>
        <a:srgbClr val="CFDBFD"/>
      </a:folHlink>
    </a:clrScheme>
    <a:fontScheme name="Presentation1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</a:objectDefaults>
  <a:extraClrSchemeLst>
    <a:extraClrScheme>
      <a:clrScheme name="Presentation1 1">
        <a:dk1>
          <a:srgbClr val="000000"/>
        </a:dk1>
        <a:lt1>
          <a:srgbClr val="FFFFFF"/>
        </a:lt1>
        <a:dk2>
          <a:srgbClr val="40458C"/>
        </a:dk2>
        <a:lt2>
          <a:srgbClr val="FFFFCC"/>
        </a:lt2>
        <a:accent1>
          <a:srgbClr val="8D8DB3"/>
        </a:accent1>
        <a:accent2>
          <a:srgbClr val="B2B2B2"/>
        </a:accent2>
        <a:accent3>
          <a:srgbClr val="AFB0C5"/>
        </a:accent3>
        <a:accent4>
          <a:srgbClr val="DADADA"/>
        </a:accent4>
        <a:accent5>
          <a:srgbClr val="C5C5D6"/>
        </a:accent5>
        <a:accent6>
          <a:srgbClr val="A1A1A1"/>
        </a:accent6>
        <a:hlink>
          <a:srgbClr val="6F89F7"/>
        </a:hlink>
        <a:folHlink>
          <a:srgbClr val="4F56A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1 2">
        <a:dk1>
          <a:srgbClr val="40458C"/>
        </a:dk1>
        <a:lt1>
          <a:srgbClr val="FFFFFF"/>
        </a:lt1>
        <a:dk2>
          <a:srgbClr val="660066"/>
        </a:dk2>
        <a:lt2>
          <a:srgbClr val="B7C1EB"/>
        </a:lt2>
        <a:accent1>
          <a:srgbClr val="ECD882"/>
        </a:accent1>
        <a:accent2>
          <a:srgbClr val="B2B2B2"/>
        </a:accent2>
        <a:accent3>
          <a:srgbClr val="FFFFFF"/>
        </a:accent3>
        <a:accent4>
          <a:srgbClr val="353A77"/>
        </a:accent4>
        <a:accent5>
          <a:srgbClr val="F4E9C1"/>
        </a:accent5>
        <a:accent6>
          <a:srgbClr val="A1A1A1"/>
        </a:accent6>
        <a:hlink>
          <a:srgbClr val="6F89F7"/>
        </a:hlink>
        <a:folHlink>
          <a:srgbClr val="CFDBF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1 3">
        <a:dk1>
          <a:srgbClr val="000000"/>
        </a:dk1>
        <a:lt1>
          <a:srgbClr val="FFFFFF"/>
        </a:lt1>
        <a:dk2>
          <a:srgbClr val="4D4D4D"/>
        </a:dk2>
        <a:lt2>
          <a:srgbClr val="B2B2B2"/>
        </a:lt2>
        <a:accent1>
          <a:srgbClr val="969696"/>
        </a:accent1>
        <a:accent2>
          <a:srgbClr val="EAEAEA"/>
        </a:accent2>
        <a:accent3>
          <a:srgbClr val="FFFFFF"/>
        </a:accent3>
        <a:accent4>
          <a:srgbClr val="000000"/>
        </a:accent4>
        <a:accent5>
          <a:srgbClr val="C9C9C9"/>
        </a:accent5>
        <a:accent6>
          <a:srgbClr val="D4D4D4"/>
        </a:accent6>
        <a:hlink>
          <a:srgbClr val="777777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1 4">
        <a:dk1>
          <a:srgbClr val="333300"/>
        </a:dk1>
        <a:lt1>
          <a:srgbClr val="FFFFFF"/>
        </a:lt1>
        <a:dk2>
          <a:srgbClr val="663300"/>
        </a:dk2>
        <a:lt2>
          <a:srgbClr val="B2B2B2"/>
        </a:lt2>
        <a:accent1>
          <a:srgbClr val="DDC6A7"/>
        </a:accent1>
        <a:accent2>
          <a:srgbClr val="D9C167"/>
        </a:accent2>
        <a:accent3>
          <a:srgbClr val="FFFFFF"/>
        </a:accent3>
        <a:accent4>
          <a:srgbClr val="2A2A00"/>
        </a:accent4>
        <a:accent5>
          <a:srgbClr val="EBDFD0"/>
        </a:accent5>
        <a:accent6>
          <a:srgbClr val="C4AF5D"/>
        </a:accent6>
        <a:hlink>
          <a:srgbClr val="8A7A66"/>
        </a:hlink>
        <a:folHlink>
          <a:srgbClr val="C0AE9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1 5">
        <a:dk1>
          <a:srgbClr val="000000"/>
        </a:dk1>
        <a:lt1>
          <a:srgbClr val="FFFFFF"/>
        </a:lt1>
        <a:dk2>
          <a:srgbClr val="003366"/>
        </a:dk2>
        <a:lt2>
          <a:srgbClr val="CCFFCC"/>
        </a:lt2>
        <a:accent1>
          <a:srgbClr val="006699"/>
        </a:accent1>
        <a:accent2>
          <a:srgbClr val="009999"/>
        </a:accent2>
        <a:accent3>
          <a:srgbClr val="AAADB8"/>
        </a:accent3>
        <a:accent4>
          <a:srgbClr val="DADADA"/>
        </a:accent4>
        <a:accent5>
          <a:srgbClr val="AAB8CA"/>
        </a:accent5>
        <a:accent6>
          <a:srgbClr val="008A8A"/>
        </a:accent6>
        <a:hlink>
          <a:srgbClr val="0099CC"/>
        </a:hlink>
        <a:folHlink>
          <a:srgbClr val="00458A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1 6">
        <a:dk1>
          <a:srgbClr val="000000"/>
        </a:dk1>
        <a:lt1>
          <a:srgbClr val="FFFFFF"/>
        </a:lt1>
        <a:dk2>
          <a:srgbClr val="004A48"/>
        </a:dk2>
        <a:lt2>
          <a:srgbClr val="33CCCC"/>
        </a:lt2>
        <a:accent1>
          <a:srgbClr val="006699"/>
        </a:accent1>
        <a:accent2>
          <a:srgbClr val="009999"/>
        </a:accent2>
        <a:accent3>
          <a:srgbClr val="AAB1B1"/>
        </a:accent3>
        <a:accent4>
          <a:srgbClr val="DADADA"/>
        </a:accent4>
        <a:accent5>
          <a:srgbClr val="AAB8CA"/>
        </a:accent5>
        <a:accent6>
          <a:srgbClr val="008A8A"/>
        </a:accent6>
        <a:hlink>
          <a:srgbClr val="00CC99"/>
        </a:hlink>
        <a:folHlink>
          <a:srgbClr val="0066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1 7">
        <a:dk1>
          <a:srgbClr val="000000"/>
        </a:dk1>
        <a:lt1>
          <a:srgbClr val="FFFFFF"/>
        </a:lt1>
        <a:dk2>
          <a:srgbClr val="333300"/>
        </a:dk2>
        <a:lt2>
          <a:srgbClr val="FFFFCC"/>
        </a:lt2>
        <a:accent1>
          <a:srgbClr val="CC9900"/>
        </a:accent1>
        <a:accent2>
          <a:srgbClr val="CC6600"/>
        </a:accent2>
        <a:accent3>
          <a:srgbClr val="ADADAA"/>
        </a:accent3>
        <a:accent4>
          <a:srgbClr val="DADADA"/>
        </a:accent4>
        <a:accent5>
          <a:srgbClr val="E2CAAA"/>
        </a:accent5>
        <a:accent6>
          <a:srgbClr val="B95C00"/>
        </a:accent6>
        <a:hlink>
          <a:srgbClr val="808000"/>
        </a:hlink>
        <a:folHlink>
          <a:srgbClr val="525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1 8">
        <a:dk1>
          <a:srgbClr val="003D62"/>
        </a:dk1>
        <a:lt1>
          <a:srgbClr val="FFFFFF"/>
        </a:lt1>
        <a:dk2>
          <a:srgbClr val="006699"/>
        </a:dk2>
        <a:lt2>
          <a:srgbClr val="C8D1DA"/>
        </a:lt2>
        <a:accent1>
          <a:srgbClr val="9AC0EA"/>
        </a:accent1>
        <a:accent2>
          <a:srgbClr val="80C3C8"/>
        </a:accent2>
        <a:accent3>
          <a:srgbClr val="FFFFFF"/>
        </a:accent3>
        <a:accent4>
          <a:srgbClr val="003353"/>
        </a:accent4>
        <a:accent5>
          <a:srgbClr val="CADCF3"/>
        </a:accent5>
        <a:accent6>
          <a:srgbClr val="73B0B5"/>
        </a:accent6>
        <a:hlink>
          <a:srgbClr val="81ABCB"/>
        </a:hlink>
        <a:folHlink>
          <a:srgbClr val="B6CBD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C:\WINDOWS\Application Data\Microsoft\Templates\Presentation1.pot</Template>
  <TotalTime>68209</TotalTime>
  <Words>3765</Words>
  <Application>Microsoft Office PowerPoint</Application>
  <PresentationFormat>On-screen Show (4:3)</PresentationFormat>
  <Paragraphs>611</Paragraphs>
  <Slides>33</Slides>
  <Notes>33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33</vt:i4>
      </vt:variant>
    </vt:vector>
  </HeadingPairs>
  <TitlesOfParts>
    <vt:vector size="34" baseType="lpstr">
      <vt:lpstr>Presentation1</vt:lpstr>
      <vt:lpstr>Software Development Tools</vt:lpstr>
      <vt:lpstr>Capturing test results</vt:lpstr>
      <vt:lpstr>Capturing test results</vt:lpstr>
      <vt:lpstr>Capturing test results</vt:lpstr>
      <vt:lpstr>Capturing test results</vt:lpstr>
      <vt:lpstr>Capturing test results</vt:lpstr>
      <vt:lpstr>Capturing test results</vt:lpstr>
      <vt:lpstr>Capturing test results</vt:lpstr>
      <vt:lpstr>XML formatter</vt:lpstr>
      <vt:lpstr>XML formatter (cont.)</vt:lpstr>
      <vt:lpstr>Running multiple tests under &lt;batchtest&gt;</vt:lpstr>
      <vt:lpstr> Running multiple tests under &lt;batchtest&gt;</vt:lpstr>
      <vt:lpstr> Running multiple tests under &lt;batchtest&gt;</vt:lpstr>
      <vt:lpstr>Running multiple tests under &lt;batchtest&gt;</vt:lpstr>
      <vt:lpstr>Notes on Terminology</vt:lpstr>
      <vt:lpstr>Generating (HTML) test result reports</vt:lpstr>
      <vt:lpstr>Generating (HTML) test result reports</vt:lpstr>
      <vt:lpstr>Generating (HTML) test result reports</vt:lpstr>
      <vt:lpstr>Generating (HTML) test result reports</vt:lpstr>
      <vt:lpstr>Generating all test reports and enforcing  the build to fail in case of failures</vt:lpstr>
      <vt:lpstr>Generating all test reports and enforcing  the build to fail in case of failures</vt:lpstr>
      <vt:lpstr>PowerPoint Presentation</vt:lpstr>
      <vt:lpstr>Generating (HTML) test result reports</vt:lpstr>
      <vt:lpstr>Generating (HTML) test result reports</vt:lpstr>
      <vt:lpstr>Generating (HTML) test result reports</vt:lpstr>
      <vt:lpstr>Running a single  test case  from the command-line</vt:lpstr>
      <vt:lpstr>Running a single test case  from the command-line</vt:lpstr>
      <vt:lpstr>Running a single test case  from the command-line</vt:lpstr>
      <vt:lpstr>About testing again</vt:lpstr>
      <vt:lpstr>About testing again</vt:lpstr>
      <vt:lpstr>Extensions to JUnit</vt:lpstr>
      <vt:lpstr>BRIEF SUMMARY to Ant+JUnit</vt:lpstr>
      <vt:lpstr>BRIEF SUMMARY to Ant+JUnit</vt:lpstr>
    </vt:vector>
  </TitlesOfParts>
  <Company>University of Liverpool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Vladimir Sazonov</dc:creator>
  <cp:lastModifiedBy>Quinn</cp:lastModifiedBy>
  <cp:revision>700</cp:revision>
  <dcterms:created xsi:type="dcterms:W3CDTF">2005-01-05T20:49:54Z</dcterms:created>
  <dcterms:modified xsi:type="dcterms:W3CDTF">2015-01-29T13:51:29Z</dcterms:modified>
</cp:coreProperties>
</file>