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304" r:id="rId2"/>
    <p:sldId id="361" r:id="rId3"/>
    <p:sldId id="355" r:id="rId4"/>
    <p:sldId id="307" r:id="rId5"/>
    <p:sldId id="308" r:id="rId6"/>
    <p:sldId id="309" r:id="rId7"/>
    <p:sldId id="360" r:id="rId8"/>
    <p:sldId id="310" r:id="rId9"/>
    <p:sldId id="337" r:id="rId10"/>
    <p:sldId id="332" r:id="rId11"/>
    <p:sldId id="333" r:id="rId12"/>
    <p:sldId id="334" r:id="rId13"/>
    <p:sldId id="357" r:id="rId14"/>
    <p:sldId id="316" r:id="rId15"/>
    <p:sldId id="356" r:id="rId16"/>
    <p:sldId id="317" r:id="rId17"/>
    <p:sldId id="318" r:id="rId18"/>
    <p:sldId id="339" r:id="rId19"/>
    <p:sldId id="341" r:id="rId20"/>
    <p:sldId id="342" r:id="rId21"/>
    <p:sldId id="323" r:id="rId22"/>
    <p:sldId id="344" r:id="rId23"/>
    <p:sldId id="364" r:id="rId24"/>
    <p:sldId id="365" r:id="rId25"/>
    <p:sldId id="366" r:id="rId26"/>
    <p:sldId id="367" r:id="rId27"/>
    <p:sldId id="368" r:id="rId28"/>
    <p:sldId id="358" r:id="rId29"/>
    <p:sldId id="359" r:id="rId30"/>
    <p:sldId id="362" r:id="rId31"/>
    <p:sldId id="363" r:id="rId32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CCFF"/>
    <a:srgbClr val="66FF66"/>
    <a:srgbClr val="00FF00"/>
    <a:srgbClr val="FF99FF"/>
    <a:srgbClr val="6FFFFF"/>
    <a:srgbClr val="808080"/>
    <a:srgbClr val="DDDDD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6" autoAdjust="0"/>
    <p:restoredTop sz="93019" autoAdjust="0"/>
  </p:normalViewPr>
  <p:slideViewPr>
    <p:cSldViewPr>
      <p:cViewPr>
        <p:scale>
          <a:sx n="72" d="100"/>
          <a:sy n="72" d="100"/>
        </p:scale>
        <p:origin x="-153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8185815-4AD5-4285-8585-4C931DE485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575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26B9CA9-37B5-4D71-BB3D-31B3E6D7C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489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01A47-F1EB-4892-A204-DF22C5652CEB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F00C5-DE7A-412A-92DD-7F3136043380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4.3.2 (Cont.)</a:t>
            </a:r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2000" smtClean="0"/>
              <a:t>If this class defines a static </a:t>
            </a:r>
            <a:r>
              <a:rPr lang="en-GB" sz="2000" i="1" smtClean="0"/>
              <a:t>suite </a:t>
            </a:r>
            <a:r>
              <a:rPr lang="en-GB" sz="2000" b="1" smtClean="0">
                <a:solidFill>
                  <a:srgbClr val="FF0000"/>
                </a:solidFill>
              </a:rPr>
              <a:t>???</a:t>
            </a:r>
            <a:r>
              <a:rPr lang="en-GB" sz="2000" smtClean="0"/>
              <a:t> method it will be invoked and the returned</a:t>
            </a:r>
            <a:r>
              <a:rPr lang="en-GB" sz="2000" b="1" smtClean="0">
                <a:solidFill>
                  <a:srgbClr val="FF0000"/>
                </a:solidFill>
              </a:rPr>
              <a:t>???</a:t>
            </a:r>
            <a:r>
              <a:rPr lang="en-GB" sz="2000" smtClean="0"/>
              <a:t> test is run.</a:t>
            </a:r>
          </a:p>
          <a:p>
            <a:pPr eaLnBrk="1" hangingPunct="1">
              <a:lnSpc>
                <a:spcPct val="85000"/>
              </a:lnSpc>
              <a:spcBef>
                <a:spcPct val="60000"/>
              </a:spcBef>
            </a:pPr>
            <a:r>
              <a:rPr lang="en-GB" sz="2000" smtClean="0"/>
              <a:t>When the </a:t>
            </a:r>
            <a:r>
              <a:rPr lang="en-GB" sz="2000" smtClean="0">
                <a:latin typeface="Courier New" pitchFamily="49" charset="0"/>
              </a:rPr>
              <a:t>-</a:t>
            </a:r>
            <a:r>
              <a:rPr lang="en-GB" sz="2000" b="1" smtClean="0">
                <a:solidFill>
                  <a:srgbClr val="000000"/>
                </a:solidFill>
                <a:latin typeface="Courier New" pitchFamily="49" charset="0"/>
              </a:rPr>
              <a:t>wait</a:t>
            </a:r>
            <a:r>
              <a:rPr lang="en-GB" sz="2000" smtClean="0"/>
              <a:t> command line argument is given </a:t>
            </a:r>
            <a:r>
              <a:rPr lang="en-GB" sz="2000" b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2000" smtClean="0"/>
              <a:t> waits</a:t>
            </a:r>
            <a:r>
              <a:rPr lang="en-GB" sz="2000" b="1" smtClean="0">
                <a:solidFill>
                  <a:srgbClr val="FF0000"/>
                </a:solidFill>
              </a:rPr>
              <a:t>???</a:t>
            </a:r>
            <a:r>
              <a:rPr lang="en-GB" sz="2000" smtClean="0"/>
              <a:t> until the users types </a:t>
            </a:r>
            <a:r>
              <a:rPr lang="en-GB" sz="2000" smtClean="0">
                <a:solidFill>
                  <a:srgbClr val="000000"/>
                </a:solidFill>
              </a:rPr>
              <a:t>RETURN</a:t>
            </a:r>
            <a:r>
              <a:rPr lang="en-GB" sz="2000" smtClean="0"/>
              <a:t>. </a:t>
            </a:r>
          </a:p>
          <a:p>
            <a:pPr eaLnBrk="1" hangingPunct="1"/>
            <a:endParaRPr lang="en-GB" sz="20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16D39-13EE-4D9C-A207-DBFECE8AF2AC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 err="1" smtClean="0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b="1" dirty="0" err="1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-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200" b="1" dirty="0" err="1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200" b="1" dirty="0" err="1" smtClean="0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:\JAVA\junit4.8.2\</a:t>
            </a:r>
            <a:r>
              <a:rPr lang="en-GB" sz="1200" b="1" dirty="0" smtClean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200" b="1" dirty="0" err="1" smtClean="0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200" b="0" baseline="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200" b="1" dirty="0" err="1" smtClean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C:\Antbook\ch04\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dirty="0" err="1" smtClean="0"/>
              <a:t>javac</a:t>
            </a:r>
            <a:r>
              <a:rPr lang="en-GB" dirty="0" smtClean="0"/>
              <a:t> org\example\</a:t>
            </a:r>
            <a:r>
              <a:rPr lang="en-GB" dirty="0" err="1" smtClean="0"/>
              <a:t>antbook</a:t>
            </a:r>
            <a:r>
              <a:rPr lang="en-GB" dirty="0" smtClean="0"/>
              <a:t>\</a:t>
            </a:r>
            <a:r>
              <a:rPr lang="en-GB" dirty="0" err="1" smtClean="0"/>
              <a:t>junit</a:t>
            </a:r>
            <a:r>
              <a:rPr lang="en-GB" dirty="0" smtClean="0"/>
              <a:t>\</a:t>
            </a:r>
            <a:r>
              <a:rPr lang="en-GB" b="1" dirty="0" smtClean="0"/>
              <a:t>SimpleTest.java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C:\Antbook\ch04\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b="1" dirty="0" smtClean="0">
                <a:solidFill>
                  <a:schemeClr val="bg1"/>
                </a:solidFill>
              </a:rPr>
              <a:t>java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sz="12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org.junit.runner.JUnitCore</a:t>
            </a:r>
            <a:r>
              <a:rPr lang="en-GB" sz="1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b="1" dirty="0" err="1" smtClean="0">
                <a:solidFill>
                  <a:schemeClr val="bg1"/>
                </a:solidFill>
              </a:rPr>
              <a:t>SimpleTest</a:t>
            </a:r>
            <a:endParaRPr lang="en-GB" sz="800" dirty="0" smtClean="0"/>
          </a:p>
          <a:p>
            <a:pPr eaLnBrk="1" hangingPunct="1"/>
            <a:endParaRPr lang="en-GB" b="1" dirty="0" smtClean="0"/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OLD JUnit3: C:\Antbook\ch04\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b="1" dirty="0" smtClean="0">
                <a:solidFill>
                  <a:schemeClr val="bg1"/>
                </a:solidFill>
              </a:rPr>
              <a:t>java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junit.</a:t>
            </a:r>
            <a:r>
              <a:rPr lang="en-GB" b="1" dirty="0" err="1" smtClean="0">
                <a:solidFill>
                  <a:schemeClr val="bg1"/>
                </a:solidFill>
              </a:rPr>
              <a:t>textui.TestRunner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b="1" dirty="0" err="1" smtClean="0">
                <a:solidFill>
                  <a:schemeClr val="bg1"/>
                </a:solidFill>
              </a:rPr>
              <a:t>SimpleTest</a:t>
            </a:r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E1523-DD3E-4818-A12C-00F75885244C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 err="1" smtClean="0"/>
              <a:t>javac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-d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build\test </a:t>
            </a:r>
            <a:r>
              <a:rPr lang="en-GB" b="1" dirty="0" err="1" smtClean="0"/>
              <a:t>test</a:t>
            </a:r>
            <a:r>
              <a:rPr lang="en-GB" b="1" dirty="0" smtClean="0"/>
              <a:t>\</a:t>
            </a:r>
            <a:r>
              <a:rPr lang="en-GB" dirty="0" smtClean="0"/>
              <a:t>org\example\</a:t>
            </a:r>
            <a:r>
              <a:rPr lang="en-GB" dirty="0" err="1" smtClean="0"/>
              <a:t>antbook</a:t>
            </a:r>
            <a:r>
              <a:rPr lang="en-GB" dirty="0" smtClean="0"/>
              <a:t>\</a:t>
            </a:r>
            <a:r>
              <a:rPr lang="en-GB" dirty="0" err="1" smtClean="0"/>
              <a:t>junit</a:t>
            </a:r>
            <a:r>
              <a:rPr lang="en-GB" dirty="0" smtClean="0"/>
              <a:t>\</a:t>
            </a:r>
            <a:r>
              <a:rPr lang="en-GB" b="1" dirty="0" smtClean="0"/>
              <a:t>SimpleTest.java</a:t>
            </a: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C:\Antbook\ch04&gt; </a:t>
            </a:r>
            <a:r>
              <a:rPr lang="en-GB" b="1" dirty="0" smtClean="0">
                <a:solidFill>
                  <a:schemeClr val="bg1"/>
                </a:solidFill>
              </a:rPr>
              <a:t>java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smtClean="0"/>
              <a:t>-cp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dirty="0" err="1" smtClean="0"/>
              <a:t>;C</a:t>
            </a:r>
            <a:r>
              <a:rPr lang="en-GB" dirty="0" smtClean="0"/>
              <a:t>:\JAVA\junit4.8.2\junit-4.8.2.jar </a:t>
            </a:r>
            <a:r>
              <a:rPr lang="en-GB" dirty="0" err="1" smtClean="0">
                <a:solidFill>
                  <a:schemeClr val="bg1"/>
                </a:solidFill>
              </a:rPr>
              <a:t>org.junit.runner.</a:t>
            </a:r>
            <a:r>
              <a:rPr lang="en-GB" b="1" dirty="0" err="1" smtClean="0">
                <a:solidFill>
                  <a:schemeClr val="bg1"/>
                </a:solidFill>
              </a:rPr>
              <a:t>JUnitCore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b="1" dirty="0" err="1" smtClean="0">
                <a:solidFill>
                  <a:schemeClr val="bg1"/>
                </a:solidFill>
              </a:rPr>
              <a:t>SimpleTest</a:t>
            </a:r>
            <a:endParaRPr lang="en-GB" sz="800" dirty="0" smtClean="0"/>
          </a:p>
          <a:p>
            <a:pPr eaLnBrk="1" hangingPunct="1"/>
            <a:endParaRPr lang="en-GB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!!!PAY ARRENTION TO VERSION OF </a:t>
            </a:r>
            <a:r>
              <a:rPr lang="en-GB" b="1" dirty="0" err="1" smtClean="0"/>
              <a:t>Junit</a:t>
            </a:r>
            <a:r>
              <a:rPr lang="en-GB" b="1" dirty="0" smtClean="0"/>
              <a:t>!!!</a:t>
            </a:r>
          </a:p>
          <a:p>
            <a:pPr eaLnBrk="1" hangingPunct="1"/>
            <a:endParaRPr lang="en-GB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dirty="0" err="1" smtClean="0"/>
              <a:t>javac</a:t>
            </a:r>
            <a:r>
              <a:rPr lang="en-GB" dirty="0" smtClean="0"/>
              <a:t> </a:t>
            </a:r>
            <a:r>
              <a:rPr lang="en-GB" b="1" dirty="0" smtClean="0"/>
              <a:t>test\</a:t>
            </a:r>
            <a:r>
              <a:rPr lang="en-GB" dirty="0" smtClean="0"/>
              <a:t>org\example\</a:t>
            </a:r>
            <a:r>
              <a:rPr lang="en-GB" dirty="0" err="1" smtClean="0"/>
              <a:t>antbook</a:t>
            </a:r>
            <a:r>
              <a:rPr lang="en-GB" dirty="0" smtClean="0"/>
              <a:t>\</a:t>
            </a:r>
            <a:r>
              <a:rPr lang="en-GB" dirty="0" err="1" smtClean="0"/>
              <a:t>junit</a:t>
            </a:r>
            <a:r>
              <a:rPr lang="en-GB" dirty="0" smtClean="0"/>
              <a:t>\</a:t>
            </a:r>
            <a:r>
              <a:rPr lang="en-GB" b="1" dirty="0" smtClean="0"/>
              <a:t>SimpleTest.java</a:t>
            </a: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C:\Antbook\ch04&gt; </a:t>
            </a:r>
            <a:r>
              <a:rPr lang="en-GB" b="1" dirty="0" smtClean="0">
                <a:solidFill>
                  <a:schemeClr val="bg1"/>
                </a:solidFill>
              </a:rPr>
              <a:t>java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smtClean="0"/>
              <a:t>-cp </a:t>
            </a:r>
            <a:r>
              <a:rPr lang="en-GB" dirty="0" err="1" smtClean="0"/>
              <a:t>test;C</a:t>
            </a:r>
            <a:r>
              <a:rPr lang="en-GB" dirty="0" smtClean="0"/>
              <a:t>:\JAVA\junit4.8.2\junit-4.8.2.jar </a:t>
            </a:r>
            <a:r>
              <a:rPr lang="en-GB" dirty="0" err="1" smtClean="0">
                <a:solidFill>
                  <a:schemeClr val="bg1"/>
                </a:solidFill>
              </a:rPr>
              <a:t>junit.</a:t>
            </a:r>
            <a:r>
              <a:rPr lang="en-GB" b="1" dirty="0" err="1" smtClean="0">
                <a:solidFill>
                  <a:schemeClr val="bg1"/>
                </a:solidFill>
              </a:rPr>
              <a:t>textui.TestRunner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org.example.antbook.junit.</a:t>
            </a:r>
            <a:r>
              <a:rPr lang="en-GB" b="1" dirty="0" err="1" smtClean="0">
                <a:solidFill>
                  <a:schemeClr val="bg1"/>
                </a:solidFill>
              </a:rPr>
              <a:t>SimpleTest</a:t>
            </a:r>
            <a:endParaRPr lang="en-GB" sz="80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501A3-222F-4474-9361-BEF87A723FC1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9D705-9609-4655-BF5B-CF233AAB79EC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C:\Antbook\ch04&gt; java -cp 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sz="1200" b="1" dirty="0" err="1" smtClean="0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:\JAVA\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org.junit.runner.JUnitCore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org.example.antbook.junit.SimpleTest</a:t>
            </a:r>
            <a:endParaRPr lang="en-GB" sz="1200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</a:rPr>
              <a:t>-cp overrides the default </a:t>
            </a:r>
            <a:r>
              <a:rPr lang="en-GB" dirty="0" err="1" smtClean="0">
                <a:solidFill>
                  <a:schemeClr val="bg1"/>
                </a:solidFill>
              </a:rPr>
              <a:t>classpath</a:t>
            </a:r>
            <a:r>
              <a:rPr lang="en-GB" dirty="0" smtClean="0">
                <a:solidFill>
                  <a:schemeClr val="bg1"/>
                </a:solidFill>
              </a:rPr>
              <a:t>; so we should tell where to find junit-4.8.2.jar</a:t>
            </a:r>
          </a:p>
          <a:p>
            <a:pPr eaLnBrk="1" hangingPunct="1"/>
            <a:r>
              <a:rPr lang="en-GB" b="1" dirty="0" smtClean="0"/>
              <a:t>!!!PAY ARRENTION TO VERSION OF </a:t>
            </a:r>
            <a:r>
              <a:rPr lang="en-GB" b="1" dirty="0" err="1" smtClean="0"/>
              <a:t>Junit</a:t>
            </a:r>
            <a:r>
              <a:rPr lang="en-GB" b="1" dirty="0" smtClean="0"/>
              <a:t>!!!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C:\Antbook\ch04&gt;java -cp build\</a:t>
            </a:r>
            <a:r>
              <a:rPr lang="en-GB" dirty="0" err="1" smtClean="0"/>
              <a:t>test;C</a:t>
            </a:r>
            <a:r>
              <a:rPr lang="en-GB" dirty="0" smtClean="0"/>
              <a:t>:\junit4.8.2\junit-4.8.2.jar </a:t>
            </a:r>
            <a:r>
              <a:rPr lang="en-GB" dirty="0" err="1" smtClean="0"/>
              <a:t>junit.textui.TestRunner</a:t>
            </a:r>
            <a:r>
              <a:rPr lang="en-GB" dirty="0" smtClean="0"/>
              <a:t> </a:t>
            </a:r>
            <a:r>
              <a:rPr lang="en-GB" dirty="0" err="1" smtClean="0"/>
              <a:t>org.example.antbook.junit.SimpleTest</a:t>
            </a:r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sz="1200" b="1" dirty="0" err="1" smtClean="0">
                <a:latin typeface="Courier New" pitchFamily="49" charset="0"/>
              </a:rPr>
              <a:t>failonerror</a:t>
            </a:r>
            <a:r>
              <a:rPr lang="en-GB" sz="1200" b="1" dirty="0" smtClean="0">
                <a:latin typeface="Courier New" pitchFamily="49" charset="0"/>
              </a:rPr>
              <a:t>="true"</a:t>
            </a:r>
            <a:endParaRPr lang="en-GB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6B9CA9-37B5-4D71-BB3D-31B3E6D7CF3F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 smtClean="0">
                <a:solidFill>
                  <a:schemeClr val="bg1"/>
                </a:solidFill>
              </a:rPr>
              <a:t>C:\Antbook\ch04&gt; </a:t>
            </a:r>
            <a:r>
              <a:rPr lang="en-GB" b="1" dirty="0" smtClean="0">
                <a:solidFill>
                  <a:srgbClr val="FF66FF"/>
                </a:solidFill>
              </a:rPr>
              <a:t>ant -f mybuild.xml clean </a:t>
            </a:r>
            <a:r>
              <a:rPr lang="en-GB" b="1" dirty="0" err="1" smtClean="0">
                <a:solidFill>
                  <a:srgbClr val="FF66FF"/>
                </a:solidFill>
              </a:rPr>
              <a:t>junit-TestRunner</a:t>
            </a:r>
            <a:endParaRPr lang="en-GB" b="1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 smtClean="0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 smtClean="0"/>
          </a:p>
          <a:p>
            <a:pPr eaLnBrk="1" hangingPunct="1"/>
            <a:endParaRPr lang="en-GB" b="1" dirty="0" smtClean="0"/>
          </a:p>
          <a:p>
            <a:pPr eaLnBrk="1" hangingPunct="1"/>
            <a:r>
              <a:rPr lang="en-GB" b="1" dirty="0" smtClean="0"/>
              <a:t>Does </a:t>
            </a:r>
            <a:r>
              <a:rPr lang="en-GB" b="1" i="1" u="sng" dirty="0" smtClean="0"/>
              <a:t>not</a:t>
            </a:r>
            <a:r>
              <a:rPr lang="en-GB" b="1" dirty="0" smtClean="0"/>
              <a:t>  show whether BUILD is SUCCESSFUL!  (???)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????</a:t>
            </a:r>
          </a:p>
          <a:p>
            <a:pPr eaLnBrk="1" hangingPunct="1"/>
            <a:r>
              <a:rPr lang="en-GB" dirty="0" smtClean="0"/>
              <a:t> [java]</a:t>
            </a:r>
          </a:p>
          <a:p>
            <a:pPr eaLnBrk="1" hangingPunct="1"/>
            <a:r>
              <a:rPr lang="en-GB" dirty="0" smtClean="0"/>
              <a:t>     [java] Permission (</a:t>
            </a:r>
            <a:r>
              <a:rPr lang="en-GB" dirty="0" err="1" smtClean="0"/>
              <a:t>java.lang.RuntimePermission</a:t>
            </a:r>
            <a:r>
              <a:rPr lang="en-GB" dirty="0" smtClean="0"/>
              <a:t> </a:t>
            </a:r>
            <a:r>
              <a:rPr lang="en-GB" dirty="0" err="1" smtClean="0"/>
              <a:t>exitVM</a:t>
            </a:r>
            <a:r>
              <a:rPr lang="en-GB" dirty="0" smtClean="0"/>
              <a:t>) was not granted.</a:t>
            </a:r>
          </a:p>
          <a:p>
            <a:pPr eaLnBrk="1" hangingPunct="1"/>
            <a:r>
              <a:rPr lang="en-GB" dirty="0" smtClean="0"/>
              <a:t>     [java] Java Result: 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3602FC-ED9B-496F-BBA6-248FD1AF1F19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4.3.3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GB" sz="1200" b="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(A </a:t>
            </a:r>
            <a:r>
              <a:rPr lang="en-GB" sz="1200" b="0" i="1" dirty="0" smtClean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simple variation</a:t>
            </a:r>
            <a:r>
              <a:rPr lang="en-GB" sz="1200" b="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of the previous.)</a:t>
            </a:r>
          </a:p>
          <a:p>
            <a:pPr eaLnBrk="1" hangingPunct="1"/>
            <a:r>
              <a:rPr lang="en-GB" sz="1200" b="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(A </a:t>
            </a:r>
            <a:r>
              <a:rPr lang="en-GB" sz="1200" b="0" i="1" dirty="0" smtClean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simple variation</a:t>
            </a:r>
            <a:r>
              <a:rPr lang="en-GB" sz="1200" b="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of the previous.)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DA086-2801-4262-B4EC-DBD074C666C5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4.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..</a:t>
            </a:r>
            <a:r>
              <a:rPr lang="en-GB" smtClean="0">
                <a:solidFill>
                  <a:srgbClr val="FF0000"/>
                </a:solidFill>
              </a:rPr>
              <a:t>then we cover the primary alternative to JUnit testing and why it is insufficient???????.</a:t>
            </a:r>
            <a:r>
              <a:rPr lang="en-GB" smtClean="0"/>
              <a:t>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API Application Programming Interface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b="1" i="1" u="sng" smtClean="0"/>
              <a:t>Continuous integration</a:t>
            </a:r>
            <a:r>
              <a:rPr lang="en-GB" smtClean="0"/>
              <a:t>  is another important topic which will be slightly </a:t>
            </a:r>
            <a:r>
              <a:rPr lang="en-GB" i="1" u="sng" smtClean="0"/>
              <a:t>touched upon</a:t>
            </a:r>
            <a:r>
              <a:rPr lang="en-GB" smtClean="0"/>
              <a:t>. </a:t>
            </a:r>
            <a:endParaRPr lang="en-GB" i="1" u="sng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4FA3E8-AEC4-4F4D-AB9C-97347C31CBC4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b="1" dirty="0" smtClean="0">
                <a:solidFill>
                  <a:srgbClr val="FF0000"/>
                </a:solidFill>
              </a:rPr>
              <a:t>Nevertheless</a:t>
            </a:r>
            <a:r>
              <a:rPr lang="en-GB" sz="2400" dirty="0" smtClean="0"/>
              <a:t>, we will often use the term </a:t>
            </a:r>
            <a:r>
              <a:rPr lang="en-GB" sz="2400" b="1" i="1" u="sng" dirty="0" smtClean="0"/>
              <a:t>failure</a:t>
            </a:r>
            <a:r>
              <a:rPr lang="en-GB" sz="2400" i="1" dirty="0" smtClean="0"/>
              <a:t>  </a:t>
            </a:r>
            <a:r>
              <a:rPr lang="en-GB" sz="2400" dirty="0" smtClean="0"/>
              <a:t>in </a:t>
            </a:r>
            <a:r>
              <a:rPr lang="en-GB" sz="2400" b="1" i="1" u="sng" dirty="0" smtClean="0"/>
              <a:t>both</a:t>
            </a:r>
            <a:r>
              <a:rPr lang="en-GB" sz="2400" i="1" u="sng" dirty="0" smtClean="0"/>
              <a:t> versions</a:t>
            </a:r>
            <a:r>
              <a:rPr lang="en-GB" sz="2400" dirty="0" smtClean="0"/>
              <a:t>  as they both carry 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i="1" u="sng" dirty="0" smtClean="0"/>
              <a:t>the same show-stopping weight</a:t>
            </a:r>
            <a:r>
              <a:rPr lang="en-GB" sz="2000" dirty="0" smtClean="0"/>
              <a:t>  when encountered during a build.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That is, while </a:t>
            </a:r>
            <a:r>
              <a:rPr lang="en-GB" sz="2400" b="1" i="1" u="sng" dirty="0" smtClean="0"/>
              <a:t>distinguishing</a:t>
            </a:r>
            <a:r>
              <a:rPr lang="en-GB" sz="2400" dirty="0" smtClean="0"/>
              <a:t>  between “failure” and “error”, we </a:t>
            </a:r>
            <a:r>
              <a:rPr lang="en-GB" sz="2400" b="1" i="1" u="sng" dirty="0" smtClean="0"/>
              <a:t>use</a:t>
            </a:r>
            <a:r>
              <a:rPr lang="en-GB" sz="2400" dirty="0" smtClean="0"/>
              <a:t>, </a:t>
            </a:r>
            <a:r>
              <a:rPr lang="en-GB" sz="2400" b="1" dirty="0" smtClean="0">
                <a:solidFill>
                  <a:srgbClr val="FF0000"/>
                </a:solidFill>
              </a:rPr>
              <a:t>nevertheless</a:t>
            </a:r>
            <a:r>
              <a:rPr lang="en-GB" sz="2400" dirty="0" smtClean="0"/>
              <a:t>, “</a:t>
            </a:r>
            <a:r>
              <a:rPr lang="en-GB" sz="2400" b="1" dirty="0" smtClean="0"/>
              <a:t>failure</a:t>
            </a:r>
            <a:r>
              <a:rPr lang="en-GB" sz="2400" dirty="0" smtClean="0"/>
              <a:t>” in either of these senses – for simplicity.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800" b="1" dirty="0" smtClean="0">
                <a:latin typeface="Courier New" pitchFamily="49" charset="0"/>
              </a:rPr>
              <a:t>org\</a:t>
            </a:r>
            <a:r>
              <a:rPr lang="en-GB" sz="800" b="1" dirty="0" err="1" smtClean="0">
                <a:latin typeface="Courier New" pitchFamily="49" charset="0"/>
              </a:rPr>
              <a:t>eclipseguide</a:t>
            </a:r>
            <a:r>
              <a:rPr lang="en-GB" sz="800" b="1" dirty="0" smtClean="0">
                <a:latin typeface="Courier New" pitchFamily="49" charset="0"/>
              </a:rPr>
              <a:t>\persistence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800" dirty="0" smtClean="0">
                <a:solidFill>
                  <a:schemeClr val="tx1"/>
                </a:solidFill>
                <a:latin typeface="Courier New" pitchFamily="49" charset="0"/>
              </a:rPr>
              <a:t>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///////////////////////////////////////////////////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 smtClean="0">
                <a:latin typeface="Courier New" pitchFamily="49" charset="0"/>
              </a:rPr>
              <a:t>org.eclipseguide.persistence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8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smtClean="0">
                <a:latin typeface="Courier New" pitchFamily="49" charset="0"/>
              </a:rPr>
              <a:t>write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          (String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false;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 smtClean="0"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null; // null: just to return anything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aseline="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public static String </a:t>
            </a:r>
            <a:r>
              <a:rPr lang="en-GB" sz="800" b="1" dirty="0" smtClean="0">
                <a:latin typeface="Courier New" pitchFamily="49" charset="0"/>
              </a:rPr>
              <a:t>vector2String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String s = null;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buffer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start with key in quotation marks and comma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 +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Integer.toString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(key) +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add quote delimited entry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for each element in Vector v: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for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&lt;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v.elementAt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if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!=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 - 1))   //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is not last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(","); // Adds comma in case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}                            // of not last element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s =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buffer.toString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 smtClean="0">
                <a:latin typeface="Courier New" pitchFamily="49" charset="0"/>
              </a:rPr>
              <a:t>string2Vector(String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Vector&lt;String&gt; v = new Vector&lt;String&gt;();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use comma and double quotes as delimiters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 // should be added before ‘while’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                    //to ignore the initial (key 1) token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while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v.addElement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v;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 smtClean="0">
                <a:latin typeface="Courier New" pitchFamily="49" charset="0"/>
              </a:rPr>
              <a:t>getKey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 = -1;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if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key =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Integer.parseInt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key;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endParaRPr lang="en-GB" sz="8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 smtClean="0">
                <a:latin typeface="Courier New" pitchFamily="49" charset="0"/>
              </a:rPr>
              <a:t>// Here to add </a:t>
            </a:r>
            <a:r>
              <a:rPr lang="en-GB" sz="1000" b="1" dirty="0" smtClean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1000" b="1" dirty="0" smtClean="0">
                <a:latin typeface="Courier New" pitchFamily="49" charset="0"/>
              </a:rPr>
              <a:t> method </a:t>
            </a:r>
            <a:r>
              <a:rPr lang="en-GB" sz="1000" b="1" i="1" u="sng" dirty="0" smtClean="0">
                <a:latin typeface="Courier New" pitchFamily="49" charset="0"/>
              </a:rPr>
              <a:t>for the ordinary, not </a:t>
            </a:r>
            <a:r>
              <a:rPr lang="en-GB" sz="1000" b="1" i="1" u="sng" dirty="0" err="1" smtClean="0">
                <a:latin typeface="Courier New" pitchFamily="49" charset="0"/>
              </a:rPr>
              <a:t>JUnit</a:t>
            </a:r>
            <a:r>
              <a:rPr lang="en-GB" sz="1000" b="1" i="1" u="sng" dirty="0" smtClean="0">
                <a:latin typeface="Courier New" pitchFamily="49" charset="0"/>
              </a:rPr>
              <a:t> testing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 smtClean="0">
                <a:latin typeface="Courier New" pitchFamily="49" charset="0"/>
              </a:rPr>
              <a:t>//</a:t>
            </a:r>
            <a:r>
              <a:rPr lang="en-GB" sz="1000" b="1" i="1" dirty="0" smtClean="0">
                <a:latin typeface="Courier New" pitchFamily="49" charset="0"/>
              </a:rPr>
              <a:t> of </a:t>
            </a:r>
            <a:r>
              <a:rPr lang="en-GB" sz="1000" b="1" dirty="0" smtClean="0">
                <a:latin typeface="Courier New" pitchFamily="49" charset="0"/>
              </a:rPr>
              <a:t>this class</a:t>
            </a: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800" b="1" dirty="0" smtClean="0">
                <a:latin typeface="Courier New" pitchFamily="49" charset="0"/>
              </a:rPr>
              <a:t>org\</a:t>
            </a:r>
            <a:r>
              <a:rPr lang="en-GB" sz="800" b="1" dirty="0" err="1" smtClean="0">
                <a:latin typeface="Courier New" pitchFamily="49" charset="0"/>
              </a:rPr>
              <a:t>eclipseguide</a:t>
            </a:r>
            <a:r>
              <a:rPr lang="en-GB" sz="800" b="1" dirty="0" smtClean="0">
                <a:latin typeface="Courier New" pitchFamily="49" charset="0"/>
              </a:rPr>
              <a:t>\persistence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800" dirty="0" smtClean="0">
                <a:solidFill>
                  <a:schemeClr val="tx1"/>
                </a:solidFill>
                <a:latin typeface="Courier New" pitchFamily="49" charset="0"/>
              </a:rPr>
              <a:t>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///////////////////////////////////////////////////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 smtClean="0">
                <a:latin typeface="Courier New" pitchFamily="49" charset="0"/>
              </a:rPr>
              <a:t>org.eclipseguide.persistence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8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smtClean="0">
                <a:latin typeface="Courier New" pitchFamily="49" charset="0"/>
              </a:rPr>
              <a:t>write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          (String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false;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 smtClean="0"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null; // null: just to return anything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aseline="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public static String </a:t>
            </a:r>
            <a:r>
              <a:rPr lang="en-GB" sz="800" b="1" dirty="0" smtClean="0">
                <a:latin typeface="Courier New" pitchFamily="49" charset="0"/>
              </a:rPr>
              <a:t>vector2String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String s = null;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buffer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start with key in quotation marks and comma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 +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Integer.toString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(key) +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add quote delimited entry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for each element in Vector v: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for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&lt;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v.elementAt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if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!=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 - 1))   //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is not last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(","); // Adds comma in case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}                            // of not last element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s =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buffer.toString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 smtClean="0">
                <a:latin typeface="Courier New" pitchFamily="49" charset="0"/>
              </a:rPr>
              <a:t>string2Vector(String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Vector&lt;String&gt; v = new Vector&lt;String&gt;();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// use comma and double quotes as delimiters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(); // should be added before ‘while’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                    //to ignore the initial (key 1) token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while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v.addElement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v;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 smtClean="0">
                <a:latin typeface="Courier New" pitchFamily="49" charset="0"/>
              </a:rPr>
              <a:t>getKey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key = -1;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if 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	key = 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Integer.parseInt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 smtClean="0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	return key;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endParaRPr lang="en-GB" sz="8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 smtClean="0">
                <a:latin typeface="Courier New" pitchFamily="49" charset="0"/>
              </a:rPr>
              <a:t>// Here to add </a:t>
            </a:r>
            <a:r>
              <a:rPr lang="en-GB" sz="1000" b="1" dirty="0" smtClean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1000" b="1" dirty="0" smtClean="0">
                <a:latin typeface="Courier New" pitchFamily="49" charset="0"/>
              </a:rPr>
              <a:t> method </a:t>
            </a:r>
            <a:r>
              <a:rPr lang="en-GB" sz="1000" b="1" i="1" u="sng" dirty="0" smtClean="0">
                <a:latin typeface="Courier New" pitchFamily="49" charset="0"/>
              </a:rPr>
              <a:t>for the ordinary, not </a:t>
            </a:r>
            <a:r>
              <a:rPr lang="en-GB" sz="1000" b="1" i="1" u="sng" dirty="0" err="1" smtClean="0">
                <a:latin typeface="Courier New" pitchFamily="49" charset="0"/>
              </a:rPr>
              <a:t>JUnit</a:t>
            </a:r>
            <a:r>
              <a:rPr lang="en-GB" sz="1000" b="1" i="1" u="sng" dirty="0" smtClean="0">
                <a:latin typeface="Courier New" pitchFamily="49" charset="0"/>
              </a:rPr>
              <a:t> testing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 smtClean="0">
                <a:latin typeface="Courier New" pitchFamily="49" charset="0"/>
              </a:rPr>
              <a:t>//</a:t>
            </a:r>
            <a:r>
              <a:rPr lang="en-GB" sz="1000" b="1" i="1" dirty="0" smtClean="0">
                <a:latin typeface="Courier New" pitchFamily="49" charset="0"/>
              </a:rPr>
              <a:t> of </a:t>
            </a:r>
            <a:r>
              <a:rPr lang="en-GB" sz="1000" b="1" dirty="0" smtClean="0">
                <a:latin typeface="Courier New" pitchFamily="49" charset="0"/>
              </a:rPr>
              <a:t>this class</a:t>
            </a: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6C3AC-624C-4B4D-8A6B-D71DAFE98ABA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, in turn, </a:t>
            </a:r>
            <a:r>
              <a:rPr lang="en-GB" sz="1200" b="1" i="1" u="sng" dirty="0" smtClean="0"/>
              <a:t>extends</a:t>
            </a:r>
            <a:r>
              <a:rPr lang="en-GB" sz="1200" dirty="0" smtClean="0"/>
              <a:t>  </a:t>
            </a:r>
            <a:r>
              <a:rPr lang="en-GB" sz="1200" b="1" i="1" dirty="0" err="1" smtClean="0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sz="1200" dirty="0" smtClean="0"/>
              <a:t>, as required in our general rule for creating test cases.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6C3AC-624C-4B4D-8A6B-D71DAFE98ABA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, in turn, </a:t>
            </a:r>
            <a:r>
              <a:rPr lang="en-GB" sz="1200" b="1" i="1" u="sng" dirty="0" smtClean="0"/>
              <a:t>extends</a:t>
            </a:r>
            <a:r>
              <a:rPr lang="en-GB" sz="1200" dirty="0" smtClean="0"/>
              <a:t>  </a:t>
            </a:r>
            <a:r>
              <a:rPr lang="en-GB" sz="1200" b="1" i="1" dirty="0" err="1" smtClean="0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sz="1200" dirty="0" smtClean="0"/>
              <a:t>, as required in our general rule for creating test cases.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8784E-0197-4F14-BBFC-0689C4B1A483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r>
              <a:rPr lang="en-GB" b="1" dirty="0" smtClean="0">
                <a:solidFill>
                  <a:srgbClr val="FF0000"/>
                </a:solidFill>
              </a:rPr>
              <a:t>…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r>
              <a:rPr lang="en-GB" b="1" dirty="0" smtClean="0">
                <a:solidFill>
                  <a:srgbClr val="FF0000"/>
                </a:solidFill>
              </a:rPr>
              <a:t>COMPILE and then RUN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FilePersistenceServicesTest</a:t>
            </a:r>
            <a:r>
              <a:rPr lang="en-GB" dirty="0" smtClean="0">
                <a:latin typeface="Courier New" pitchFamily="49" charset="0"/>
              </a:rPr>
              <a:t> </a:t>
            </a:r>
            <a:r>
              <a:rPr lang="en-GB" dirty="0" smtClean="0"/>
              <a:t>from the command line by using </a:t>
            </a:r>
            <a:r>
              <a:rPr lang="en-GB" b="1" dirty="0" err="1" smtClean="0"/>
              <a:t>JUnit</a:t>
            </a:r>
            <a:r>
              <a:rPr lang="en-GB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dirty="0" smtClean="0">
                <a:latin typeface="Courier New" pitchFamily="49" charset="0"/>
              </a:rPr>
              <a:t> </a:t>
            </a:r>
            <a:r>
              <a:rPr lang="en-GB" dirty="0" smtClean="0"/>
              <a:t>(as in the case of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GB" b="1" dirty="0" smtClean="0"/>
              <a:t>see Slide 11</a:t>
            </a:r>
            <a:r>
              <a:rPr lang="en-GB" dirty="0" smtClean="0"/>
              <a:t>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COMP220-11AntJunit.ppt</a:t>
            </a:r>
            <a:r>
              <a:rPr lang="en-GB" b="1" dirty="0" smtClean="0"/>
              <a:t>).</a:t>
            </a:r>
            <a:r>
              <a:rPr lang="en-GB" b="1" dirty="0" smtClean="0">
                <a:latin typeface="Courier New" pitchFamily="49" charset="0"/>
              </a:rPr>
              <a:t>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IN FACT, RUNNING FROM COMMAND LINE IS COMPLICATED HERE!!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C:\Antbook\ch04\</a:t>
            </a:r>
            <a:r>
              <a:rPr lang="en-US" b="1" dirty="0" smtClean="0"/>
              <a:t>test</a:t>
            </a:r>
            <a:r>
              <a:rPr lang="en-US" dirty="0" smtClean="0"/>
              <a:t>&gt;</a:t>
            </a:r>
            <a:r>
              <a:rPr lang="en-US" dirty="0" err="1" smtClean="0"/>
              <a:t>javac</a:t>
            </a:r>
            <a:r>
              <a:rPr lang="en-US" dirty="0" smtClean="0"/>
              <a:t> org\</a:t>
            </a:r>
            <a:r>
              <a:rPr lang="en-US" dirty="0" err="1" smtClean="0"/>
              <a:t>eclipseguide</a:t>
            </a:r>
            <a:r>
              <a:rPr lang="en-US" dirty="0" smtClean="0"/>
              <a:t>\persistence\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FilePersistenceServicesTest.java</a:t>
            </a:r>
          </a:p>
          <a:p>
            <a:pPr eaLnBrk="1" hangingPunct="1"/>
            <a:r>
              <a:rPr lang="en-US" dirty="0" smtClean="0"/>
              <a:t>C:\Antbook\ch04\</a:t>
            </a:r>
            <a:r>
              <a:rPr lang="en-US" b="1" dirty="0" smtClean="0"/>
              <a:t>test</a:t>
            </a:r>
            <a:r>
              <a:rPr lang="en-US" dirty="0" smtClean="0"/>
              <a:t>&gt;java </a:t>
            </a:r>
            <a:r>
              <a:rPr lang="en-GB" dirty="0" err="1" smtClean="0">
                <a:solidFill>
                  <a:schemeClr val="bg1"/>
                </a:solidFill>
              </a:rPr>
              <a:t>org.junit.runner.JUnitCore</a:t>
            </a:r>
            <a:r>
              <a:rPr lang="en-US" dirty="0" smtClean="0"/>
              <a:t> </a:t>
            </a:r>
            <a:r>
              <a:rPr lang="en-US" dirty="0" err="1" smtClean="0"/>
              <a:t>org.eclipseguide.persistence</a:t>
            </a:r>
            <a:r>
              <a:rPr lang="en-US" dirty="0" smtClean="0"/>
              <a:t>.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FilePersistenceServicesTest</a:t>
            </a:r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 -cp ..\build\classes;..\</a:t>
            </a: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</a:rPr>
              <a:t>test;C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:\JAVA\junit4.8.2\junit-4.8.2.jar org\</a:t>
            </a: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</a:rPr>
              <a:t>eclipseguide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\persistence\FilePersistenceServicesTest.java</a:t>
            </a:r>
          </a:p>
          <a:p>
            <a:pPr eaLnBrk="1" hangingPunct="1"/>
            <a:r>
              <a:rPr lang="en-US" dirty="0" smtClean="0"/>
              <a:t>C:\Antbook\ch04\</a:t>
            </a:r>
            <a:r>
              <a:rPr lang="en-US" b="1" dirty="0" smtClean="0"/>
              <a:t>test</a:t>
            </a:r>
            <a:r>
              <a:rPr lang="en-US" dirty="0" smtClean="0"/>
              <a:t>&gt;java 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-cp ..\build\classes;..\</a:t>
            </a: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</a:rPr>
              <a:t>test;C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</a:rPr>
              <a:t>:\JAVA\junit4.8.2\junit-4.8.2.jar </a:t>
            </a:r>
            <a:r>
              <a:rPr lang="en-GB" dirty="0" err="1" smtClean="0">
                <a:solidFill>
                  <a:schemeClr val="bg1"/>
                </a:solidFill>
              </a:rPr>
              <a:t>org.junit.runner.JUnitCore</a:t>
            </a:r>
            <a:r>
              <a:rPr lang="en-US" dirty="0" smtClean="0"/>
              <a:t> </a:t>
            </a:r>
            <a:r>
              <a:rPr lang="en-US" dirty="0" err="1" smtClean="0"/>
              <a:t>org.eclipseguide.persistence</a:t>
            </a:r>
            <a:r>
              <a:rPr lang="en-US" dirty="0" smtClean="0"/>
              <a:t>.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FilePersistenceServicesTest.java</a:t>
            </a:r>
            <a:endParaRPr lang="en-US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 [</a:t>
            </a:r>
            <a:r>
              <a:rPr lang="en-US" dirty="0" err="1" smtClean="0"/>
              <a:t>javac</a:t>
            </a:r>
            <a:r>
              <a:rPr lang="en-US" dirty="0" smtClean="0"/>
              <a:t>] C:\Antbook\ch04\test\org\eclipseguide\persistence\FilePersistenceSer</a:t>
            </a:r>
          </a:p>
          <a:p>
            <a:r>
              <a:rPr lang="en-US" dirty="0" smtClean="0"/>
              <a:t>vicesTest.java:62: cannot find symbol</a:t>
            </a:r>
          </a:p>
          <a:p>
            <a:r>
              <a:rPr lang="en-US" dirty="0" smtClean="0"/>
              <a:t>    [</a:t>
            </a:r>
            <a:r>
              <a:rPr lang="en-US" dirty="0" err="1" smtClean="0"/>
              <a:t>javac</a:t>
            </a:r>
            <a:r>
              <a:rPr lang="en-US" dirty="0" smtClean="0"/>
              <a:t>] symbol  : variable </a:t>
            </a:r>
            <a:r>
              <a:rPr lang="en-US" dirty="0" err="1" smtClean="0"/>
              <a:t>FilePersistenceServices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FF0000"/>
                </a:solidFill>
              </a:rPr>
              <a:t>But now we intend to consider the </a:t>
            </a:r>
            <a:r>
              <a:rPr lang="en-GB" sz="1200" b="1" u="sng" dirty="0" smtClean="0">
                <a:solidFill>
                  <a:srgbClr val="FF0000"/>
                </a:solidFill>
              </a:rPr>
              <a:t>traditional, old</a:t>
            </a:r>
            <a:r>
              <a:rPr lang="en-GB" sz="1200" b="1" dirty="0" smtClean="0">
                <a:solidFill>
                  <a:srgbClr val="FF0000"/>
                </a:solidFill>
              </a:rPr>
              <a:t> </a:t>
            </a:r>
            <a:r>
              <a:rPr lang="en-GB" sz="1200" b="1" u="sng" dirty="0" smtClean="0">
                <a:solidFill>
                  <a:srgbClr val="FF0000"/>
                </a:solidFill>
              </a:rPr>
              <a:t>style</a:t>
            </a:r>
            <a:r>
              <a:rPr lang="en-GB" sz="1200" b="1" dirty="0" smtClean="0">
                <a:solidFill>
                  <a:srgbClr val="FF0000"/>
                </a:solidFill>
              </a:rPr>
              <a:t> of Java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main()</a:t>
            </a:r>
            <a:r>
              <a:rPr lang="en-GB" sz="1200" b="1" dirty="0" smtClean="0">
                <a:solidFill>
                  <a:srgbClr val="FF0000"/>
                </a:solidFill>
              </a:rPr>
              <a:t> testing.</a:t>
            </a:r>
            <a:endParaRPr lang="en-GB" sz="12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b="1" dirty="0" err="1" smtClean="0">
                <a:latin typeface="Courier New" pitchFamily="49" charset="0"/>
                <a:cs typeface="Courier New" pitchFamily="49" charset="0"/>
              </a:rPr>
              <a:t>serv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0AE32-B5B7-43E9-A5D8-1872B0A10BF8}" type="slidenum">
              <a:rPr lang="en-GB" smtClean="0"/>
              <a:pPr/>
              <a:t>28</a:t>
            </a:fld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9D705-9609-4655-BF5B-CF233AAB79EC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C:\Antbook\ch04&gt; java -cp 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sz="1200" b="1" dirty="0" err="1" smtClean="0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:\JAVA\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org.junit.runner.JUnitCore</a:t>
            </a:r>
            <a:r>
              <a:rPr lang="en-GB" sz="12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 smtClean="0">
                <a:solidFill>
                  <a:schemeClr val="bg1"/>
                </a:solidFill>
                <a:latin typeface="Courier New" pitchFamily="49" charset="0"/>
              </a:rPr>
              <a:t>org.example.antbook.junit.SimpleTest</a:t>
            </a:r>
            <a:endParaRPr lang="en-GB" sz="1200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</a:rPr>
              <a:t>-cp overrides the default </a:t>
            </a:r>
            <a:r>
              <a:rPr lang="en-GB" dirty="0" err="1" smtClean="0">
                <a:solidFill>
                  <a:schemeClr val="bg1"/>
                </a:solidFill>
              </a:rPr>
              <a:t>classpath</a:t>
            </a:r>
            <a:r>
              <a:rPr lang="en-GB" dirty="0" smtClean="0">
                <a:solidFill>
                  <a:schemeClr val="bg1"/>
                </a:solidFill>
              </a:rPr>
              <a:t>; so we should tell where to find junit-4.8.2.jar</a:t>
            </a:r>
          </a:p>
          <a:p>
            <a:pPr eaLnBrk="1" hangingPunct="1"/>
            <a:r>
              <a:rPr lang="en-GB" b="1" dirty="0" smtClean="0"/>
              <a:t>!!!PAY ARRENTION TO VERSION OF </a:t>
            </a:r>
            <a:r>
              <a:rPr lang="en-GB" b="1" dirty="0" err="1" smtClean="0"/>
              <a:t>Junit</a:t>
            </a:r>
            <a:r>
              <a:rPr lang="en-GB" b="1" dirty="0" smtClean="0"/>
              <a:t>!!!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C:\Antbook\ch04&gt;java -cp build\</a:t>
            </a:r>
            <a:r>
              <a:rPr lang="en-GB" dirty="0" err="1" smtClean="0"/>
              <a:t>test;C</a:t>
            </a:r>
            <a:r>
              <a:rPr lang="en-GB" dirty="0" smtClean="0"/>
              <a:t>:\junit4.8.2\junit-4.8.2.jar </a:t>
            </a:r>
            <a:r>
              <a:rPr lang="en-GB" dirty="0" err="1" smtClean="0"/>
              <a:t>junit.textui.TestRunner</a:t>
            </a:r>
            <a:r>
              <a:rPr lang="en-GB" dirty="0" smtClean="0"/>
              <a:t> </a:t>
            </a:r>
            <a:r>
              <a:rPr lang="en-GB" dirty="0" err="1" smtClean="0"/>
              <a:t>org.example.antbook.junit.SimpleTest</a:t>
            </a:r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endParaRPr lang="en-GB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GB" sz="1200" b="1" dirty="0" err="1" smtClean="0">
                <a:latin typeface="Courier New" pitchFamily="49" charset="0"/>
              </a:rPr>
              <a:t>failonerror</a:t>
            </a:r>
            <a:r>
              <a:rPr lang="en-GB" sz="1200" b="1" dirty="0" smtClean="0">
                <a:latin typeface="Courier New" pitchFamily="49" charset="0"/>
              </a:rPr>
              <a:t>="true"</a:t>
            </a:r>
            <a:endParaRPr lang="en-GB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DA086-2801-4262-B4EC-DBD074C666C5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4.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..</a:t>
            </a:r>
            <a:r>
              <a:rPr lang="en-GB" smtClean="0">
                <a:solidFill>
                  <a:srgbClr val="FF0000"/>
                </a:solidFill>
              </a:rPr>
              <a:t>then we cover the primary alternative to JUnit testing and why it is insufficient???????.</a:t>
            </a:r>
            <a:r>
              <a:rPr lang="en-GB" smtClean="0"/>
              <a:t>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API Application Programming Interface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b="1" i="1" u="sng" smtClean="0"/>
              <a:t>Continuous integration</a:t>
            </a:r>
            <a:r>
              <a:rPr lang="en-GB" smtClean="0"/>
              <a:t>  is another important topic which will be slightly </a:t>
            </a:r>
            <a:r>
              <a:rPr lang="en-GB" i="1" u="sng" smtClean="0"/>
              <a:t>touched upon</a:t>
            </a:r>
            <a:r>
              <a:rPr lang="en-GB" smtClean="0"/>
              <a:t>. </a:t>
            </a:r>
            <a:endParaRPr lang="en-GB" i="1" u="sng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 smtClean="0">
                <a:solidFill>
                  <a:schemeClr val="bg1"/>
                </a:solidFill>
              </a:rPr>
              <a:t>C:\Antbook\ch04&gt; </a:t>
            </a:r>
            <a:r>
              <a:rPr lang="en-GB" b="1" dirty="0" smtClean="0">
                <a:solidFill>
                  <a:srgbClr val="FF66FF"/>
                </a:solidFill>
              </a:rPr>
              <a:t>ant -f mybuild.xml clean </a:t>
            </a:r>
            <a:r>
              <a:rPr lang="en-GB" b="1" dirty="0" err="1" smtClean="0">
                <a:solidFill>
                  <a:srgbClr val="FF66FF"/>
                </a:solidFill>
              </a:rPr>
              <a:t>junit-TestRunner</a:t>
            </a:r>
            <a:r>
              <a:rPr lang="en-GB" b="1" dirty="0" smtClean="0">
                <a:solidFill>
                  <a:srgbClr val="FF66FF"/>
                </a:solidFill>
              </a:rPr>
              <a:t> 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output.txt</a:t>
            </a:r>
            <a:endParaRPr lang="en-GB" b="1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 smtClean="0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 smtClean="0"/>
          </a:p>
          <a:p>
            <a:pPr eaLnBrk="1" hangingPunct="1"/>
            <a:endParaRPr lang="en-GB" b="1" dirty="0" smtClean="0"/>
          </a:p>
          <a:p>
            <a:pPr eaLnBrk="1" hangingPunct="1"/>
            <a:r>
              <a:rPr lang="en-GB" b="1" dirty="0" smtClean="0"/>
              <a:t>Does </a:t>
            </a:r>
            <a:r>
              <a:rPr lang="en-GB" b="1" i="1" u="sng" dirty="0" smtClean="0"/>
              <a:t>not</a:t>
            </a:r>
            <a:r>
              <a:rPr lang="en-GB" b="1" dirty="0" smtClean="0"/>
              <a:t>  show whether BUILD is SUCCESSFUL!  (???)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????</a:t>
            </a:r>
          </a:p>
          <a:p>
            <a:pPr eaLnBrk="1" hangingPunct="1"/>
            <a:r>
              <a:rPr lang="en-GB" dirty="0" smtClean="0"/>
              <a:t> [java]</a:t>
            </a:r>
          </a:p>
          <a:p>
            <a:pPr eaLnBrk="1" hangingPunct="1"/>
            <a:r>
              <a:rPr lang="en-GB" dirty="0" smtClean="0"/>
              <a:t>     [java] Permission (</a:t>
            </a:r>
            <a:r>
              <a:rPr lang="en-GB" dirty="0" err="1" smtClean="0"/>
              <a:t>java.lang.RuntimePermission</a:t>
            </a:r>
            <a:r>
              <a:rPr lang="en-GB" dirty="0" smtClean="0"/>
              <a:t> </a:t>
            </a:r>
            <a:r>
              <a:rPr lang="en-GB" dirty="0" err="1" smtClean="0"/>
              <a:t>exitVM</a:t>
            </a:r>
            <a:r>
              <a:rPr lang="en-GB" dirty="0" smtClean="0"/>
              <a:t>) was not granted.</a:t>
            </a:r>
          </a:p>
          <a:p>
            <a:pPr eaLnBrk="1" hangingPunct="1"/>
            <a:r>
              <a:rPr lang="en-GB" dirty="0" smtClean="0"/>
              <a:t>     [java] Java Result: 2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 smtClean="0">
                <a:solidFill>
                  <a:schemeClr val="bg1"/>
                </a:solidFill>
              </a:rPr>
              <a:t>C:\Antbook\ch04&gt; </a:t>
            </a:r>
            <a:r>
              <a:rPr lang="en-GB" b="1" dirty="0" smtClean="0">
                <a:solidFill>
                  <a:srgbClr val="FF66FF"/>
                </a:solidFill>
              </a:rPr>
              <a:t>ant -f mybuild.xml clean </a:t>
            </a:r>
            <a:r>
              <a:rPr lang="en-GB" b="1" dirty="0" err="1" smtClean="0">
                <a:solidFill>
                  <a:srgbClr val="FF66FF"/>
                </a:solidFill>
              </a:rPr>
              <a:t>junit-TestRunner</a:t>
            </a:r>
            <a:endParaRPr lang="en-GB" b="1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 smtClean="0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smtClean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 smtClean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 smtClean="0"/>
          </a:p>
          <a:p>
            <a:pPr eaLnBrk="1" hangingPunct="1"/>
            <a:endParaRPr lang="en-GB" b="1" dirty="0" smtClean="0"/>
          </a:p>
          <a:p>
            <a:pPr eaLnBrk="1" hangingPunct="1"/>
            <a:r>
              <a:rPr lang="en-GB" b="1" dirty="0" smtClean="0"/>
              <a:t>Does </a:t>
            </a:r>
            <a:r>
              <a:rPr lang="en-GB" b="1" i="1" u="sng" dirty="0" smtClean="0"/>
              <a:t>not</a:t>
            </a:r>
            <a:r>
              <a:rPr lang="en-GB" b="1" dirty="0" smtClean="0"/>
              <a:t>  show whether BUILD is SUCCESSFUL!  (???)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????</a:t>
            </a:r>
          </a:p>
          <a:p>
            <a:pPr eaLnBrk="1" hangingPunct="1"/>
            <a:r>
              <a:rPr lang="en-GB" dirty="0" smtClean="0"/>
              <a:t> [java]</a:t>
            </a:r>
          </a:p>
          <a:p>
            <a:pPr eaLnBrk="1" hangingPunct="1"/>
            <a:r>
              <a:rPr lang="en-GB" dirty="0" smtClean="0"/>
              <a:t>     [java] Permission (</a:t>
            </a:r>
            <a:r>
              <a:rPr lang="en-GB" dirty="0" err="1" smtClean="0"/>
              <a:t>java.lang.RuntimePermission</a:t>
            </a:r>
            <a:r>
              <a:rPr lang="en-GB" dirty="0" smtClean="0"/>
              <a:t> </a:t>
            </a:r>
            <a:r>
              <a:rPr lang="en-GB" dirty="0" err="1" smtClean="0"/>
              <a:t>exitVM</a:t>
            </a:r>
            <a:r>
              <a:rPr lang="en-GB" dirty="0" smtClean="0"/>
              <a:t>) was not granted.</a:t>
            </a:r>
          </a:p>
          <a:p>
            <a:pPr eaLnBrk="1" hangingPunct="1"/>
            <a:r>
              <a:rPr lang="en-GB" dirty="0" smtClean="0"/>
              <a:t>     [java] Java Result: 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427E0-DE73-47FE-8751-3A3855A096F8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4.3</a:t>
            </a:r>
          </a:p>
          <a:p>
            <a:pPr eaLnBrk="1" hangingPunct="1"/>
            <a:endParaRPr lang="en-GB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 smtClean="0"/>
              <a:t>JUnit</a:t>
            </a:r>
            <a:r>
              <a:rPr lang="en-GB" sz="2800" dirty="0" smtClean="0"/>
              <a:t> is a </a:t>
            </a:r>
            <a:r>
              <a:rPr lang="en-GB" sz="2800" b="1" i="1" dirty="0" smtClean="0"/>
              <a:t>member</a:t>
            </a:r>
            <a:r>
              <a:rPr lang="en-GB" sz="2800" dirty="0" smtClean="0"/>
              <a:t>  of the </a:t>
            </a:r>
            <a:r>
              <a:rPr lang="en-GB" sz="2800" b="1" dirty="0" err="1" smtClean="0"/>
              <a:t>xUnit</a:t>
            </a:r>
            <a:r>
              <a:rPr lang="en-GB" sz="2800" dirty="0" smtClean="0"/>
              <a:t> testing framework </a:t>
            </a:r>
            <a:r>
              <a:rPr lang="en-GB" sz="2800" b="1" i="1" dirty="0" smtClean="0"/>
              <a:t>family</a:t>
            </a:r>
            <a:r>
              <a:rPr lang="en-GB" sz="2800" dirty="0" smtClean="0"/>
              <a:t>  and now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dirty="0" smtClean="0"/>
              <a:t>the </a:t>
            </a:r>
            <a:r>
              <a:rPr lang="en-GB" sz="2400" b="1" i="1" dirty="0" smtClean="0"/>
              <a:t>de facto standard testing framework</a:t>
            </a:r>
            <a:r>
              <a:rPr lang="en-GB" sz="2400" dirty="0" smtClean="0"/>
              <a:t>  for </a:t>
            </a:r>
            <a:r>
              <a:rPr lang="en-GB" sz="2400" b="1" dirty="0" smtClean="0"/>
              <a:t>Java</a:t>
            </a:r>
            <a:r>
              <a:rPr lang="en-GB" sz="2400" dirty="0" smtClean="0"/>
              <a:t> development.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 smtClean="0"/>
              <a:t>JUnit</a:t>
            </a:r>
            <a:r>
              <a:rPr lang="en-GB" sz="2800" dirty="0" smtClean="0"/>
              <a:t> originally created by 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i="1" u="sng" dirty="0" smtClean="0"/>
              <a:t>Kent Beck</a:t>
            </a:r>
            <a:r>
              <a:rPr lang="en-GB" sz="2400" dirty="0" smtClean="0"/>
              <a:t> and </a:t>
            </a:r>
            <a:r>
              <a:rPr lang="en-GB" sz="2400" i="1" u="sng" dirty="0" smtClean="0"/>
              <a:t>Erich Gamma</a:t>
            </a:r>
            <a:r>
              <a:rPr lang="en-GB" sz="2400" dirty="0" smtClean="0"/>
              <a:t>,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691356-BF76-4756-9EB5-63762042C9B5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000" dirty="0" smtClean="0"/>
              <a:t>4.3.1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 err="1" smtClean="0"/>
              <a:t>EXtreme</a:t>
            </a:r>
            <a:r>
              <a:rPr lang="en-GB" sz="1000" b="1" dirty="0" smtClean="0"/>
              <a:t> Programming: </a:t>
            </a:r>
            <a:r>
              <a:rPr lang="en-GB" sz="1000" dirty="0" smtClean="0"/>
              <a:t> Writing and running tests should be </a:t>
            </a:r>
            <a:r>
              <a:rPr lang="en-GB" sz="1000" b="1" i="1" u="sng" dirty="0" smtClean="0"/>
              <a:t>easy</a:t>
            </a:r>
            <a:r>
              <a:rPr lang="en-GB" sz="1000" dirty="0" smtClean="0"/>
              <a:t>. </a:t>
            </a:r>
          </a:p>
          <a:p>
            <a:pPr eaLnBrk="1" hangingPunct="1"/>
            <a:endParaRPr lang="en-GB" sz="10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3BD127-19D4-421F-A432-F4CC68BA3CB2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effectLst/>
              </a:rPr>
              <a:t>http://en.wikipedia.org/wiki/Static_import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effectLst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effectLst/>
              </a:rPr>
              <a:t>Static import</a:t>
            </a:r>
            <a:r>
              <a:rPr lang="en-GB" b="0" dirty="0" smtClean="0">
                <a:effectLst/>
              </a:rPr>
              <a:t> is a feature introduced in the </a:t>
            </a:r>
            <a:r>
              <a:rPr lang="en-GB" b="0" u="sng" dirty="0" smtClean="0">
                <a:effectLst/>
              </a:rPr>
              <a:t>Java programming language </a:t>
            </a:r>
            <a:r>
              <a:rPr lang="en-GB" b="0" dirty="0" smtClean="0">
                <a:effectLst/>
              </a:rPr>
              <a:t>that allows members (fields and methods) defined in a class as public static to be used in Java code without specifying the class in which the field is defined. This feature was introduced into the language in </a:t>
            </a:r>
            <a:r>
              <a:rPr lang="en-GB" b="0" u="sng" dirty="0" smtClean="0">
                <a:effectLst/>
              </a:rPr>
              <a:t>version 5.0</a:t>
            </a:r>
            <a:r>
              <a:rPr lang="en-GB" b="0" dirty="0" smtClean="0">
                <a:effectLst/>
              </a:rPr>
              <a:t>.</a:t>
            </a:r>
            <a:endParaRPr lang="en-GB" b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en-GB" b="1" i="1" dirty="0" smtClean="0"/>
              <a:t>not related yet</a:t>
            </a:r>
            <a:r>
              <a:rPr lang="en-GB" dirty="0" smtClean="0">
                <a:solidFill>
                  <a:schemeClr val="tx1"/>
                </a:solidFill>
              </a:rPr>
              <a:t>  with our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eaLnBrk="1" hangingPunct="1"/>
            <a:endParaRPr lang="en-US" dirty="0" smtClean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</a:rPr>
              <a:t>Any your package, but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i="1" dirty="0" smtClean="0"/>
              <a:t>different</a:t>
            </a:r>
            <a:r>
              <a:rPr lang="en-GB" dirty="0" smtClean="0">
                <a:solidFill>
                  <a:schemeClr val="tx1"/>
                </a:solidFill>
              </a:rPr>
              <a:t>  from that of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</a:t>
            </a:r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Services.java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691356-BF76-4756-9EB5-63762042C9B5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1000" b="1" dirty="0" smtClean="0"/>
          </a:p>
          <a:p>
            <a:pPr eaLnBrk="1" hangingPunct="1"/>
            <a:r>
              <a:rPr lang="en-GB" sz="1000" b="1" dirty="0" smtClean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1000" b="1" dirty="0" err="1" smtClean="0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1000" b="1" dirty="0" smtClean="0">
                <a:solidFill>
                  <a:srgbClr val="333333"/>
                </a:solidFill>
                <a:latin typeface="Courier New" pitchFamily="49" charset="0"/>
              </a:rPr>
              <a:t> junit-4.8.2.jar</a:t>
            </a:r>
          </a:p>
          <a:p>
            <a:pPr eaLnBrk="1" hangingPunct="1"/>
            <a:r>
              <a:rPr lang="en-GB" sz="900" b="1" dirty="0" smtClean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900" b="1" dirty="0" err="1" smtClean="0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900" b="1" dirty="0" smtClean="0">
                <a:solidFill>
                  <a:srgbClr val="333333"/>
                </a:solidFill>
                <a:latin typeface="Courier New" pitchFamily="49" charset="0"/>
              </a:rPr>
              <a:t> junit-4.8.2-src.jar</a:t>
            </a:r>
            <a:endParaRPr lang="en-GB" sz="900" dirty="0" smtClean="0"/>
          </a:p>
          <a:p>
            <a:pPr eaLnBrk="1" hangingPunct="1"/>
            <a:endParaRPr lang="en-GB" sz="900" dirty="0" smtClean="0"/>
          </a:p>
          <a:p>
            <a:pPr eaLnBrk="1" hangingPunct="1"/>
            <a:r>
              <a:rPr lang="en-GB" sz="900" dirty="0" smtClean="0"/>
              <a:t>by using </a:t>
            </a:r>
            <a:r>
              <a:rPr lang="en-GB" sz="900" b="1" dirty="0" smtClean="0"/>
              <a:t>WinZip</a:t>
            </a:r>
            <a:endParaRPr lang="en-GB" sz="1000" dirty="0" smtClean="0"/>
          </a:p>
          <a:p>
            <a:pPr eaLnBrk="1" hangingPunct="1"/>
            <a:endParaRPr lang="en-GB" sz="1000" dirty="0" smtClean="0"/>
          </a:p>
          <a:p>
            <a:pPr eaLnBrk="1" hangingPunct="1"/>
            <a:r>
              <a:rPr lang="en-GB" sz="1000" dirty="0" smtClean="0"/>
              <a:t>4.3.1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9E700-8BB1-4E38-B43E-8887568A4B83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4.3.2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dirty="0" err="1" smtClean="0">
                <a:cs typeface="Courier New" pitchFamily="49" charset="0"/>
              </a:rPr>
              <a:t>JUnit</a:t>
            </a:r>
            <a:r>
              <a:rPr lang="en-GB" sz="1200" dirty="0" smtClean="0">
                <a:cs typeface="Courier New" pitchFamily="49" charset="0"/>
              </a:rPr>
              <a:t> in Action2:</a:t>
            </a:r>
            <a:r>
              <a:rPr lang="en-GB" sz="1200" baseline="0" dirty="0" smtClean="0">
                <a:cs typeface="Courier New" pitchFamily="49" charset="0"/>
              </a:rPr>
              <a:t> </a:t>
            </a:r>
            <a:r>
              <a:rPr lang="en-GB" sz="1200" dirty="0" smtClean="0">
                <a:cs typeface="Courier New" pitchFamily="49" charset="0"/>
              </a:rPr>
              <a:t>P.19,</a:t>
            </a:r>
            <a:r>
              <a:rPr lang="en-GB" sz="1200" baseline="0" dirty="0" smtClean="0">
                <a:cs typeface="Courier New" pitchFamily="49" charset="0"/>
              </a:rPr>
              <a:t> 20</a:t>
            </a:r>
          </a:p>
          <a:p>
            <a:pPr eaLnBrk="1" hangingPunct="1"/>
            <a:endParaRPr lang="en-GB" sz="1200" baseline="0" dirty="0" smtClean="0">
              <a:cs typeface="Courier New" pitchFamily="49" charset="0"/>
            </a:endParaRPr>
          </a:p>
          <a:p>
            <a:pPr lvl="1">
              <a:spcAft>
                <a:spcPts val="60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org.junit.internal.runners.JUnit38ClassRunner</a:t>
            </a:r>
          </a:p>
          <a:p>
            <a:pPr lvl="1">
              <a:spcAft>
                <a:spcPts val="60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org.junit.runners.JUnit4</a:t>
            </a:r>
          </a:p>
          <a:p>
            <a:pPr lvl="1">
              <a:spcAft>
                <a:spcPts val="600"/>
              </a:spcAft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org.junit.runners.Parametrised</a:t>
            </a:r>
            <a:endParaRPr lang="en-GB" sz="20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Aft>
                <a:spcPts val="600"/>
              </a:spcAft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org.junit.runners.Suite</a:t>
            </a:r>
            <a:endParaRPr lang="en-GB" sz="20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9F1ED-73B8-4AAF-96F1-4B99BB5799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16E51-BF57-469B-99F4-668FE8B41C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F933D-461A-4F58-9F39-92FAB899F1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BCB59-8945-4B79-B6EB-536095586F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C9CF-AF4A-49B6-A4BA-4565036645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386C2-A94D-4F3D-A806-4A32FBFDD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614FB-02FC-4CA8-8279-D146DCA7AF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904FB-5738-451B-A4A6-F795A2BB23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3EB3F-C2DD-46A3-8FD7-DCFC5307F9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B197F-2E7F-4F59-BC2B-90652A5C11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9A0BB-9608-40B9-A32D-C1D0FAA258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9CCAA1F-10D0-48D2-BBEA-7B484333C5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 smtClean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smtClean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lang="en-GB" sz="3600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 smtClean="0">
                <a:solidFill>
                  <a:schemeClr val="tx2"/>
                </a:solidFill>
              </a:rPr>
              <a:t>Ant, Testing and</a:t>
            </a:r>
            <a:r>
              <a:rPr lang="en-GB" sz="3600" dirty="0" smtClean="0">
                <a:solidFill>
                  <a:schemeClr val="tx2"/>
                </a:solidFill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</a:rPr>
              <a:t>JUnit</a:t>
            </a:r>
            <a:r>
              <a:rPr lang="en-GB" sz="3600" b="1" dirty="0" smtClean="0">
                <a:solidFill>
                  <a:schemeClr val="tx2"/>
                </a:solidFill>
              </a:rPr>
              <a:t> (1)</a:t>
            </a:r>
            <a:endParaRPr lang="en-GB" sz="3600" b="1" u="sng" dirty="0" smtClean="0">
              <a:solidFill>
                <a:schemeClr val="tx2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57224" y="6308725"/>
            <a:ext cx="74295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Manning Publications, 2003 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 “</a:t>
            </a:r>
            <a:r>
              <a:rPr lang="en-GB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JUnit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Action”, 2</a:t>
            </a:r>
            <a:r>
              <a:rPr lang="en-GB" sz="1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edition – P. </a:t>
            </a:r>
            <a:r>
              <a:rPr lang="en-GB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Tahchiev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F. </a:t>
            </a:r>
            <a:r>
              <a:rPr lang="en-GB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Leme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V. </a:t>
            </a:r>
            <a:r>
              <a:rPr lang="en-GB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Massol</a:t>
            </a:r>
            <a:r>
              <a:rPr lang="en-GB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G. Gregory, Manning Publications,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FC0F81-4D27-49C3-B7AA-892881BDDB46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Running</a:t>
            </a:r>
            <a:r>
              <a:rPr lang="en-GB" sz="3200" dirty="0" smtClean="0"/>
              <a:t> a test case (cont.)</a:t>
            </a:r>
          </a:p>
        </p:txBody>
      </p:sp>
      <p:sp>
        <p:nvSpPr>
          <p:cNvPr id="1218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785794"/>
            <a:ext cx="8286808" cy="564360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2400" dirty="0" smtClean="0"/>
              <a:t> </a:t>
            </a:r>
            <a:r>
              <a:rPr lang="en-GB" sz="2400" b="1" dirty="0" smtClean="0"/>
              <a:t>Test Runner</a:t>
            </a:r>
            <a:r>
              <a:rPr lang="en-GB" sz="2400" dirty="0" smtClean="0"/>
              <a:t> expects a </a:t>
            </a:r>
            <a:r>
              <a:rPr lang="en-GB" sz="2400" b="1" i="1" dirty="0" smtClean="0">
                <a:solidFill>
                  <a:srgbClr val="FF0000"/>
                </a:solidFill>
              </a:rPr>
              <a:t>name</a:t>
            </a:r>
            <a:r>
              <a:rPr lang="en-GB" sz="2400" dirty="0" smtClean="0"/>
              <a:t>  of a </a:t>
            </a:r>
            <a:r>
              <a:rPr lang="en-GB" sz="2400" b="1" dirty="0" smtClean="0"/>
              <a:t>Test Case</a:t>
            </a:r>
            <a:r>
              <a:rPr lang="en-GB" sz="2400" dirty="0" smtClean="0"/>
              <a:t> class as </a:t>
            </a:r>
            <a:r>
              <a:rPr lang="en-GB" sz="2400" b="1" i="1" dirty="0" smtClean="0"/>
              <a:t>argument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dirty="0" smtClean="0"/>
              <a:t>Then </a:t>
            </a:r>
            <a:r>
              <a:rPr lang="en-GB" sz="2400" b="1" i="1" u="sng" dirty="0" smtClean="0"/>
              <a:t>all the methods</a:t>
            </a:r>
            <a:r>
              <a:rPr lang="en-GB" sz="2400" dirty="0" smtClean="0"/>
              <a:t>  annotated as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b="1" dirty="0" smtClean="0"/>
              <a:t>  of this subclass </a:t>
            </a:r>
            <a:r>
              <a:rPr lang="en-GB" sz="2400" dirty="0" smtClean="0"/>
              <a:t>(typically having the name like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 smtClean="0"/>
              <a:t>) and having no arguments </a:t>
            </a:r>
            <a:r>
              <a:rPr lang="en-GB" sz="2400" b="1" i="1" u="sng" dirty="0" smtClean="0"/>
              <a:t>are running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dirty="0" smtClean="0"/>
              <a:t>Methods </a:t>
            </a:r>
            <a:r>
              <a:rPr lang="en-GB" sz="2400" b="1" dirty="0" smtClean="0">
                <a:solidFill>
                  <a:srgbClr val="FF0000"/>
                </a:solidFill>
              </a:rPr>
              <a:t>not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annotated</a:t>
            </a:r>
            <a:r>
              <a:rPr lang="en-GB" sz="2400" dirty="0" smtClean="0"/>
              <a:t> by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sz="2400" dirty="0" smtClean="0">
                <a:cs typeface="Courier New" pitchFamily="49" charset="0"/>
              </a:rPr>
              <a:t>will </a:t>
            </a:r>
            <a:r>
              <a:rPr lang="en-GB" sz="2400" b="1" dirty="0" smtClean="0">
                <a:solidFill>
                  <a:srgbClr val="FF0000"/>
                </a:solidFill>
                <a:cs typeface="Courier New" pitchFamily="49" charset="0"/>
              </a:rPr>
              <a:t>not</a:t>
            </a:r>
            <a:r>
              <a:rPr lang="en-GB" sz="2400" dirty="0" smtClean="0">
                <a:cs typeface="Courier New" pitchFamily="49" charset="0"/>
              </a:rPr>
              <a:t> run!</a:t>
            </a:r>
            <a:endParaRPr lang="en-GB" sz="2400" dirty="0" smtClean="0"/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b="1" dirty="0" smtClean="0"/>
              <a:t>Test Runner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000" dirty="0" smtClean="0"/>
              <a:t>prints a </a:t>
            </a:r>
            <a:r>
              <a:rPr lang="en-GB" sz="2000" b="1" i="1" u="sng" dirty="0" smtClean="0"/>
              <a:t>trace of dots</a:t>
            </a:r>
            <a:r>
              <a:rPr lang="en-GB" sz="2000" dirty="0" smtClean="0"/>
              <a:t>  (</a:t>
            </a:r>
            <a:r>
              <a:rPr lang="en-GB" sz="2000" b="1" dirty="0" smtClean="0"/>
              <a:t>…..</a:t>
            </a:r>
            <a:r>
              <a:rPr lang="en-GB" sz="2000" dirty="0" smtClean="0"/>
              <a:t>) at the console as the tests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000" dirty="0" smtClean="0"/>
              <a:t> are executed </a:t>
            </a:r>
          </a:p>
          <a:p>
            <a:pPr lvl="1"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000" dirty="0" smtClean="0"/>
              <a:t>followed by a </a:t>
            </a:r>
            <a:r>
              <a:rPr lang="en-GB" sz="2000" b="1" i="1" u="sng" dirty="0" smtClean="0"/>
              <a:t>summary</a:t>
            </a:r>
            <a:r>
              <a:rPr lang="en-GB" sz="2000" dirty="0" smtClean="0"/>
              <a:t>  at the end.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8" y="3429000"/>
            <a:ext cx="8576550" cy="576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815B4-6598-4B4A-931D-C0F8E1EC4B9D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47669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Running</a:t>
            </a:r>
            <a:r>
              <a:rPr lang="en-GB" sz="3200" dirty="0" smtClean="0"/>
              <a:t> a test case (cont.)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611560" y="1844824"/>
            <a:ext cx="8175654" cy="3139321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 err="1" smtClean="0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-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b="1" dirty="0" err="1" smtClean="0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:\JAVA\junit4.8.2\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800" b="1" dirty="0" smtClean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Time: 0.01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OK (1 test)</a:t>
            </a: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14282" y="5114710"/>
            <a:ext cx="88931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</a:pPr>
            <a:r>
              <a:rPr lang="en-GB" dirty="0">
                <a:solidFill>
                  <a:schemeClr val="tx1"/>
                </a:solidFill>
              </a:rPr>
              <a:t>The </a:t>
            </a:r>
            <a:r>
              <a:rPr lang="en-GB" b="1" i="1" u="sng" dirty="0">
                <a:solidFill>
                  <a:schemeClr val="tx1"/>
                </a:solidFill>
              </a:rPr>
              <a:t>dot character</a:t>
            </a:r>
            <a:r>
              <a:rPr lang="en-GB" dirty="0">
                <a:solidFill>
                  <a:schemeClr val="tx1"/>
                </a:solidFill>
              </a:rPr>
              <a:t> (</a:t>
            </a:r>
            <a:r>
              <a:rPr lang="en-GB" b="1" dirty="0"/>
              <a:t>.</a:t>
            </a:r>
            <a:r>
              <a:rPr lang="en-GB" dirty="0">
                <a:solidFill>
                  <a:schemeClr val="tx1"/>
                </a:solidFill>
              </a:rPr>
              <a:t>) indicates </a:t>
            </a:r>
            <a:r>
              <a:rPr lang="en-GB" b="1" i="1" dirty="0" smtClean="0">
                <a:solidFill>
                  <a:schemeClr val="tx1"/>
                </a:solidFill>
              </a:rPr>
              <a:t>one  </a:t>
            </a:r>
            <a:r>
              <a:rPr lang="en-GB" b="1" i="1" dirty="0" smtClean="0"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b="1" i="1" u="sng" dirty="0" smtClean="0">
                <a:solidFill>
                  <a:schemeClr val="tx1"/>
                </a:solidFill>
              </a:rPr>
              <a:t>method</a:t>
            </a:r>
            <a:r>
              <a:rPr lang="en-GB" dirty="0" smtClean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i="1" u="sng" dirty="0">
                <a:solidFill>
                  <a:schemeClr val="tx1"/>
                </a:solidFill>
              </a:rPr>
              <a:t>being run </a:t>
            </a:r>
            <a:r>
              <a:rPr lang="en-GB" b="1" i="1" u="sng" dirty="0" smtClean="0">
                <a:solidFill>
                  <a:schemeClr val="tx1"/>
                </a:solidFill>
              </a:rPr>
              <a:t>successfully</a:t>
            </a:r>
            <a:r>
              <a:rPr lang="en-GB" dirty="0">
                <a:solidFill>
                  <a:schemeClr val="tx1"/>
                </a:solidFill>
              </a:rPr>
              <a:t>.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</a:pPr>
            <a:r>
              <a:rPr lang="en-GB" smtClean="0">
                <a:solidFill>
                  <a:schemeClr val="tx1"/>
                </a:solidFill>
              </a:rPr>
              <a:t>In </a:t>
            </a:r>
            <a:r>
              <a:rPr lang="en-GB" dirty="0">
                <a:solidFill>
                  <a:schemeClr val="tx1"/>
                </a:solidFill>
              </a:rPr>
              <a:t>this example </a:t>
            </a:r>
            <a:r>
              <a:rPr lang="en-GB" b="1" i="1" u="sng" dirty="0">
                <a:solidFill>
                  <a:schemeClr val="tx1"/>
                </a:solidFill>
              </a:rPr>
              <a:t>only one</a:t>
            </a:r>
            <a:r>
              <a:rPr lang="en-GB" b="1" i="1" dirty="0">
                <a:solidFill>
                  <a:schemeClr val="tx1"/>
                </a:solidFill>
              </a:rPr>
              <a:t> </a:t>
            </a:r>
            <a:r>
              <a:rPr lang="en-GB" b="1" i="1" dirty="0" smtClean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i="1" dirty="0" smtClean="0">
                <a:solidFill>
                  <a:schemeClr val="tx1"/>
                </a:solidFill>
              </a:rPr>
              <a:t> </a:t>
            </a:r>
            <a:r>
              <a:rPr lang="en-GB" b="1" i="1" u="sng" dirty="0">
                <a:solidFill>
                  <a:schemeClr val="tx1"/>
                </a:solidFill>
              </a:rPr>
              <a:t>method exists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testSomething</a:t>
            </a:r>
            <a:r>
              <a:rPr lang="en-GB" dirty="0">
                <a:solidFill>
                  <a:schemeClr val="tx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u="sng" dirty="0"/>
              <a:t>TRY</a:t>
            </a:r>
            <a:r>
              <a:rPr lang="en-GB" dirty="0"/>
              <a:t> </a:t>
            </a:r>
            <a:r>
              <a:rPr lang="en-GB" dirty="0">
                <a:solidFill>
                  <a:schemeClr val="tx1"/>
                </a:solidFill>
              </a:rPr>
              <a:t>this with several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methods </a:t>
            </a:r>
            <a:r>
              <a:rPr lang="en-GB" dirty="0" smtClean="0">
                <a:solidFill>
                  <a:schemeClr val="tx1"/>
                </a:solidFill>
              </a:rPr>
              <a:t>(annotated as </a:t>
            </a:r>
            <a:r>
              <a:rPr lang="en-GB" b="1" i="1" dirty="0" smtClean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i="1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or not</a:t>
            </a:r>
            <a:r>
              <a:rPr lang="en-GB" dirty="0" smtClean="0">
                <a:solidFill>
                  <a:schemeClr val="tx1"/>
                </a:solidFill>
              </a:rPr>
              <a:t>)     or </a:t>
            </a:r>
            <a:r>
              <a:rPr lang="en-GB" dirty="0">
                <a:solidFill>
                  <a:schemeClr val="tx1"/>
                </a:solidFill>
              </a:rPr>
              <a:t>with several 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assertTrue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. </a:t>
            </a:r>
            <a:r>
              <a:rPr lang="en-GB" b="1" dirty="0" smtClean="0">
                <a:latin typeface="+mn-lt"/>
              </a:rPr>
              <a:t>How many dots will you see?</a:t>
            </a:r>
            <a:endParaRPr lang="en-GB" sz="2400" b="1" dirty="0">
              <a:latin typeface="Courier New" pitchFamily="49" charset="0"/>
            </a:endParaRPr>
          </a:p>
        </p:txBody>
      </p:sp>
      <p:sp>
        <p:nvSpPr>
          <p:cNvPr id="135174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537171"/>
            <a:ext cx="8028016" cy="1163637"/>
          </a:xfrm>
          <a:solidFill>
            <a:schemeClr val="bg1"/>
          </a:solidFill>
          <a:ln w="0">
            <a:noFill/>
          </a:ln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b="1" i="1" u="sng" dirty="0" smtClean="0"/>
              <a:t>Compiling</a:t>
            </a:r>
            <a:r>
              <a:rPr lang="en-GB" sz="2000" dirty="0" smtClean="0"/>
              <a:t> our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SimpleTest.java</a:t>
            </a:r>
            <a:r>
              <a:rPr lang="en-GB" sz="2000" b="1" dirty="0" smtClean="0"/>
              <a:t> </a:t>
            </a:r>
            <a:r>
              <a:rPr lang="en-GB" sz="2000" dirty="0" smtClean="0"/>
              <a:t>test case to directory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build\test </a:t>
            </a:r>
            <a:r>
              <a:rPr lang="en-GB" sz="2000" b="1" dirty="0" smtClean="0">
                <a:solidFill>
                  <a:srgbClr val="FF0000"/>
                </a:solidFill>
              </a:rPr>
              <a:t>(create it yourselves)</a:t>
            </a:r>
            <a:r>
              <a:rPr lang="en-GB" sz="2000" dirty="0" smtClean="0"/>
              <a:t>, and then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b="1" i="1" u="sng" dirty="0" smtClean="0"/>
              <a:t>running</a:t>
            </a:r>
            <a:r>
              <a:rPr lang="en-GB" sz="2000" i="1" dirty="0" smtClean="0"/>
              <a:t> </a:t>
            </a:r>
            <a:r>
              <a:rPr lang="en-GB" sz="2000" dirty="0" smtClean="0"/>
              <a:t> the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2000" dirty="0" smtClean="0"/>
              <a:t> </a:t>
            </a:r>
            <a:r>
              <a:rPr lang="en-GB" sz="2000" b="1" dirty="0" smtClean="0"/>
              <a:t>Test Runner</a:t>
            </a:r>
            <a:r>
              <a:rPr lang="en-GB" sz="2000" dirty="0" smtClean="0"/>
              <a:t> from the </a:t>
            </a:r>
            <a:r>
              <a:rPr lang="en-GB" sz="2000" i="1" dirty="0" smtClean="0"/>
              <a:t>command line</a:t>
            </a:r>
            <a:r>
              <a:rPr lang="en-GB" sz="2000" dirty="0" smtClean="0"/>
              <a:t>, with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SimpleTest.class</a:t>
            </a:r>
            <a:r>
              <a:rPr lang="en-GB" sz="2000" dirty="0" smtClean="0"/>
              <a:t> as </a:t>
            </a:r>
            <a:r>
              <a:rPr lang="en-GB" sz="2000" b="1" i="1" u="sng" dirty="0" smtClean="0"/>
              <a:t>argument</a:t>
            </a:r>
            <a:r>
              <a:rPr lang="en-GB" sz="2000" dirty="0" smtClean="0"/>
              <a:t>  goes </a:t>
            </a:r>
            <a:r>
              <a:rPr lang="en-GB" sz="2000" b="1" i="1" dirty="0" smtClean="0">
                <a:solidFill>
                  <a:srgbClr val="FF0000"/>
                </a:solidFill>
              </a:rPr>
              <a:t>as follows: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 rot="10800000">
            <a:off x="276196" y="4214818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38809" y="1844824"/>
            <a:ext cx="25656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dirty="0" smtClean="0">
                <a:solidFill>
                  <a:schemeClr val="tx1"/>
                </a:solidFill>
              </a:rPr>
              <a:t>Compiling </a:t>
            </a:r>
            <a:r>
              <a:rPr lang="en-GB" sz="1800" b="1" dirty="0" smtClean="0">
                <a:solidFill>
                  <a:schemeClr val="tx1"/>
                </a:solidFill>
              </a:rPr>
              <a:t>destination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 rot="1800000">
            <a:off x="6887036" y="331314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492748" y="3356992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 rot="2220000">
            <a:off x="5140820" y="3882827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948264" y="2555612"/>
            <a:ext cx="189372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 smtClean="0">
                <a:solidFill>
                  <a:schemeClr val="tx1"/>
                </a:solidFill>
              </a:rPr>
              <a:t>what </a:t>
            </a:r>
            <a:r>
              <a:rPr lang="en-GB" sz="1800" dirty="0" smtClean="0">
                <a:solidFill>
                  <a:schemeClr val="tx1"/>
                </a:solidFill>
              </a:rPr>
              <a:t>to compile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 rot="1800000">
            <a:off x="7074256" y="2377036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5644876" y="198884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5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animBg="1"/>
      <p:bldP spid="8" grpId="0" animBg="1"/>
      <p:bldP spid="2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FFEACC-03D6-4743-A892-9BEC93FEE37E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Running</a:t>
            </a:r>
            <a:r>
              <a:rPr lang="en-GB" sz="3200" dirty="0" smtClean="0"/>
              <a:t> a test case (</a:t>
            </a:r>
            <a:r>
              <a:rPr lang="en-GB" sz="3200" b="1" dirty="0">
                <a:solidFill>
                  <a:srgbClr val="000000"/>
                </a:solidFill>
              </a:rPr>
              <a:t>-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3200" dirty="0" smtClean="0"/>
              <a:t>)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539750" y="1071546"/>
            <a:ext cx="7993063" cy="341632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Antbook\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 err="1" smtClean="0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-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b="1" dirty="0" err="1" smtClean="0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:\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JAVA\junit4.8.2\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800" b="1" dirty="0" smtClean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Time: 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OK (1 test)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357158" y="4572008"/>
            <a:ext cx="8501122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-cp (-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b="1" dirty="0" smtClean="0"/>
              <a:t>overrides </a:t>
            </a:r>
            <a:r>
              <a:rPr lang="en-GB" sz="1800" dirty="0" smtClean="0">
                <a:solidFill>
                  <a:schemeClr val="tx1"/>
                </a:solidFill>
              </a:rPr>
              <a:t>system</a:t>
            </a:r>
            <a:r>
              <a:rPr lang="en-GB" sz="1800" b="1" dirty="0" smtClean="0"/>
              <a:t>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dirty="0">
                <a:solidFill>
                  <a:schemeClr val="tx1"/>
                </a:solidFill>
              </a:rPr>
              <a:t>environment variable</a:t>
            </a:r>
            <a:r>
              <a:rPr lang="en-GB" sz="1800" b="1" dirty="0"/>
              <a:t>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800" b="1" dirty="0"/>
              <a:t>That is </a:t>
            </a:r>
            <a:r>
              <a:rPr lang="en-GB" sz="1800" b="1" dirty="0" smtClean="0"/>
              <a:t>why, </a:t>
            </a:r>
            <a:r>
              <a:rPr lang="en-GB" b="1" dirty="0"/>
              <a:t>besides  the location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build\test</a:t>
            </a:r>
            <a:r>
              <a:rPr lang="en-GB" b="1" dirty="0" smtClean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dirty="0">
                <a:solidFill>
                  <a:schemeClr val="tx1"/>
                </a:solidFill>
              </a:rPr>
              <a:t>o</a:t>
            </a:r>
            <a:r>
              <a:rPr lang="en-GB" dirty="0" smtClean="0">
                <a:solidFill>
                  <a:schemeClr val="tx1"/>
                </a:solidFill>
              </a:rPr>
              <a:t>f</a:t>
            </a:r>
            <a:r>
              <a:rPr lang="en-GB" b="1" dirty="0" smtClean="0"/>
              <a:t> 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org.example.antbook.junit.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dirty="0" smtClean="0">
                <a:solidFill>
                  <a:schemeClr val="tx1"/>
                </a:solidFill>
              </a:rPr>
              <a:t>, the </a:t>
            </a:r>
            <a:r>
              <a:rPr lang="en-GB" dirty="0">
                <a:solidFill>
                  <a:schemeClr val="tx1"/>
                </a:solidFill>
              </a:rPr>
              <a:t>path </a:t>
            </a:r>
            <a:endParaRPr lang="en-GB" dirty="0" smtClean="0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C:\JAVA\junit4.8.2\junit-4.8.2.jar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</a:rPr>
              <a:t>to</a:t>
            </a:r>
            <a:r>
              <a:rPr lang="en-GB" b="1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JUnit</a:t>
            </a:r>
            <a:r>
              <a:rPr lang="en-GB" b="1" dirty="0" smtClean="0"/>
              <a:t> </a:t>
            </a:r>
            <a:r>
              <a:rPr lang="en-GB" b="1" dirty="0">
                <a:solidFill>
                  <a:srgbClr val="000000"/>
                </a:solidFill>
              </a:rPr>
              <a:t>JAR file</a:t>
            </a:r>
            <a:r>
              <a:rPr lang="en-GB" b="1" dirty="0"/>
              <a:t> </a:t>
            </a:r>
            <a:r>
              <a:rPr lang="en-GB" dirty="0" smtClean="0">
                <a:solidFill>
                  <a:schemeClr val="tx1"/>
                </a:solidFill>
              </a:rPr>
              <a:t>containing</a:t>
            </a:r>
            <a:r>
              <a:rPr lang="en-GB" b="1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JUnitCore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which will run</a:t>
            </a:r>
            <a:r>
              <a:rPr lang="en-GB" b="1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 smtClean="0"/>
              <a:t>is also necessary</a:t>
            </a:r>
            <a:r>
              <a:rPr lang="en-GB" b="1" dirty="0"/>
              <a:t> </a:t>
            </a:r>
            <a:r>
              <a:rPr lang="en-GB" dirty="0" smtClean="0">
                <a:solidFill>
                  <a:schemeClr val="tx1"/>
                </a:solidFill>
              </a:rPr>
              <a:t>(even if it was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dirty="0" smtClean="0">
                <a:solidFill>
                  <a:schemeClr val="tx1"/>
                </a:solidFill>
              </a:rPr>
              <a:t>).</a:t>
            </a:r>
            <a:r>
              <a:rPr lang="en-GB" dirty="0" smtClean="0"/>
              <a:t> </a:t>
            </a:r>
            <a:endParaRPr lang="en-GB" sz="1800" b="1" dirty="0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 rot="10800000">
            <a:off x="172268" y="2586683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18"/>
            <a:ext cx="7772400" cy="4667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chemeClr val="tx1"/>
                </a:solidFill>
              </a:rPr>
              <a:t>Directory Structure</a:t>
            </a:r>
            <a:r>
              <a:rPr lang="en-GB" sz="2800" dirty="0" smtClean="0">
                <a:solidFill>
                  <a:schemeClr val="tx1"/>
                </a:solidFill>
              </a:rPr>
              <a:t>  in 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ch04</a:t>
            </a:r>
            <a:endParaRPr lang="en-GB" sz="2800" b="1" dirty="0" smtClean="0"/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500042"/>
            <a:ext cx="8858312" cy="6169318"/>
          </a:xfrm>
          <a:solidFill>
            <a:srgbClr val="FFFFFF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The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directory structure</a:t>
            </a:r>
            <a:r>
              <a:rPr lang="en-GB" sz="2000" dirty="0" smtClean="0"/>
              <a:t> 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ch04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is as follows:  </a:t>
            </a:r>
            <a:endParaRPr lang="en-GB" sz="20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2000" b="1" u="sng" dirty="0" smtClean="0">
                <a:solidFill>
                  <a:srgbClr val="FF0000"/>
                </a:solidFill>
                <a:latin typeface="Courier New" pitchFamily="49" charset="0"/>
              </a:rPr>
              <a:t>ch04</a:t>
            </a:r>
            <a:r>
              <a:rPr lang="en-GB" sz="2000" dirty="0" smtClean="0">
                <a:latin typeface="Courier New" pitchFamily="49" charset="0"/>
              </a:rPr>
              <a:t>         </a:t>
            </a:r>
            <a:r>
              <a:rPr lang="en-GB" sz="2000" dirty="0" smtClean="0"/>
              <a:t>- </a:t>
            </a:r>
            <a:r>
              <a:rPr lang="en-GB" sz="2000" b="1" i="1" u="sng" dirty="0" smtClean="0"/>
              <a:t>base</a:t>
            </a:r>
            <a:r>
              <a:rPr lang="en-GB" sz="2000" dirty="0" smtClean="0"/>
              <a:t>  directory (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2000" dirty="0" smtClean="0"/>
              <a:t>)</a:t>
            </a:r>
            <a:r>
              <a:rPr lang="en-GB" sz="2000" dirty="0" smtClean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u="sng" dirty="0" smtClean="0">
                <a:solidFill>
                  <a:srgbClr val="FF0000"/>
                </a:solidFill>
                <a:latin typeface="Courier New" pitchFamily="49" charset="0"/>
              </a:rPr>
              <a:t>src</a:t>
            </a:r>
            <a:r>
              <a:rPr lang="en-GB" sz="2000" dirty="0" smtClean="0">
                <a:latin typeface="Courier New" pitchFamily="49" charset="0"/>
              </a:rPr>
              <a:t>     </a:t>
            </a:r>
            <a:r>
              <a:rPr lang="en-GB" sz="2000" dirty="0" smtClean="0"/>
              <a:t>- </a:t>
            </a:r>
            <a:r>
              <a:rPr lang="en-GB" sz="2000" b="1" i="1" u="sng" dirty="0" smtClean="0"/>
              <a:t>source</a:t>
            </a:r>
            <a:r>
              <a:rPr lang="en-GB" sz="2000" dirty="0" smtClean="0"/>
              <a:t>  directory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${src.dir}</a:t>
            </a:r>
            <a:r>
              <a:rPr lang="en-GB" sz="2000" dirty="0" smtClean="0"/>
              <a:t>)</a:t>
            </a:r>
            <a:endParaRPr lang="en-GB" sz="20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u="sng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 smtClean="0">
                <a:latin typeface="Courier New" pitchFamily="49" charset="0"/>
              </a:rPr>
              <a:t>    </a:t>
            </a:r>
            <a:r>
              <a:rPr lang="en-GB" sz="2000" dirty="0" smtClean="0"/>
              <a:t>- </a:t>
            </a:r>
            <a:r>
              <a:rPr lang="en-GB" sz="2000" b="1" i="1" u="sng" dirty="0" smtClean="0"/>
              <a:t>test</a:t>
            </a:r>
            <a:r>
              <a:rPr lang="en-GB" sz="2000" dirty="0" smtClean="0"/>
              <a:t>  directory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src.test.dir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)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                                                 containing (deeper) </a:t>
            </a:r>
            <a:r>
              <a:rPr lang="en-GB" sz="2000" b="1" i="1" u="sng" dirty="0" err="1" smtClean="0"/>
              <a:t>JUnit</a:t>
            </a:r>
            <a:r>
              <a:rPr lang="en-GB" sz="2000" b="1" i="1" u="sng" dirty="0" smtClean="0"/>
              <a:t> test classes</a:t>
            </a:r>
            <a:endParaRPr lang="en-GB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\build</a:t>
            </a:r>
            <a:r>
              <a:rPr lang="en-GB" sz="2000" dirty="0" smtClean="0">
                <a:latin typeface="Courier New" pitchFamily="49" charset="0"/>
              </a:rPr>
              <a:t>   </a:t>
            </a:r>
            <a:r>
              <a:rPr lang="en-GB" sz="2000" dirty="0" smtClean="0"/>
              <a:t>- build directory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${build.dir}</a:t>
            </a:r>
            <a:r>
              <a:rPr lang="en-GB" sz="2000" dirty="0" smtClean="0"/>
              <a:t>)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\build\classes</a:t>
            </a:r>
            <a:r>
              <a:rPr lang="en-GB" sz="2000" dirty="0" smtClean="0"/>
              <a:t> - for </a:t>
            </a:r>
            <a:r>
              <a:rPr lang="en-GB" sz="2000" b="1" i="1" u="sng" dirty="0" smtClean="0"/>
              <a:t>compiled source files</a:t>
            </a:r>
            <a:r>
              <a:rPr lang="en-GB" sz="2000" dirty="0" smtClean="0"/>
              <a:t>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                                                         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build.classes.dir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2000" dirty="0" smtClean="0"/>
              <a:t>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\build\test</a:t>
            </a:r>
            <a:r>
              <a:rPr lang="en-GB" sz="2000" dirty="0" smtClean="0"/>
              <a:t>       - for </a:t>
            </a:r>
            <a:r>
              <a:rPr lang="en-GB" sz="2000" b="1" i="1" u="sng" dirty="0" smtClean="0"/>
              <a:t>compiled </a:t>
            </a:r>
            <a:r>
              <a:rPr lang="en-GB" sz="2000" b="1" i="1" u="sng" dirty="0" err="1" smtClean="0"/>
              <a:t>JUnit</a:t>
            </a:r>
            <a:r>
              <a:rPr lang="en-GB" sz="2000" b="1" i="1" u="sng" dirty="0" smtClean="0"/>
              <a:t> classes</a:t>
            </a:r>
            <a:r>
              <a:rPr lang="en-GB" sz="2000" dirty="0" smtClean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                                                          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build.test.dir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2000" dirty="0" smtClean="0"/>
              <a:t>; to be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 smtClean="0"/>
              <a:t>                                                            considered later).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1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Red coloured</a:t>
            </a:r>
            <a:r>
              <a:rPr lang="en-GB" sz="2000" dirty="0" smtClean="0"/>
              <a:t> (</a:t>
            </a:r>
            <a:r>
              <a:rPr lang="en-GB" sz="2000" u="sng" dirty="0" smtClean="0"/>
              <a:t>underlined</a:t>
            </a:r>
            <a:r>
              <a:rPr lang="en-GB" sz="2000" dirty="0" smtClean="0"/>
              <a:t>) directories and their content should be </a:t>
            </a:r>
            <a:r>
              <a:rPr lang="en-GB" sz="2000" b="1" dirty="0" smtClean="0">
                <a:solidFill>
                  <a:srgbClr val="FF0000"/>
                </a:solidFill>
              </a:rPr>
              <a:t>created by yourself</a:t>
            </a:r>
            <a:r>
              <a:rPr lang="en-GB" sz="2000" dirty="0" smtClean="0"/>
              <a:t>. </a:t>
            </a:r>
            <a:r>
              <a:rPr lang="en-GB" sz="2000" b="1" dirty="0" smtClean="0"/>
              <a:t>Other</a:t>
            </a:r>
            <a:r>
              <a:rPr lang="en-GB" sz="2000" dirty="0" smtClean="0"/>
              <a:t> highlighted directories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build\classes </a:t>
            </a:r>
            <a:r>
              <a:rPr lang="en-GB" sz="2000" dirty="0" smtClean="0"/>
              <a:t>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build\test </a:t>
            </a:r>
            <a:r>
              <a:rPr lang="en-GB" sz="2000" dirty="0" smtClean="0"/>
              <a:t>will be created automatically </a:t>
            </a:r>
            <a:r>
              <a:rPr lang="en-GB" sz="2000" dirty="0" smtClean="0">
                <a:solidFill>
                  <a:srgbClr val="FF0000"/>
                </a:solidFill>
              </a:rPr>
              <a:t>by your </a:t>
            </a:r>
            <a:r>
              <a:rPr lang="en-GB" sz="2000" b="1" dirty="0" smtClean="0">
                <a:solidFill>
                  <a:srgbClr val="FF0000"/>
                </a:solidFill>
              </a:rPr>
              <a:t>Ant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</a:rPr>
              <a:t>build file</a:t>
            </a:r>
            <a:r>
              <a:rPr lang="en-GB" sz="2000" dirty="0" smtClean="0"/>
              <a:t>.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91A2F-99E9-4F9B-99E9-26D3DC6274A7}" type="slidenum">
              <a:rPr lang="en-GB" smtClean="0"/>
              <a:pPr/>
              <a:t>13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24"/>
            <a:ext cx="8785225" cy="51596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Invoking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sz="2400" b="1" dirty="0" smtClean="0">
                <a:latin typeface="Courier New" pitchFamily="49" charset="0"/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from</a:t>
            </a:r>
            <a:r>
              <a:rPr lang="en-GB" sz="2400" b="1" dirty="0" smtClean="0"/>
              <a:t> build file </a:t>
            </a:r>
            <a:r>
              <a:rPr lang="en-GB" sz="2400" dirty="0" smtClean="0"/>
              <a:t>with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 smtClean="0">
                <a:latin typeface="+mn-lt"/>
              </a:rPr>
              <a:t>task</a:t>
            </a:r>
            <a:endParaRPr lang="en-GB" sz="2400" dirty="0" smtClean="0">
              <a:latin typeface="Courier New" pitchFamily="49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214282" y="642918"/>
            <a:ext cx="8786874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1200"/>
              </a:spcAft>
              <a:buClrTx/>
              <a:buNone/>
            </a:pPr>
            <a:r>
              <a:rPr lang="en-GB" dirty="0" smtClean="0">
                <a:solidFill>
                  <a:schemeClr val="tx1"/>
                </a:solidFill>
              </a:rPr>
              <a:t>It is more convenient to </a:t>
            </a:r>
            <a:r>
              <a:rPr lang="en-GB" dirty="0">
                <a:solidFill>
                  <a:schemeClr val="tx1"/>
                </a:solidFill>
              </a:rPr>
              <a:t>apply 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b="1" dirty="0" smtClean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to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GB" b="1" i="1" dirty="0"/>
              <a:t>from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b="1" dirty="0" smtClean="0">
                <a:solidFill>
                  <a:schemeClr val="tx1"/>
                </a:solidFill>
              </a:rPr>
              <a:t>Ant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build file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dirty="0" smtClean="0">
                <a:solidFill>
                  <a:schemeClr val="tx1"/>
                </a:solidFill>
              </a:rPr>
              <a:t> (in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)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i="1" dirty="0" smtClean="0"/>
              <a:t>containing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016" y="1391865"/>
            <a:ext cx="910748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b="1" dirty="0" err="1" smtClean="0">
                <a:latin typeface="Courier New" pitchFamily="49" charset="0"/>
              </a:rPr>
              <a:t>build.test.dir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1800" b="1" dirty="0" smtClean="0">
                <a:latin typeface="Courier New" pitchFamily="49" charset="0"/>
              </a:rPr>
              <a:t>&lt;!-- More path elements? Add yourself!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name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dirty="0" smtClean="0">
                <a:latin typeface="Courier New" pitchFamily="49" charset="0"/>
              </a:rPr>
              <a:t>depends</a:t>
            </a:r>
            <a:r>
              <a:rPr lang="en-GB" sz="1800" dirty="0">
                <a:latin typeface="Courier New" pitchFamily="49" charset="0"/>
              </a:rPr>
              <a:t>=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 smtClean="0">
                <a:latin typeface="Courier New" pitchFamily="49" charset="0"/>
              </a:rPr>
              <a:t>test-compile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>
                <a:latin typeface="Courier New" pitchFamily="49" charset="0"/>
              </a:rPr>
              <a:t>java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classname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JUnitCore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classpathref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value="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1800" b="1" dirty="0">
                <a:latin typeface="Courier New" pitchFamily="49" charset="0"/>
              </a:rPr>
              <a:t>java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-570" y="5085184"/>
            <a:ext cx="9144570" cy="61555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700" dirty="0">
                <a:solidFill>
                  <a:schemeClr val="tx1"/>
                </a:solidFill>
              </a:rPr>
              <a:t>We </a:t>
            </a:r>
            <a:r>
              <a:rPr lang="en-GB" sz="1700" dirty="0" smtClean="0">
                <a:solidFill>
                  <a:schemeClr val="tx1"/>
                </a:solidFill>
              </a:rPr>
              <a:t>name</a:t>
            </a:r>
            <a:r>
              <a:rPr lang="en-GB" sz="1700" dirty="0" smtClean="0"/>
              <a:t> </a:t>
            </a:r>
            <a:r>
              <a:rPr lang="en-GB" sz="1700" dirty="0" smtClean="0">
                <a:solidFill>
                  <a:schemeClr val="tx1"/>
                </a:solidFill>
              </a:rPr>
              <a:t>the target as </a:t>
            </a:r>
            <a:r>
              <a:rPr lang="en-GB" sz="1700" b="1" dirty="0" err="1" smtClean="0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r>
              <a:rPr lang="en-GB" sz="1700" b="1" dirty="0" smtClean="0">
                <a:solidFill>
                  <a:srgbClr val="000000"/>
                </a:solidFill>
              </a:rPr>
              <a:t> </a:t>
            </a:r>
            <a:r>
              <a:rPr lang="en-GB" sz="1700" dirty="0">
                <a:solidFill>
                  <a:schemeClr val="tx1"/>
                </a:solidFill>
              </a:rPr>
              <a:t>because it </a:t>
            </a:r>
            <a:r>
              <a:rPr lang="en-GB" sz="1700" b="1" i="1" u="sng" dirty="0" smtClean="0">
                <a:solidFill>
                  <a:schemeClr val="tx1"/>
                </a:solidFill>
              </a:rPr>
              <a:t>imitates</a:t>
            </a:r>
            <a:r>
              <a:rPr lang="en-GB" sz="1700" dirty="0" smtClean="0">
                <a:solidFill>
                  <a:schemeClr val="tx1"/>
                </a:solidFill>
              </a:rPr>
              <a:t>  command-line </a:t>
            </a:r>
            <a:r>
              <a:rPr lang="en-GB" sz="1700" dirty="0">
                <a:solidFill>
                  <a:schemeClr val="tx1"/>
                </a:solidFill>
              </a:rPr>
              <a:t>execution </a:t>
            </a:r>
            <a:r>
              <a:rPr lang="en-GB" sz="1700" dirty="0" smtClean="0">
                <a:solidFill>
                  <a:schemeClr val="tx1"/>
                </a:solidFill>
              </a:rPr>
              <a:t>of </a:t>
            </a:r>
            <a:r>
              <a:rPr lang="en-GB" sz="1700" b="1" dirty="0" smtClean="0">
                <a:solidFill>
                  <a:schemeClr val="tx1"/>
                </a:solidFill>
              </a:rPr>
              <a:t>Test Runner</a:t>
            </a:r>
            <a:r>
              <a:rPr lang="en-GB" sz="1700" dirty="0" smtClean="0">
                <a:solidFill>
                  <a:schemeClr val="tx1"/>
                </a:solidFill>
              </a:rPr>
              <a:t> </a:t>
            </a:r>
            <a:r>
              <a:rPr lang="en-GB" sz="17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1700" b="1" dirty="0" smtClean="0">
                <a:solidFill>
                  <a:schemeClr val="tx1"/>
                </a:solidFill>
              </a:rPr>
              <a:t> </a:t>
            </a:r>
            <a:r>
              <a:rPr lang="en-GB" sz="1700" dirty="0" smtClean="0">
                <a:solidFill>
                  <a:schemeClr val="tx1"/>
                </a:solidFill>
              </a:rPr>
              <a:t>with the </a:t>
            </a:r>
            <a:r>
              <a:rPr lang="en-GB" sz="1700" b="1" i="1" dirty="0" smtClean="0">
                <a:solidFill>
                  <a:schemeClr val="tx1"/>
                </a:solidFill>
              </a:rPr>
              <a:t>argument</a:t>
            </a:r>
            <a:r>
              <a:rPr lang="en-GB" sz="1700" dirty="0" smtClean="0">
                <a:solidFill>
                  <a:schemeClr val="tx1"/>
                </a:solidFill>
              </a:rPr>
              <a:t>  </a:t>
            </a:r>
            <a:r>
              <a:rPr lang="en-GB" sz="17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SimpleTest</a:t>
            </a:r>
            <a:r>
              <a:rPr lang="en-GB" sz="1700" b="1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107504" y="5910371"/>
            <a:ext cx="7668344" cy="830997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</a:rPr>
              <a:t>ch04&gt;java -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cp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:\</a:t>
            </a: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</a:rPr>
              <a:t>JAVA\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0" y="1340768"/>
            <a:ext cx="2742715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b="1" dirty="0" smtClean="0">
                <a:latin typeface="Courier New" pitchFamily="49" charset="0"/>
              </a:rPr>
              <a:t>build\test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for </a:t>
            </a:r>
            <a:r>
              <a:rPr lang="en-GB" sz="1600" b="1" i="1" dirty="0" smtClean="0">
                <a:solidFill>
                  <a:schemeClr val="tx1"/>
                </a:solidFill>
                <a:latin typeface="+mn-lt"/>
              </a:rPr>
              <a:t>compiled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  </a:t>
            </a:r>
            <a:r>
              <a:rPr lang="en-GB" sz="1600" b="1" dirty="0" smtClean="0">
                <a:solidFill>
                  <a:schemeClr val="tx1"/>
                </a:solidFill>
                <a:latin typeface="+mn-lt"/>
              </a:rPr>
              <a:t>test cases. </a:t>
            </a:r>
            <a:r>
              <a:rPr lang="en-GB" sz="1600" b="1" dirty="0" smtClean="0">
                <a:latin typeface="+mn-lt"/>
              </a:rPr>
              <a:t>Should also be created</a:t>
            </a:r>
            <a:r>
              <a:rPr lang="en-GB" sz="16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in</a:t>
            </a:r>
            <a:r>
              <a:rPr lang="en-GB" sz="16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mybuild.xml by 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some target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test-</a:t>
            </a:r>
            <a:r>
              <a:rPr lang="en-GB" sz="1600" b="1" dirty="0" err="1" smtClean="0">
                <a:latin typeface="Courier New" pitchFamily="49" charset="0"/>
              </a:rPr>
              <a:t>init</a:t>
            </a:r>
            <a:r>
              <a:rPr lang="en-GB" sz="1600" b="1" dirty="0" smtClean="0">
                <a:solidFill>
                  <a:schemeClr val="tx1"/>
                </a:solidFill>
                <a:latin typeface="+mn-lt"/>
              </a:rPr>
              <a:t>!</a:t>
            </a: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0800000">
            <a:off x="5246696" y="367665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96135" y="3717032"/>
            <a:ext cx="33490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 smtClean="0">
                <a:solidFill>
                  <a:schemeClr val="tx1"/>
                </a:solidFill>
                <a:latin typeface="+mn-lt"/>
              </a:rPr>
              <a:t>Class path. </a:t>
            </a:r>
            <a:r>
              <a:rPr lang="en-GB" sz="1400" dirty="0" smtClean="0">
                <a:solidFill>
                  <a:schemeClr val="tx1"/>
                </a:solidFill>
                <a:latin typeface="+mn-lt"/>
              </a:rPr>
              <a:t>It</a:t>
            </a:r>
            <a:r>
              <a:rPr lang="en-GB" sz="1400" b="1" dirty="0" smtClean="0">
                <a:latin typeface="+mn-lt"/>
              </a:rPr>
              <a:t> may </a:t>
            </a:r>
            <a:r>
              <a:rPr lang="en-GB" sz="1400" b="1" dirty="0" smtClean="0"/>
              <a:t>also </a:t>
            </a:r>
            <a:r>
              <a:rPr lang="en-GB" sz="1400" b="1" dirty="0"/>
              <a:t>be </a:t>
            </a:r>
            <a:r>
              <a:rPr lang="en-GB" sz="1400" b="1" dirty="0" smtClean="0">
                <a:latin typeface="+mn-lt"/>
              </a:rPr>
              <a:t>required</a:t>
            </a:r>
            <a:r>
              <a:rPr lang="en-GB" sz="1400" dirty="0" smtClean="0">
                <a:solidFill>
                  <a:schemeClr val="tx1"/>
                </a:solidFill>
                <a:latin typeface="+mn-lt"/>
              </a:rPr>
              <a:t> in target </a:t>
            </a:r>
            <a:r>
              <a:rPr lang="en-GB" sz="1400" b="1" dirty="0">
                <a:latin typeface="Courier New" pitchFamily="49" charset="0"/>
              </a:rPr>
              <a:t>test-compile</a:t>
            </a:r>
            <a:r>
              <a:rPr lang="en-GB" sz="1400" dirty="0" smtClean="0">
                <a:solidFill>
                  <a:schemeClr val="tx1"/>
                </a:solidFill>
                <a:latin typeface="+mn-lt"/>
              </a:rPr>
              <a:t>! We will see!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2708920"/>
            <a:ext cx="3600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This target is </a:t>
            </a:r>
            <a:r>
              <a:rPr lang="en-GB" sz="1600" b="1" dirty="0" smtClean="0">
                <a:latin typeface="+mn-lt"/>
              </a:rPr>
              <a:t>also required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 before running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1600" b="1" dirty="0" smtClean="0">
                <a:latin typeface="+mn-lt"/>
              </a:rPr>
              <a:t>!</a:t>
            </a:r>
            <a:r>
              <a:rPr lang="en-GB" sz="16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Which else?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>
            <a:spLocks noChangeArrowheads="1"/>
          </p:cNvSpPr>
          <p:nvPr/>
        </p:nvSpPr>
        <p:spPr bwMode="auto">
          <a:xfrm rot="9610570">
            <a:off x="4355976" y="3020535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10800000">
            <a:off x="3672210" y="1484784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1496" y="6248400"/>
            <a:ext cx="1905000" cy="457200"/>
          </a:xfrm>
          <a:noFill/>
        </p:spPr>
        <p:txBody>
          <a:bodyPr/>
          <a:lstStyle/>
          <a:p>
            <a:fld id="{464DE659-4BC5-48BF-8E3B-DAF94AA4F6E4}" type="slidenum">
              <a:rPr lang="en-GB" smtClean="0"/>
              <a:pPr/>
              <a:t>14</a:t>
            </a:fld>
            <a:endParaRPr lang="en-GB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6956648" y="3356992"/>
            <a:ext cx="135976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 smtClean="0">
                <a:solidFill>
                  <a:schemeClr val="tx1"/>
                </a:solidFill>
                <a:latin typeface="+mn-lt"/>
              </a:rPr>
              <a:t>Test Runner</a:t>
            </a:r>
            <a:endParaRPr lang="en-GB" sz="14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ight Arrow 17"/>
          <p:cNvSpPr>
            <a:spLocks noChangeArrowheads="1"/>
          </p:cNvSpPr>
          <p:nvPr/>
        </p:nvSpPr>
        <p:spPr bwMode="auto">
          <a:xfrm rot="10800000">
            <a:off x="6372200" y="3392611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00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36296" y="4653136"/>
            <a:ext cx="16478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 smtClean="0">
                <a:solidFill>
                  <a:schemeClr val="tx1"/>
                </a:solidFill>
                <a:latin typeface="+mn-lt"/>
              </a:rPr>
              <a:t>Test Case to run</a:t>
            </a:r>
            <a:endParaRPr lang="en-GB" sz="14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ight Arrow 21"/>
          <p:cNvSpPr>
            <a:spLocks noChangeArrowheads="1"/>
          </p:cNvSpPr>
          <p:nvPr/>
        </p:nvSpPr>
        <p:spPr bwMode="auto">
          <a:xfrm rot="12411092">
            <a:off x="6686984" y="458112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00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64088" y="6269250"/>
            <a:ext cx="224824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See </a:t>
            </a:r>
            <a:r>
              <a:rPr lang="en-GB" b="1" dirty="0" smtClean="0">
                <a:solidFill>
                  <a:schemeClr val="tx1"/>
                </a:solidFill>
              </a:rPr>
              <a:t>Slides 11,12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>
            <a:spLocks noChangeArrowheads="1"/>
          </p:cNvSpPr>
          <p:nvPr/>
        </p:nvSpPr>
        <p:spPr bwMode="auto">
          <a:xfrm rot="9610570">
            <a:off x="5805642" y="14968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  <p:bldP spid="92164" grpId="0" uiExpand="1" build="allAtOnce"/>
      <p:bldP spid="92170" grpId="0" animBg="1"/>
      <p:bldP spid="12" grpId="0" animBg="1"/>
      <p:bldP spid="13" grpId="0" animBg="1"/>
      <p:bldP spid="16" grpId="0" animBg="1"/>
      <p:bldP spid="19" grpId="0" animBg="1"/>
      <p:bldP spid="17" grpId="0" animBg="1"/>
      <p:bldP spid="20" grpId="0" animBg="1"/>
      <p:bldP spid="15" grpId="0" animBg="1"/>
      <p:bldP spid="18" grpId="0" animBg="1"/>
      <p:bldP spid="21" grpId="0" animBg="1"/>
      <p:bldP spid="22" grpId="0" animBg="1"/>
      <p:bldP spid="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535892" cy="6072206"/>
          </a:xfrm>
          <a:solidFill>
            <a:schemeClr val="bg1"/>
          </a:solidFill>
        </p:spPr>
        <p:txBody>
          <a:bodyPr/>
          <a:lstStyle/>
          <a:p>
            <a:pPr>
              <a:spcBef>
                <a:spcPct val="50000"/>
              </a:spcBef>
              <a:buClrTx/>
              <a:buBlip>
                <a:blip r:embed="rId3"/>
              </a:buBlip>
              <a:defRPr/>
            </a:pPr>
            <a:r>
              <a:rPr lang="en-GB" sz="2400" b="1" dirty="0" smtClean="0">
                <a:solidFill>
                  <a:srgbClr val="FF0000"/>
                </a:solidFill>
              </a:rPr>
              <a:t>Continue</a:t>
            </a:r>
            <a:r>
              <a:rPr lang="en-GB" sz="2400" b="1" dirty="0" smtClean="0"/>
              <a:t> </a:t>
            </a:r>
            <a:r>
              <a:rPr lang="en-GB" sz="2400" dirty="0" smtClean="0"/>
              <a:t>working yourselves on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400" dirty="0" smtClean="0"/>
              <a:t> 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C:\Antbook\ch04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Set</a:t>
            </a:r>
            <a:r>
              <a:rPr lang="en-GB" sz="2000" dirty="0" smtClean="0"/>
              <a:t> additional essential </a:t>
            </a:r>
            <a:r>
              <a:rPr lang="en-GB" sz="2000" b="1" i="1" u="sng" dirty="0" smtClean="0"/>
              <a:t>properties</a:t>
            </a:r>
            <a:r>
              <a:rPr lang="en-GB" sz="2000" dirty="0" smtClean="0"/>
              <a:t> 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for all required</a:t>
            </a:r>
            <a:r>
              <a:rPr lang="en-GB" sz="2000" b="1" dirty="0" smtClean="0"/>
              <a:t> directories </a:t>
            </a:r>
            <a:r>
              <a:rPr lang="en-GB" sz="2000" dirty="0" smtClean="0"/>
              <a:t>(like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, test, build\classes, build\test</a:t>
            </a:r>
            <a:r>
              <a:rPr lang="en-GB" sz="2000" b="1" dirty="0" smtClean="0"/>
              <a:t>, etc</a:t>
            </a:r>
            <a:r>
              <a:rPr lang="en-GB" sz="2000" dirty="0" smtClean="0"/>
              <a:t>)</a:t>
            </a:r>
            <a:r>
              <a:rPr lang="en-GB" sz="2000" b="1" dirty="0" smtClean="0"/>
              <a:t>. </a:t>
            </a:r>
            <a:r>
              <a:rPr lang="en-GB" sz="2000" dirty="0" smtClean="0"/>
              <a:t>See</a:t>
            </a:r>
            <a:r>
              <a:rPr lang="en-GB" sz="2000" b="1" dirty="0" smtClean="0"/>
              <a:t> Slide 13.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Use</a:t>
            </a:r>
            <a:r>
              <a:rPr lang="en-GB" sz="2000" b="1" dirty="0" smtClean="0"/>
              <a:t> </a:t>
            </a:r>
            <a:r>
              <a:rPr lang="en-GB" sz="2000" dirty="0" smtClean="0"/>
              <a:t>always </a:t>
            </a:r>
            <a:r>
              <a:rPr lang="en-GB" sz="2000" b="1" dirty="0" smtClean="0">
                <a:solidFill>
                  <a:srgbClr val="FF0000"/>
                </a:solidFill>
              </a:rPr>
              <a:t>these properties</a:t>
            </a:r>
            <a:r>
              <a:rPr lang="en-GB" sz="2000" dirty="0" smtClean="0"/>
              <a:t>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sz="2000" dirty="0" smtClean="0"/>
              <a:t>instead of usual directory names. This is a </a:t>
            </a:r>
            <a:r>
              <a:rPr lang="en-GB" sz="2000" i="1" u="sng" dirty="0" smtClean="0"/>
              <a:t>good practice</a:t>
            </a:r>
            <a:r>
              <a:rPr lang="en-GB" sz="2000" dirty="0" smtClean="0"/>
              <a:t>. 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dirty="0" smtClean="0"/>
              <a:t>To avoid usual misprints,</a:t>
            </a:r>
            <a:r>
              <a:rPr lang="en-GB" sz="2000" b="1" dirty="0" smtClean="0">
                <a:solidFill>
                  <a:srgbClr val="FF0000"/>
                </a:solidFill>
              </a:rPr>
              <a:t> copy-and-paste </a:t>
            </a:r>
            <a:r>
              <a:rPr lang="en-GB" sz="2000" dirty="0" smtClean="0"/>
              <a:t>long property names.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Create</a:t>
            </a:r>
            <a:r>
              <a:rPr lang="en-GB" sz="2000" b="1" dirty="0" smtClean="0"/>
              <a:t> </a:t>
            </a:r>
            <a:r>
              <a:rPr lang="en-GB" sz="2000" dirty="0" smtClean="0"/>
              <a:t>other necessary </a:t>
            </a:r>
            <a:r>
              <a:rPr lang="en-GB" sz="2000" b="1" i="1" u="sng" dirty="0" smtClean="0"/>
              <a:t>targets</a:t>
            </a:r>
            <a:r>
              <a:rPr lang="en-GB" sz="2000" dirty="0" smtClean="0"/>
              <a:t>  (using templates from old files)</a:t>
            </a:r>
          </a:p>
          <a:p>
            <a:pPr lvl="1" algn="ctr">
              <a:spcBef>
                <a:spcPct val="50000"/>
              </a:spcBef>
              <a:buClrTx/>
              <a:buNone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test-init</a:t>
            </a:r>
            <a:r>
              <a:rPr lang="en-GB" sz="2000" dirty="0" smtClean="0">
                <a:latin typeface="Courier New" pitchFamily="49" charset="0"/>
              </a:rPr>
              <a:t>,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test-compile</a:t>
            </a:r>
            <a:r>
              <a:rPr lang="en-GB" sz="2000" dirty="0" smtClean="0"/>
              <a:t>,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 smtClean="0"/>
              <a:t>, etc.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Complete</a:t>
            </a:r>
            <a:r>
              <a:rPr lang="en-GB" sz="2000" dirty="0" smtClean="0"/>
              <a:t> definitions of the </a:t>
            </a:r>
            <a:r>
              <a:rPr lang="en-GB" sz="2000" b="1" i="1" u="sng" dirty="0" smtClean="0"/>
              <a:t>path</a:t>
            </a:r>
            <a:r>
              <a:rPr lang="en-GB" sz="2000" dirty="0" smtClean="0"/>
              <a:t>  with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 smtClean="0"/>
              <a:t>,  </a:t>
            </a:r>
            <a:r>
              <a:rPr lang="en-GB" sz="2000" b="1" dirty="0" smtClean="0">
                <a:solidFill>
                  <a:srgbClr val="FF0000"/>
                </a:solidFill>
              </a:rPr>
              <a:t>if required</a:t>
            </a:r>
            <a:r>
              <a:rPr lang="en-GB" sz="2000" dirty="0" smtClean="0"/>
              <a:t>,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Check</a:t>
            </a:r>
            <a:r>
              <a:rPr lang="en-GB" sz="2000" dirty="0" smtClean="0"/>
              <a:t> carefully all the</a:t>
            </a:r>
            <a:r>
              <a:rPr lang="en-GB" sz="2000" b="1" dirty="0" smtClean="0"/>
              <a:t> </a:t>
            </a:r>
            <a:r>
              <a:rPr lang="en-GB" sz="2000" dirty="0" smtClean="0"/>
              <a:t>relevant</a:t>
            </a:r>
            <a:r>
              <a:rPr lang="en-GB" sz="2000" b="1" dirty="0" smtClean="0"/>
              <a:t>  </a:t>
            </a:r>
            <a:r>
              <a:rPr lang="en-GB" sz="2000" dirty="0" smtClean="0"/>
              <a:t>details in</a:t>
            </a:r>
            <a:r>
              <a:rPr lang="en-GB" sz="2000" b="1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dirty="0" smtClean="0"/>
              <a:t>, and</a:t>
            </a:r>
            <a:r>
              <a:rPr lang="en-GB" sz="2000" b="1" dirty="0" smtClean="0"/>
              <a:t>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RUN</a:t>
            </a:r>
            <a:r>
              <a:rPr lang="en-GB" sz="2000" b="1" dirty="0" smtClean="0"/>
              <a:t> </a:t>
            </a:r>
            <a:r>
              <a:rPr lang="en-GB" sz="2000" dirty="0" smtClean="0"/>
              <a:t>the above target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endParaRPr lang="en-GB" sz="2000" dirty="0" smtClean="0"/>
          </a:p>
          <a:p>
            <a:pPr lvl="1">
              <a:spcBef>
                <a:spcPct val="50000"/>
              </a:spcBef>
              <a:buClrTx/>
              <a:buNone/>
              <a:defRPr/>
            </a:pPr>
            <a:r>
              <a:rPr lang="en-GB" sz="2000" dirty="0" smtClean="0"/>
              <a:t>   with </a:t>
            </a:r>
            <a:r>
              <a:rPr lang="en-GB" sz="2000" b="1" dirty="0" smtClean="0"/>
              <a:t>preliminary</a:t>
            </a:r>
            <a:r>
              <a:rPr lang="en-GB" sz="2000" dirty="0" smtClean="0"/>
              <a:t> </a:t>
            </a:r>
            <a:r>
              <a:rPr lang="en-GB" sz="2000" b="1" dirty="0" smtClean="0"/>
              <a:t>cleaning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 smtClean="0"/>
              <a:t> directory: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24"/>
            <a:ext cx="8785225" cy="78581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Invoking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sz="2400" b="1" dirty="0" smtClean="0">
                <a:latin typeface="Courier New" pitchFamily="49" charset="0"/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from</a:t>
            </a:r>
            <a:r>
              <a:rPr lang="en-GB" sz="2400" b="1" dirty="0" smtClean="0"/>
              <a:t> build file </a:t>
            </a:r>
            <a:r>
              <a:rPr lang="en-GB" sz="2400" dirty="0" smtClean="0"/>
              <a:t>with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/>
              <a:t>task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GB" sz="2400" b="1" dirty="0" smtClean="0">
                <a:solidFill>
                  <a:srgbClr val="FF0000"/>
                </a:solidFill>
                <a:latin typeface="+mn-lt"/>
              </a:rPr>
              <a:t>in the Lab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CB59-8945-4B79-B6EB-536095586FD1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179388" y="908720"/>
            <a:ext cx="8785225" cy="5952399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ant -f 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mybuild.xml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 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 smtClean="0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: C:\Antbook\ch04\mybuild.xml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dirty="0"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echo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Building Testing Examples 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delete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Deleting directory C:\Antbook\ch04\build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C:\Antbook\ch04\build\classes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test-init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test-compile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Compiling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1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source 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file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to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: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 smtClean="0">
                <a:solidFill>
                  <a:srgbClr val="00FF00"/>
                </a:solidFill>
                <a:latin typeface="Courier New" pitchFamily="49" charset="0"/>
              </a:rPr>
              <a:t>[java]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.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Time: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0.016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[java</a:t>
            </a:r>
            <a:r>
              <a:rPr lang="en-GB" sz="16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 smtClean="0">
                <a:solidFill>
                  <a:srgbClr val="00FF00"/>
                </a:solidFill>
                <a:latin typeface="Courier New" pitchFamily="49" charset="0"/>
              </a:rPr>
              <a:t>]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OK (1 test)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 smtClean="0">
                <a:solidFill>
                  <a:srgbClr val="00FF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ClrTx/>
              <a:buNone/>
            </a:pP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 smtClean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Java Result: 1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US" sz="1600" b="1" dirty="0" smtClean="0">
                <a:solidFill>
                  <a:schemeClr val="bg1"/>
                </a:solidFill>
                <a:latin typeface="Courier New" pitchFamily="49" charset="0"/>
              </a:rPr>
              <a:t>BUILD 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</a:rPr>
              <a:t>SUCCESSFUL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US" sz="1600" b="1" dirty="0">
                <a:solidFill>
                  <a:schemeClr val="bg1"/>
                </a:solidFill>
                <a:latin typeface="Courier New" pitchFamily="49" charset="0"/>
              </a:rPr>
              <a:t>Total time: </a:t>
            </a:r>
            <a:r>
              <a:rPr lang="en-US" sz="1600" b="1" dirty="0" smtClean="0">
                <a:solidFill>
                  <a:schemeClr val="bg1"/>
                </a:solidFill>
                <a:latin typeface="Courier New" pitchFamily="49" charset="0"/>
              </a:rPr>
              <a:t>2 seconds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5429256" y="4154304"/>
            <a:ext cx="3168650" cy="1631216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There </a:t>
            </a:r>
            <a:r>
              <a:rPr lang="en-GB" dirty="0" smtClean="0">
                <a:solidFill>
                  <a:schemeClr val="tx1"/>
                </a:solidFill>
              </a:rPr>
              <a:t>is currently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test file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SimpleTest.java</a:t>
            </a: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ch04\test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i="1" dirty="0">
                <a:solidFill>
                  <a:schemeClr val="tx1"/>
                </a:solidFill>
              </a:rPr>
              <a:t>compiled</a:t>
            </a:r>
            <a:r>
              <a:rPr lang="en-GB" dirty="0">
                <a:solidFill>
                  <a:schemeClr val="tx1"/>
                </a:solidFill>
              </a:rPr>
              <a:t>  to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ch04\build\test</a:t>
            </a:r>
            <a:r>
              <a:rPr lang="en-GB" dirty="0" smtClean="0">
                <a:solidFill>
                  <a:schemeClr val="tx1"/>
                </a:solidFill>
              </a:rPr>
              <a:t>  </a:t>
            </a:r>
            <a:endParaRPr lang="en-GB" b="1" i="1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1934" y="2649106"/>
            <a:ext cx="378621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Currently no Java files in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dirty="0" smtClean="0">
                <a:solidFill>
                  <a:schemeClr val="tx1"/>
                </a:solidFill>
              </a:rPr>
              <a:t>. Nothing to compile. 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 rot="10800000">
            <a:off x="2357423" y="27089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681" y="476672"/>
            <a:ext cx="8676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b="1" dirty="0" smtClean="0"/>
              <a:t>After completing</a:t>
            </a:r>
            <a:r>
              <a:rPr lang="en-GB" dirty="0" smtClean="0"/>
              <a:t> definition </a:t>
            </a:r>
            <a:r>
              <a:rPr lang="en-GB" dirty="0"/>
              <a:t>of the </a:t>
            </a:r>
            <a:r>
              <a:rPr lang="en-GB" b="1" i="1" u="sng" dirty="0"/>
              <a:t>path</a:t>
            </a:r>
            <a:r>
              <a:rPr lang="en-GB" dirty="0"/>
              <a:t>  with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:</a:t>
            </a:r>
            <a:endParaRPr lang="en-GB" dirty="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>
                <a:solidFill>
                  <a:schemeClr val="bg1"/>
                </a:solidFill>
              </a:rPr>
              <a:pPr/>
              <a:t>16</a:t>
            </a:fld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4334" y="5981218"/>
            <a:ext cx="92373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I</a:t>
            </a:r>
            <a:r>
              <a:rPr lang="en-GB" dirty="0" smtClean="0">
                <a:solidFill>
                  <a:schemeClr val="tx1"/>
                </a:solidFill>
              </a:rPr>
              <a:t>gnore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3563888" y="6056907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 rot="11781025">
            <a:off x="4464298" y="422108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DF35BD-51C2-4F11-9EAC-EB92E40449FF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Asserting</a:t>
            </a:r>
            <a:r>
              <a:rPr lang="en-GB" sz="3200" dirty="0" smtClean="0"/>
              <a:t> desired results</a:t>
            </a:r>
          </a:p>
        </p:txBody>
      </p:sp>
      <p:sp>
        <p:nvSpPr>
          <p:cNvPr id="95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642918"/>
            <a:ext cx="7772400" cy="578326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 smtClean="0"/>
              <a:t>The mechanism by which </a:t>
            </a:r>
            <a:r>
              <a:rPr lang="en-GB" sz="1600" b="1" dirty="0" err="1" smtClean="0"/>
              <a:t>JUnit</a:t>
            </a:r>
            <a:r>
              <a:rPr lang="en-GB" sz="1600" dirty="0" smtClean="0"/>
              <a:t> determines the </a:t>
            </a:r>
            <a:r>
              <a:rPr lang="en-GB" sz="1600" i="1" u="sng" dirty="0" smtClean="0"/>
              <a:t>success</a:t>
            </a:r>
            <a:r>
              <a:rPr lang="en-GB" sz="1600" dirty="0" smtClean="0"/>
              <a:t> or </a:t>
            </a:r>
            <a:r>
              <a:rPr lang="en-GB" sz="1600" i="1" u="sng" dirty="0" smtClean="0"/>
              <a:t>failure</a:t>
            </a:r>
            <a:r>
              <a:rPr lang="en-GB" sz="1600" dirty="0" smtClean="0"/>
              <a:t> of a test is via </a:t>
            </a:r>
            <a:r>
              <a:rPr lang="en-GB" sz="1600" b="1" i="1" u="sng" dirty="0" smtClean="0"/>
              <a:t>assertion statements</a:t>
            </a:r>
            <a:r>
              <a:rPr lang="en-GB" sz="1600" dirty="0" smtClean="0"/>
              <a:t>  like </a:t>
            </a:r>
          </a:p>
          <a:p>
            <a:pPr algn="ctr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 smtClean="0">
                <a:solidFill>
                  <a:srgbClr val="FF0000"/>
                </a:solidFill>
                <a:latin typeface="Courier New" pitchFamily="49" charset="0"/>
              </a:rPr>
              <a:t>assertTrue</a:t>
            </a:r>
            <a:r>
              <a:rPr lang="en-GB" sz="1600" i="1" dirty="0" smtClean="0">
                <a:solidFill>
                  <a:srgbClr val="000000"/>
                </a:solidFill>
                <a:latin typeface="Courier New" pitchFamily="49" charset="0"/>
              </a:rPr>
              <a:t>(4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 == (2 * 2))</a:t>
            </a:r>
            <a:r>
              <a:rPr lang="en-GB" sz="1600" dirty="0" smtClean="0"/>
              <a:t> 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 smtClean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b="1" dirty="0" smtClean="0">
                <a:solidFill>
                  <a:srgbClr val="FF0000"/>
                </a:solidFill>
              </a:rPr>
              <a:t>Other</a:t>
            </a:r>
            <a:r>
              <a:rPr lang="en-GB" sz="1600" dirty="0" smtClean="0"/>
              <a:t> </a:t>
            </a:r>
            <a:r>
              <a:rPr lang="en-GB" sz="1600" b="1" i="1" u="sng" dirty="0" smtClean="0"/>
              <a:t>assert</a:t>
            </a:r>
            <a:r>
              <a:rPr lang="en-GB" sz="1600" i="1" dirty="0" smtClean="0"/>
              <a:t>  </a:t>
            </a:r>
            <a:r>
              <a:rPr lang="en-GB" sz="1600" dirty="0" smtClean="0"/>
              <a:t>methods</a:t>
            </a:r>
            <a:r>
              <a:rPr lang="en-GB" sz="1600" i="1" dirty="0" smtClean="0"/>
              <a:t> </a:t>
            </a:r>
            <a:r>
              <a:rPr lang="en-GB" sz="1600" dirty="0" smtClean="0"/>
              <a:t>simply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200" i="1" u="sng" dirty="0" smtClean="0"/>
              <a:t>compare</a:t>
            </a:r>
            <a:r>
              <a:rPr lang="en-GB" sz="1200" dirty="0" smtClean="0"/>
              <a:t> </a:t>
            </a:r>
            <a:r>
              <a:rPr lang="en-GB" sz="1200" i="1" dirty="0" smtClean="0"/>
              <a:t>between </a:t>
            </a:r>
            <a:r>
              <a:rPr lang="en-GB" sz="1200" i="1" u="sng" dirty="0" smtClean="0"/>
              <a:t>expected</a:t>
            </a:r>
            <a:r>
              <a:rPr lang="en-GB" sz="1200" i="1" dirty="0" smtClean="0"/>
              <a:t> value and </a:t>
            </a:r>
            <a:r>
              <a:rPr lang="en-GB" sz="1200" i="1" u="sng" dirty="0" smtClean="0"/>
              <a:t>actual</a:t>
            </a:r>
            <a:r>
              <a:rPr lang="en-GB" sz="1200" i="1" dirty="0" smtClean="0"/>
              <a:t> value, and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200" i="1" dirty="0" smtClean="0"/>
              <a:t>generate appropriate messages helping us to find out  why a method does not pass the test.</a:t>
            </a:r>
            <a:r>
              <a:rPr lang="en-GB" sz="1200" dirty="0" smtClean="0"/>
              <a:t> </a:t>
            </a:r>
            <a:endParaRPr lang="en-GB" sz="1600" dirty="0" smtClean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 smtClean="0"/>
              <a:t>These </a:t>
            </a:r>
            <a:r>
              <a:rPr lang="en-GB" sz="1600" i="1" u="sng" dirty="0" smtClean="0"/>
              <a:t>expected</a:t>
            </a:r>
            <a:r>
              <a:rPr lang="en-GB" sz="1600" dirty="0" smtClean="0"/>
              <a:t>  and </a:t>
            </a:r>
            <a:r>
              <a:rPr lang="en-GB" sz="1600" i="1" u="sng" dirty="0" smtClean="0"/>
              <a:t>actual</a:t>
            </a:r>
            <a:r>
              <a:rPr lang="en-GB" sz="1600" dirty="0" smtClean="0"/>
              <a:t>  values can have any of the </a:t>
            </a:r>
            <a:r>
              <a:rPr lang="en-GB" sz="1600" b="1" i="1" dirty="0" smtClean="0"/>
              <a:t>types:</a:t>
            </a:r>
            <a:endParaRPr lang="en-GB" sz="1600" dirty="0" smtClean="0"/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dirty="0" smtClean="0"/>
              <a:t>any </a:t>
            </a:r>
            <a:r>
              <a:rPr lang="en-GB" sz="1400" b="1" i="1" dirty="0" smtClean="0"/>
              <a:t>primitive </a:t>
            </a:r>
            <a:r>
              <a:rPr lang="en-GB" sz="1400" b="1" i="1" dirty="0" err="1" smtClean="0"/>
              <a:t>datatype</a:t>
            </a:r>
            <a:r>
              <a:rPr lang="en-GB" sz="1400" dirty="0" smtClean="0"/>
              <a:t>,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</a:rPr>
              <a:t>java.lang.String</a:t>
            </a:r>
            <a:r>
              <a:rPr lang="en-GB" sz="1400" dirty="0" smtClean="0"/>
              <a:t>,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</a:rPr>
              <a:t>java.lang.Object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 smtClean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 smtClean="0"/>
              <a:t>For each type there are </a:t>
            </a:r>
            <a:r>
              <a:rPr lang="en-GB" sz="1600" b="1" dirty="0" smtClean="0"/>
              <a:t>two</a:t>
            </a:r>
            <a:r>
              <a:rPr lang="en-GB" sz="1600" dirty="0" smtClean="0"/>
              <a:t> </a:t>
            </a:r>
            <a:r>
              <a:rPr lang="en-GB" sz="1600" b="1" i="1" u="sng" dirty="0" smtClean="0"/>
              <a:t>variants of the assert methods</a:t>
            </a:r>
            <a:r>
              <a:rPr lang="en-GB" sz="1600" dirty="0" smtClean="0"/>
              <a:t>, each with the </a:t>
            </a:r>
            <a:r>
              <a:rPr lang="en-GB" sz="1600" b="1" i="1" u="sng" dirty="0" smtClean="0"/>
              <a:t>signatures</a:t>
            </a:r>
            <a:r>
              <a:rPr lang="en-GB" sz="1600" dirty="0" smtClean="0"/>
              <a:t>  like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 smtClean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 smtClean="0">
                <a:solidFill>
                  <a:srgbClr val="FF0000"/>
                </a:solidFill>
                <a:latin typeface="Courier New" pitchFamily="49" charset="0"/>
              </a:rPr>
              <a:t>assertEquals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(expected, actual)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 smtClean="0">
                <a:solidFill>
                  <a:srgbClr val="FF0000"/>
                </a:solidFill>
                <a:latin typeface="Courier New" pitchFamily="49" charset="0"/>
              </a:rPr>
              <a:t>assertEquals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600" b="1" dirty="0" smtClean="0">
                <a:solidFill>
                  <a:srgbClr val="0070C0"/>
                </a:solidFill>
                <a:latin typeface="Courier New" pitchFamily="49" charset="0"/>
              </a:rPr>
              <a:t>String message,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 expected, actual)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 smtClean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 smtClean="0"/>
              <a:t>The </a:t>
            </a:r>
            <a:r>
              <a:rPr lang="en-GB" sz="1600" b="1" i="1" u="sng" dirty="0" smtClean="0"/>
              <a:t>second signature</a:t>
            </a:r>
            <a:r>
              <a:rPr lang="en-GB" sz="1600" dirty="0" smtClean="0"/>
              <a:t>  for each </a:t>
            </a:r>
            <a:r>
              <a:rPr lang="en-GB" sz="1600" dirty="0" err="1" smtClean="0"/>
              <a:t>datatype</a:t>
            </a:r>
            <a:r>
              <a:rPr lang="en-GB" sz="1600" dirty="0" smtClean="0"/>
              <a:t> </a:t>
            </a:r>
            <a:r>
              <a:rPr lang="en-GB" sz="1600" i="1" u="sng" dirty="0" smtClean="0"/>
              <a:t>allows</a:t>
            </a:r>
            <a:r>
              <a:rPr lang="en-GB" sz="1600" dirty="0" smtClean="0"/>
              <a:t>  a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0070C0"/>
                </a:solidFill>
                <a:latin typeface="Courier New" pitchFamily="49" charset="0"/>
              </a:rPr>
              <a:t>message</a:t>
            </a:r>
            <a:r>
              <a:rPr lang="en-GB" sz="1600" dirty="0" smtClean="0"/>
              <a:t>  to be inserted into the results of testing in </a:t>
            </a:r>
            <a:r>
              <a:rPr lang="en-GB" sz="1600" b="1" i="1" u="sng" dirty="0" smtClean="0"/>
              <a:t>case of failure</a:t>
            </a:r>
            <a:r>
              <a:rPr lang="en-GB" sz="1600" dirty="0" smtClean="0"/>
              <a:t>.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dirty="0" smtClean="0"/>
              <a:t>It can help to identify </a:t>
            </a:r>
            <a:r>
              <a:rPr lang="en-GB" sz="1400" i="1" u="sng" dirty="0" smtClean="0"/>
              <a:t>which assertion failed</a:t>
            </a:r>
            <a:r>
              <a:rPr lang="en-GB" sz="1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952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064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000" b="1" dirty="0" smtClean="0"/>
              <a:t>Some </a:t>
            </a:r>
            <a:r>
              <a:rPr lang="en-GB" sz="2000" b="1" dirty="0" err="1" smtClean="0"/>
              <a:t>JUnit</a:t>
            </a:r>
            <a:r>
              <a:rPr lang="en-GB" sz="2000" b="1" dirty="0" smtClean="0"/>
              <a:t> </a:t>
            </a:r>
            <a:r>
              <a:rPr lang="en-GB" sz="2000" b="1" dirty="0" smtClean="0">
                <a:solidFill>
                  <a:srgbClr val="FF0000"/>
                </a:solidFill>
              </a:rPr>
              <a:t>Assert Statements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1400" dirty="0" smtClean="0"/>
              <a:t>based on</a:t>
            </a:r>
            <a:r>
              <a:rPr lang="en-GB" sz="1400" b="1" dirty="0" smtClean="0"/>
              <a:t> </a:t>
            </a:r>
            <a:r>
              <a:rPr lang="en-GB" sz="1400" dirty="0" smtClean="0">
                <a:solidFill>
                  <a:srgbClr val="000000"/>
                </a:solidFill>
                <a:latin typeface="+mn-lt"/>
                <a:cs typeface="Courier New" pitchFamily="49" charset="0"/>
              </a:rPr>
              <a:t>http://www.vogella.de/articles/JUnit/article.html </a:t>
            </a:r>
            <a:endParaRPr lang="en-GB" sz="1400" b="1" dirty="0" smtClean="0">
              <a:solidFill>
                <a:srgbClr val="000000"/>
              </a:solidFill>
              <a:latin typeface="+mn-lt"/>
              <a:cs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865669"/>
              </p:ext>
            </p:extLst>
          </p:nvPr>
        </p:nvGraphicFramePr>
        <p:xfrm>
          <a:off x="142844" y="625004"/>
          <a:ext cx="8858312" cy="6008542"/>
        </p:xfrm>
        <a:graphic>
          <a:graphicData uri="http://schemas.openxmlformats.org/drawingml/2006/table">
            <a:tbl>
              <a:tblPr/>
              <a:tblGrid>
                <a:gridCol w="4071966"/>
                <a:gridCol w="4786346"/>
              </a:tblGrid>
              <a:tr h="374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Statement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0" marR="25400" marT="25400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0" marR="25400" marT="25400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</a:tr>
              <a:tr h="3624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            </a:t>
                      </a: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boolean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condition)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the </a:t>
                      </a:r>
                      <a:r>
                        <a:rPr lang="en-GB" sz="16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boolean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condition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true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 if the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values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are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</a:t>
                      </a:r>
                      <a:r>
                        <a:rPr lang="en-GB" sz="16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</a:rPr>
                        <a:t>expected.</a:t>
                      </a:r>
                      <a:r>
                        <a:rPr lang="en-GB" sz="1600" b="1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</a:rPr>
                        <a:t>equals</a:t>
                      </a:r>
                      <a:r>
                        <a:rPr lang="en-GB" sz="16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</a:rPr>
                        <a:t>(actual)</a:t>
                      </a:r>
                      <a:endParaRPr lang="en-GB" sz="1600" b="1" dirty="0" smtClean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Note: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for arrays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the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reference </a:t>
                      </a:r>
                      <a:r>
                        <a:rPr lang="en-GB" sz="16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checked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the content of the arrays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Array</a:t>
                      </a:r>
                      <a:r>
                        <a:rPr lang="en-GB" sz="1600" b="1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Asserts the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equality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of two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arrays (of their lengths and elements)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1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actual, 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tolerance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Usage for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float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and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double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; the 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tolerance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the maximal allowed difference</a:t>
                      </a:r>
                      <a:r>
                        <a:rPr lang="en-GB" sz="16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between 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expected</a:t>
                      </a:r>
                      <a:r>
                        <a:rPr lang="en-GB" sz="16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and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actual.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both variables refer to the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 object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expected</a:t>
                      </a:r>
                      <a:r>
                        <a:rPr lang="en-GB" sz="1600" b="1" baseline="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 </a:t>
                      </a:r>
                      <a:r>
                        <a:rPr lang="en-GB" sz="1600" b="1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==</a:t>
                      </a:r>
                      <a:r>
                        <a:rPr lang="en-GB" sz="16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 actual</a:t>
                      </a:r>
                      <a:endParaRPr lang="en-GB" sz="16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</a:t>
                      </a:r>
                      <a:r>
                        <a:rPr lang="en-GB" sz="1600" b="1" dirty="0" err="1" smtClean="0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that both variables refer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to the same object.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Null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([message], object)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Checks if the object is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null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NotNull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([message], object)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the object is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null.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fail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Lets the test method fail</a:t>
                      </a:r>
                      <a:r>
                        <a:rPr lang="en-GB" sz="16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GB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might be usable to check that a certain part of the code is not reached.</a:t>
                      </a:r>
                      <a:endParaRPr lang="en-GB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778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000" b="1" dirty="0" smtClean="0"/>
              <a:t>Some Junit4 </a:t>
            </a:r>
            <a:r>
              <a:rPr lang="en-GB" sz="2000" b="1" dirty="0" smtClean="0">
                <a:solidFill>
                  <a:srgbClr val="FF0000"/>
                </a:solidFill>
              </a:rPr>
              <a:t>Annotations</a:t>
            </a:r>
            <a:r>
              <a:rPr lang="en-GB" sz="2000" b="1" dirty="0" smtClean="0"/>
              <a:t>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1400" dirty="0" smtClean="0"/>
              <a:t>based on</a:t>
            </a:r>
            <a:r>
              <a:rPr lang="en-GB" sz="1400" b="1" dirty="0" smtClean="0"/>
              <a:t> </a:t>
            </a:r>
            <a:r>
              <a:rPr lang="en-GB" sz="1400" dirty="0" smtClean="0">
                <a:solidFill>
                  <a:srgbClr val="000000"/>
                </a:solidFill>
                <a:cs typeface="Courier New" pitchFamily="49" charset="0"/>
              </a:rPr>
              <a:t>http://www.vogella.de/articles/JUnit/article.html </a:t>
            </a:r>
            <a:endParaRPr lang="en-GB" sz="1400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907190"/>
              </p:ext>
            </p:extLst>
          </p:nvPr>
        </p:nvGraphicFramePr>
        <p:xfrm>
          <a:off x="214282" y="571480"/>
          <a:ext cx="8715436" cy="6115304"/>
        </p:xfrm>
        <a:graphic>
          <a:graphicData uri="http://schemas.openxmlformats.org/drawingml/2006/table">
            <a:tbl>
              <a:tblPr/>
              <a:tblGrid>
                <a:gridCol w="4214842"/>
                <a:gridCol w="4500594"/>
              </a:tblGrid>
              <a:tr h="42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</a:tr>
              <a:tr h="577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also </a:t>
                      </a:r>
                      <a:r>
                        <a:rPr lang="en-GB" sz="18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5,6</a:t>
                      </a:r>
                      <a:r>
                        <a:rPr lang="en-GB" sz="18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above.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 @Test identifies that this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is a test method.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8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also </a:t>
                      </a:r>
                      <a:r>
                        <a:rPr lang="en-GB" sz="18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4-6</a:t>
                      </a:r>
                      <a:r>
                        <a:rPr lang="en-GB" sz="18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b="0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</a:t>
                      </a:r>
                      <a:r>
                        <a:rPr lang="en-GB" sz="18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b="0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</a:t>
                      </a:r>
                      <a:r>
                        <a:rPr lang="en-GB" sz="18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12. Ant and </a:t>
                      </a:r>
                      <a:r>
                        <a:rPr lang="en-GB" sz="1800" b="1" baseline="0" dirty="0" err="1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8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</a:t>
                      </a:r>
                      <a:r>
                        <a:rPr lang="en-GB" sz="18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each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method can prepare the test environment, e.g. read input data, initialize the class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is usually called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setUp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().</a:t>
                      </a:r>
                      <a:endParaRPr lang="en-GB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@After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 </a:t>
                      </a:r>
                      <a:r>
                        <a:rPr lang="en-GB" sz="14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slides as 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above</a:t>
                      </a:r>
                      <a:r>
                        <a:rPr lang="en-GB" sz="14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must start </a:t>
                      </a:r>
                      <a:r>
                        <a:rPr lang="en-GB" sz="14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 </a:t>
                      </a:r>
                      <a:r>
                        <a:rPr lang="en-GB" sz="1400" b="1" u="sng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each</a:t>
                      </a:r>
                      <a:r>
                        <a:rPr lang="en-GB" sz="14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@Test method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is usually called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tearDown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().</a:t>
                      </a:r>
                      <a:endParaRPr lang="en-GB" sz="1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method()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 the start of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can be used to perform time intensive activities for example be used to connect to a database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method()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method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tests have finished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can be used to perform clean-up activities for example be used to disconnect to a database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@Ignore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ignore the test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E.g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useful if the underlying code has been changed and the test has not yet been adapted or if the runtime of this test is just 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too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long to be included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Console will show “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” instead of dot </a:t>
                      </a:r>
                      <a:r>
                        <a:rPr lang="en-GB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GB" sz="14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”.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@Test(expected=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IllegalArgumentException.class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Tests if the method throws the named exception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@Test(timeout=100)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Fails if the method takes longer then 100 milliseconds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238"/>
            <a:ext cx="7772400" cy="6969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Testing with </a:t>
            </a:r>
            <a:r>
              <a:rPr lang="en-GB" sz="4000" b="1" dirty="0" err="1" smtClean="0"/>
              <a:t>JUnit</a:t>
            </a:r>
            <a:r>
              <a:rPr lang="en-GB" sz="4000" b="1" dirty="0" smtClean="0"/>
              <a:t> </a:t>
            </a:r>
            <a:r>
              <a:rPr lang="en-GB" sz="4000" dirty="0" smtClean="0"/>
              <a:t>and</a:t>
            </a:r>
            <a:r>
              <a:rPr lang="en-GB" sz="4000" b="1" dirty="0" smtClean="0"/>
              <a:t> ANT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156" y="764704"/>
            <a:ext cx="8353300" cy="604883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2400" b="1" i="1" dirty="0" smtClean="0"/>
              <a:t>"Any program without an automated test simply doesn't exist."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GB" sz="2400" i="1" dirty="0" smtClean="0"/>
              <a:t>(Extreme Programming Explained, Kent Beck)</a:t>
            </a:r>
            <a:endParaRPr lang="en-GB" sz="2400" b="1" i="1" u="sng" dirty="0" smtClean="0"/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b="1" i="1" u="sng" dirty="0" smtClean="0"/>
              <a:t>Software bugs have enormous costs </a:t>
            </a:r>
            <a:r>
              <a:rPr lang="en-GB" sz="2400" dirty="0" smtClean="0"/>
              <a:t>: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dirty="0" smtClean="0"/>
              <a:t>time, money, frustration, and even lives.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/>
              <a:t>Creating and </a:t>
            </a:r>
            <a:r>
              <a:rPr lang="en-GB" sz="2400" b="1" i="1" u="sng" dirty="0" smtClean="0"/>
              <a:t>continuously executing test cases</a:t>
            </a:r>
            <a:r>
              <a:rPr lang="en-GB" sz="2400" dirty="0" smtClean="0"/>
              <a:t>  is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/>
              <a:t> </a:t>
            </a:r>
            <a:r>
              <a:rPr lang="en-GB" sz="2000" dirty="0" smtClean="0"/>
              <a:t>a practical and common </a:t>
            </a:r>
            <a:r>
              <a:rPr lang="en-GB" sz="2000" b="1" i="1" u="sng" dirty="0" smtClean="0"/>
              <a:t>approach to address software bugs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/>
              <a:t>The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testing framework is now the </a:t>
            </a:r>
            <a:r>
              <a:rPr lang="en-GB" sz="2400" b="1" i="1" u="sng" dirty="0" smtClean="0"/>
              <a:t>de facto standard unit testing</a:t>
            </a:r>
            <a:r>
              <a:rPr lang="en-GB" sz="2400" b="1" i="1" dirty="0" smtClean="0"/>
              <a:t>  </a:t>
            </a:r>
            <a:r>
              <a:rPr lang="en-GB" sz="2400" b="1" dirty="0" smtClean="0"/>
              <a:t>API</a:t>
            </a:r>
            <a:r>
              <a:rPr lang="en-GB" sz="2400" dirty="0" smtClean="0"/>
              <a:t> for </a:t>
            </a:r>
            <a:r>
              <a:rPr lang="en-GB" sz="2400" b="1" dirty="0" smtClean="0"/>
              <a:t>Java</a:t>
            </a:r>
            <a:r>
              <a:rPr lang="en-GB" sz="2400" dirty="0" smtClean="0"/>
              <a:t> development. 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B59224-1C86-48D4-AE84-0FECAE16B2A7}" type="slidenum">
              <a:rPr lang="en-GB" smtClean="0"/>
              <a:pPr/>
              <a:t>2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63235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77849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b="1" dirty="0" smtClean="0"/>
              <a:t>Some Junit4 Annotations </a:t>
            </a:r>
            <a:endParaRPr lang="en-GB" sz="3200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809972"/>
              </p:ext>
            </p:extLst>
          </p:nvPr>
        </p:nvGraphicFramePr>
        <p:xfrm>
          <a:off x="214282" y="642920"/>
          <a:ext cx="8715436" cy="6112877"/>
        </p:xfrm>
        <a:graphic>
          <a:graphicData uri="http://schemas.openxmlformats.org/drawingml/2006/table">
            <a:tbl>
              <a:tblPr/>
              <a:tblGrid>
                <a:gridCol w="4214842"/>
                <a:gridCol w="4500594"/>
              </a:tblGrid>
              <a:tr h="42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</a:tr>
              <a:tr h="53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Suite.class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r>
                        <a:rPr lang="en-GB" sz="14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 test class declaration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says which Test Runner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(here </a:t>
                      </a:r>
                      <a:r>
                        <a:rPr lang="en-GB" sz="1400" dirty="0" err="1" smtClean="0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org.junit.runners.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Suite.class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should be used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by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JUnitCore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facade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 run this 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 class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See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21-23 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 also 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9,</a:t>
                      </a:r>
                      <a:r>
                        <a:rPr lang="en-GB" sz="14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GB" sz="14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Part 12. Ant and </a:t>
                      </a:r>
                      <a:r>
                        <a:rPr lang="en-GB" sz="1400" b="1" baseline="0" dirty="0" err="1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value={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FirstTest.class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SecondTest.class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,...}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Public class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AllTests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{}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is used 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 create a Suite of Tests Classes(or Suite of Suites)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Here, the Suite created is called </a:t>
                      </a:r>
                      <a:r>
                        <a:rPr lang="en-GB" sz="1400" b="1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AllTests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The above annotation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Suite.class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should be also used here before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21-23 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 also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Slides 9,</a:t>
                      </a:r>
                      <a:r>
                        <a:rPr lang="en-GB" sz="14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GB" sz="1400" b="1" baseline="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Part 12. Ant and </a:t>
                      </a:r>
                      <a:r>
                        <a:rPr lang="en-GB" sz="1400" b="1" baseline="0" dirty="0" err="1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 smtClean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Details and examples of </a:t>
                      </a:r>
                      <a:r>
                        <a:rPr lang="en-GB" sz="28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 </a:t>
                      </a:r>
                      <a:r>
                        <a:rPr lang="en-GB" sz="2800" b="1" dirty="0" smtClean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not considered in these lectures</a:t>
                      </a:r>
                      <a:endParaRPr lang="en-GB" sz="2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 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 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used to create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 Collection of arrays of parameters 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 that a test can be applied to each of this parameter array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Arrays must be of identical length to be substitutable for variables used in the test. The class of such a </a:t>
                      </a:r>
                      <a:r>
                        <a:rPr lang="en-GB" sz="1400" b="0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ParametrizedTest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should be annotated as 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baseline="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Parametrized.class</a:t>
                      </a:r>
                      <a:r>
                        <a:rPr lang="en-GB" sz="1400" b="1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More details in </a:t>
                      </a:r>
                      <a:r>
                        <a:rPr lang="en-GB" sz="1400" b="1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17-19.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F4700C-354D-4DFA-BFFB-8162711EB329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6024" y="26035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Failure</a:t>
            </a:r>
            <a:r>
              <a:rPr lang="en-GB" sz="3200" dirty="0" smtClean="0"/>
              <a:t> or </a:t>
            </a:r>
            <a:r>
              <a:rPr lang="en-GB" sz="3200" b="1" dirty="0" smtClean="0"/>
              <a:t>error</a:t>
            </a:r>
            <a:r>
              <a:rPr lang="en-GB" sz="3200" dirty="0" smtClean="0"/>
              <a:t>?</a:t>
            </a:r>
          </a:p>
        </p:txBody>
      </p:sp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8135937" cy="525621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 b="1" dirty="0" err="1" smtClean="0"/>
              <a:t>JUnit</a:t>
            </a:r>
            <a:r>
              <a:rPr lang="en-GB" sz="2400" dirty="0" smtClean="0"/>
              <a:t> uses the term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failure</a:t>
            </a:r>
            <a:r>
              <a:rPr lang="en-GB" sz="2400" i="1" dirty="0" smtClean="0"/>
              <a:t>  </a:t>
            </a:r>
            <a:r>
              <a:rPr lang="en-GB" sz="2400" dirty="0" smtClean="0"/>
              <a:t>for a test that fails </a:t>
            </a:r>
            <a:r>
              <a:rPr lang="en-GB" sz="2400" i="1" u="sng" dirty="0" smtClean="0"/>
              <a:t>expectedly</a:t>
            </a:r>
            <a:r>
              <a:rPr lang="en-GB" sz="2400" dirty="0" smtClean="0"/>
              <a:t>,  meaning that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000" dirty="0" smtClean="0"/>
              <a:t>an </a:t>
            </a:r>
            <a:r>
              <a:rPr lang="en-GB" sz="2000" i="1" u="sng" dirty="0" smtClean="0"/>
              <a:t>assertion</a:t>
            </a:r>
            <a:r>
              <a:rPr lang="en-GB" sz="2000" dirty="0" smtClean="0"/>
              <a:t>  (like those above) was </a:t>
            </a:r>
            <a:r>
              <a:rPr lang="en-GB" sz="2000" i="1" u="sng" dirty="0" smtClean="0"/>
              <a:t>not valid</a:t>
            </a:r>
            <a:r>
              <a:rPr lang="en-GB" sz="2000" dirty="0" smtClean="0"/>
              <a:t>  or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000" dirty="0" smtClean="0"/>
              <a:t>a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fail()</a:t>
            </a:r>
            <a:r>
              <a:rPr lang="en-GB" sz="2000" dirty="0" smtClean="0"/>
              <a:t> was encountered.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GB" sz="2400" dirty="0" smtClean="0"/>
              <a:t>We </a:t>
            </a:r>
            <a:r>
              <a:rPr lang="en-GB" sz="2400" b="1" i="1" u="sng" dirty="0" smtClean="0"/>
              <a:t>expect</a:t>
            </a:r>
            <a:r>
              <a:rPr lang="en-GB" sz="2400" dirty="0" smtClean="0"/>
              <a:t>  these failures and therefore set up these </a:t>
            </a:r>
            <a:r>
              <a:rPr lang="en-GB" sz="2400" i="1" u="sng" dirty="0" smtClean="0"/>
              <a:t>assertions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 dirty="0" smtClean="0"/>
              <a:t>The term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error</a:t>
            </a:r>
            <a:r>
              <a:rPr lang="en-GB" sz="2400" i="1" dirty="0" smtClean="0"/>
              <a:t>  </a:t>
            </a:r>
            <a:r>
              <a:rPr lang="en-GB" sz="2400" dirty="0" smtClean="0"/>
              <a:t>refers to an </a:t>
            </a:r>
            <a:r>
              <a:rPr lang="en-GB" sz="2400" i="1" u="sng" dirty="0" smtClean="0"/>
              <a:t>unexpected error</a:t>
            </a:r>
            <a:r>
              <a:rPr lang="en-GB" sz="2400" dirty="0" smtClean="0"/>
              <a:t>  (such as a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NullPointerException</a:t>
            </a:r>
            <a:r>
              <a:rPr lang="en-GB" sz="2400" dirty="0" smtClean="0"/>
              <a:t> or the like).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22</a:t>
            </a:fld>
            <a:endParaRPr lang="en-GB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Persistence </a:t>
            </a:r>
            <a:r>
              <a:rPr lang="en-GB" sz="3200" dirty="0" err="1" smtClean="0"/>
              <a:t>Proj</a:t>
            </a:r>
            <a:r>
              <a:rPr lang="en-GB" sz="3200" dirty="0" smtClean="0"/>
              <a:t>. </a:t>
            </a:r>
            <a:r>
              <a:rPr lang="en-GB" sz="3200" b="1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GB" sz="3200" dirty="0" smtClean="0"/>
              <a:t>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endParaRPr lang="en-GB" sz="3200" b="1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7158" y="784150"/>
            <a:ext cx="8572560" cy="53091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b="1" dirty="0" smtClean="0">
                <a:solidFill>
                  <a:schemeClr val="tx1"/>
                </a:solidFill>
              </a:rPr>
              <a:t>Recall</a:t>
            </a:r>
            <a:r>
              <a:rPr lang="en-GB" dirty="0" smtClean="0">
                <a:solidFill>
                  <a:schemeClr val="tx1"/>
                </a:solidFill>
              </a:rPr>
              <a:t> that while working on </a:t>
            </a:r>
            <a:r>
              <a:rPr lang="en-GB" b="1" dirty="0" smtClean="0">
                <a:solidFill>
                  <a:schemeClr val="tx1"/>
                </a:solidFill>
              </a:rPr>
              <a:t>“Eclipse and </a:t>
            </a:r>
            <a:r>
              <a:rPr lang="en-GB" b="1" dirty="0" err="1" smtClean="0">
                <a:solidFill>
                  <a:schemeClr val="tx1"/>
                </a:solidFill>
              </a:rPr>
              <a:t>JUnit</a:t>
            </a:r>
            <a:r>
              <a:rPr lang="en-GB" b="1" dirty="0" smtClean="0">
                <a:solidFill>
                  <a:schemeClr val="tx1"/>
                </a:solidFill>
              </a:rPr>
              <a:t>” </a:t>
            </a:r>
            <a:r>
              <a:rPr lang="en-GB" dirty="0" smtClean="0">
                <a:solidFill>
                  <a:schemeClr val="tx1"/>
                </a:solidFill>
              </a:rPr>
              <a:t>the class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FilePersistenceServices.java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</a:rPr>
              <a:t>for </a:t>
            </a:r>
            <a:r>
              <a:rPr lang="en-GB" b="1" i="1" dirty="0" smtClean="0">
                <a:solidFill>
                  <a:schemeClr val="tx1"/>
                </a:solidFill>
              </a:rPr>
              <a:t>writing</a:t>
            </a:r>
            <a:r>
              <a:rPr lang="en-GB" dirty="0" smtClean="0">
                <a:solidFill>
                  <a:schemeClr val="tx1"/>
                </a:solidFill>
              </a:rPr>
              <a:t> and </a:t>
            </a:r>
            <a:r>
              <a:rPr lang="en-GB" b="1" i="1" dirty="0" smtClean="0">
                <a:solidFill>
                  <a:schemeClr val="tx1"/>
                </a:solidFill>
              </a:rPr>
              <a:t>reading </a:t>
            </a:r>
            <a:r>
              <a:rPr lang="en-GB" dirty="0" smtClean="0">
                <a:solidFill>
                  <a:schemeClr val="tx1"/>
                </a:solidFill>
              </a:rPr>
              <a:t>a data to/from a file was partly</a:t>
            </a:r>
            <a:r>
              <a:rPr lang="en-GB" b="1" dirty="0" smtClean="0">
                <a:solidFill>
                  <a:schemeClr val="tx1"/>
                </a:solidFill>
              </a:rPr>
              <a:t> implemented</a:t>
            </a:r>
            <a:r>
              <a:rPr lang="en-GB" dirty="0" smtClean="0">
                <a:solidFill>
                  <a:schemeClr val="tx1"/>
                </a:solidFill>
              </a:rPr>
              <a:t> and </a:t>
            </a:r>
            <a:r>
              <a:rPr lang="en-GB" b="1" dirty="0" smtClean="0">
                <a:solidFill>
                  <a:schemeClr val="tx1"/>
                </a:solidFill>
              </a:rPr>
              <a:t>tested</a:t>
            </a:r>
            <a:r>
              <a:rPr lang="en-GB" dirty="0" smtClean="0">
                <a:solidFill>
                  <a:schemeClr val="tx1"/>
                </a:solidFill>
              </a:rPr>
              <a:t> by </a:t>
            </a:r>
            <a:r>
              <a:rPr lang="en-GB" b="1" dirty="0" err="1" smtClean="0">
                <a:solidFill>
                  <a:schemeClr val="tx1"/>
                </a:solidFill>
              </a:rPr>
              <a:t>JUnit</a:t>
            </a:r>
            <a:r>
              <a:rPr lang="en-GB" dirty="0" smtClean="0">
                <a:solidFill>
                  <a:schemeClr val="tx1"/>
                </a:solidFill>
              </a:rPr>
              <a:t> test case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b="1" dirty="0" smtClean="0">
                <a:latin typeface="Courier New" pitchFamily="49" charset="0"/>
              </a:rPr>
              <a:t>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.java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 smtClean="0">
                <a:solidFill>
                  <a:schemeClr val="tx1"/>
                </a:solidFill>
              </a:rPr>
              <a:t>Both classes declared </a:t>
            </a:r>
            <a:r>
              <a:rPr lang="en-GB" b="1" dirty="0" smtClean="0">
                <a:solidFill>
                  <a:schemeClr val="tx1"/>
                </a:solidFill>
              </a:rPr>
              <a:t>joint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dirty="0" smtClean="0">
                <a:solidFill>
                  <a:schemeClr val="tx1"/>
                </a:solidFill>
              </a:rPr>
              <a:t>(in your case – </a:t>
            </a:r>
            <a:r>
              <a:rPr lang="en-GB" b="1" dirty="0" smtClean="0"/>
              <a:t>your</a:t>
            </a:r>
            <a:r>
              <a:rPr lang="en-GB" dirty="0" smtClean="0"/>
              <a:t> </a:t>
            </a:r>
            <a:r>
              <a:rPr lang="en-GB" b="1" dirty="0" smtClean="0"/>
              <a:t>personal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org.eclipseguide.persistence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GB" b="1" dirty="0" smtClean="0"/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b="1" dirty="0" smtClean="0"/>
              <a:t>Let us copy</a:t>
            </a:r>
            <a:r>
              <a:rPr lang="en-GB" dirty="0" smtClean="0">
                <a:solidFill>
                  <a:schemeClr val="tx1"/>
                </a:solidFill>
              </a:rPr>
              <a:t> them </a:t>
            </a:r>
            <a:r>
              <a:rPr lang="en-GB" b="1" dirty="0" smtClean="0">
                <a:solidFill>
                  <a:schemeClr val="tx1"/>
                </a:solidFill>
              </a:rPr>
              <a:t>from your Eclipse workspace</a:t>
            </a:r>
            <a:r>
              <a:rPr lang="en-GB" dirty="0" smtClean="0">
                <a:solidFill>
                  <a:schemeClr val="tx1"/>
                </a:solidFill>
              </a:rPr>
              <a:t>, respectively, to:</a:t>
            </a:r>
            <a:endParaRPr lang="en-GB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:\Antbook\ch04\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1800" b="1" dirty="0" smtClean="0">
                <a:latin typeface="Courier New" pitchFamily="49" charset="0"/>
              </a:rPr>
              <a:t>org\</a:t>
            </a:r>
            <a:r>
              <a:rPr lang="en-GB" sz="1800" b="1" dirty="0" err="1" smtClean="0">
                <a:latin typeface="Courier New" pitchFamily="49" charset="0"/>
              </a:rPr>
              <a:t>eclipseguide</a:t>
            </a:r>
            <a:r>
              <a:rPr lang="en-GB" sz="1800" b="1" dirty="0" smtClean="0">
                <a:latin typeface="Courier New" pitchFamily="49" charset="0"/>
              </a:rPr>
              <a:t>\persistence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1800" dirty="0" smtClean="0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and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1800" b="1" u="sng" dirty="0" smtClean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b="1" dirty="0" smtClean="0">
                <a:latin typeface="Courier New" pitchFamily="49" charset="0"/>
              </a:rPr>
              <a:t>org\</a:t>
            </a:r>
            <a:r>
              <a:rPr lang="en-GB" sz="1800" b="1" dirty="0" err="1" smtClean="0">
                <a:latin typeface="Courier New" pitchFamily="49" charset="0"/>
              </a:rPr>
              <a:t>eclipseguide</a:t>
            </a:r>
            <a:r>
              <a:rPr lang="en-GB" sz="1800" b="1" dirty="0" smtClean="0">
                <a:latin typeface="Courier New" pitchFamily="49" charset="0"/>
              </a:rPr>
              <a:t>\persistence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1800" b="1" dirty="0" smtClean="0">
                <a:latin typeface="Courier New" pitchFamily="49" charset="0"/>
              </a:rPr>
              <a:t>Test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90" y="6078700"/>
            <a:ext cx="757239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GB" b="1" dirty="0" smtClean="0"/>
              <a:t>You should use </a:t>
            </a:r>
            <a:r>
              <a:rPr lang="en-GB" b="1" u="sng" dirty="0" smtClean="0"/>
              <a:t>as complete as possible versions</a:t>
            </a:r>
            <a:r>
              <a:rPr lang="en-GB" b="1" dirty="0" smtClean="0"/>
              <a:t> of these files created in lectures and your Labs!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188" y="-24"/>
            <a:ext cx="7770812" cy="76472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algn="ctr" eaLnBrk="1" hangingPunct="1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Running in Ant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</a:t>
            </a:r>
            <a:r>
              <a:rPr lang="en-GB" sz="2400" b="1" dirty="0" smtClean="0"/>
              <a:t>test case </a:t>
            </a:r>
            <a:r>
              <a:rPr lang="en-GB" sz="2400" dirty="0" smtClean="0"/>
              <a:t>for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23</a:t>
            </a:fld>
            <a:endParaRPr lang="en-GB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891490" cy="85723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u="sng" dirty="0" smtClean="0">
                <a:solidFill>
                  <a:srgbClr val="FF0000"/>
                </a:solidFill>
              </a:rPr>
              <a:t>Recalling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  <a:b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GB" sz="2800" dirty="0" smtClean="0">
                <a:solidFill>
                  <a:schemeClr val="tx1"/>
                </a:solidFill>
                <a:latin typeface="+mn-lt"/>
              </a:rPr>
              <a:t>and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 FilePersistenceServices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endParaRPr lang="en-GB" sz="2800" b="1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7158" y="1774557"/>
            <a:ext cx="8501122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:\Antbook\ch04\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org\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eclipseguide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\persistence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1800" dirty="0" smtClean="0">
                <a:solidFill>
                  <a:schemeClr val="tx1"/>
                </a:solidFill>
                <a:latin typeface="Courier New" pitchFamily="49" charset="0"/>
              </a:rPr>
              <a:t> </a:t>
            </a:r>
            <a:endParaRPr lang="en-GB" sz="1800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7525" y="2928938"/>
            <a:ext cx="809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2" y="2643182"/>
            <a:ext cx="9144000" cy="35394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</a:rPr>
              <a:t>org.eclipseguide.persistence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en-GB" sz="14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1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write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return 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false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return 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43174" y="6215082"/>
            <a:ext cx="363779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  <a:latin typeface="+mn-lt"/>
              </a:rPr>
              <a:t>Continued on the next slides...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1934" y="2643182"/>
            <a:ext cx="5072066" cy="13665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chemeClr val="tx1"/>
                </a:solidFill>
                <a:latin typeface="+mn-lt"/>
              </a:rPr>
              <a:t>We 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omitted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 the most of the details</a:t>
            </a:r>
          </a:p>
          <a:p>
            <a:r>
              <a:rPr lang="en-GB" sz="1800" dirty="0" smtClean="0">
                <a:solidFill>
                  <a:schemeClr val="tx1"/>
                </a:solidFill>
                <a:latin typeface="+mn-lt"/>
              </a:rPr>
              <a:t>of this file, except 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red coloured</a:t>
            </a:r>
            <a:r>
              <a:rPr lang="en-GB" sz="1800" dirty="0" smtClean="0">
                <a:latin typeface="+mn-lt"/>
              </a:rPr>
              <a:t> </a:t>
            </a:r>
            <a:r>
              <a:rPr lang="en-GB" sz="1800" b="1" dirty="0" smtClean="0">
                <a:solidFill>
                  <a:schemeClr val="tx1"/>
                </a:solidFill>
                <a:latin typeface="+mn-lt"/>
              </a:rPr>
              <a:t>package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GB" sz="1800" b="1" dirty="0" smtClean="0">
                <a:latin typeface="+mn-lt"/>
              </a:rPr>
              <a:t>declaration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 and </a:t>
            </a:r>
            <a:r>
              <a:rPr lang="en-GB" sz="1800" b="1" dirty="0" smtClean="0">
                <a:solidFill>
                  <a:schemeClr val="tx1"/>
                </a:solidFill>
                <a:latin typeface="+mn-lt"/>
              </a:rPr>
              <a:t>method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 names.  </a:t>
            </a:r>
          </a:p>
          <a:p>
            <a:r>
              <a:rPr lang="en-GB" sz="1800" dirty="0" smtClean="0">
                <a:solidFill>
                  <a:schemeClr val="tx1"/>
                </a:solidFill>
                <a:latin typeface="+mn-lt"/>
              </a:rPr>
              <a:t>Please, 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recall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 what they were intended to do.</a:t>
            </a:r>
            <a:endParaRPr lang="en-GB" sz="18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4645585"/>
            <a:ext cx="321467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  <a:latin typeface="+mn-lt"/>
              </a:rPr>
              <a:t>But you should use the </a:t>
            </a:r>
            <a:r>
              <a:rPr lang="en-GB" b="1" u="sng" dirty="0" smtClean="0">
                <a:solidFill>
                  <a:srgbClr val="FF0000"/>
                </a:solidFill>
                <a:latin typeface="+mn-lt"/>
              </a:rPr>
              <a:t>complete version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 of this file!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478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7525" y="2928938"/>
            <a:ext cx="809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0" y="1330310"/>
            <a:ext cx="9144000" cy="3754874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public static String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vector2String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14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return null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string2Vector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return null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b="1" dirty="0" smtClean="0">
                <a:latin typeface="Courier New" pitchFamily="49" charset="0"/>
              </a:rPr>
              <a:t>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</a:rPr>
              <a:t>getKey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(String s)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b="1" dirty="0" smtClean="0">
                <a:latin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</a:rPr>
              <a:t>return </a:t>
            </a:r>
            <a:r>
              <a:rPr lang="en-GB" sz="1400" b="1" dirty="0" smtClean="0">
                <a:latin typeface="Courier New" pitchFamily="49" charset="0"/>
              </a:rPr>
              <a:t>-1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; // -1: just to return anything (not yet implemented)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		    // should return key, </a:t>
            </a:r>
            <a:r>
              <a:rPr lang="en-GB" sz="1400" smtClean="0">
                <a:solidFill>
                  <a:srgbClr val="000000"/>
                </a:solidFill>
                <a:latin typeface="Courier New" pitchFamily="49" charset="0"/>
              </a:rPr>
              <a:t>a positive </a:t>
            </a: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integer;</a:t>
            </a:r>
            <a:endParaRPr lang="en-GB" sz="14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400" b="1" dirty="0" smtClean="0">
                <a:latin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77535" y="836712"/>
            <a:ext cx="1614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n-lt"/>
              </a:rPr>
              <a:t>Continuation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4509120"/>
            <a:ext cx="132946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End of file</a:t>
            </a: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1" y="5115669"/>
            <a:ext cx="9001187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In the real file, methods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vector2String</a:t>
            </a:r>
            <a:r>
              <a:rPr lang="en-GB" b="1" dirty="0" smtClean="0">
                <a:latin typeface="Courier New" pitchFamily="49" charset="0"/>
              </a:rPr>
              <a:t>,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string2Vector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and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</a:rPr>
              <a:t>getKey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were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 fully implemented in the Labs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 and returned something more meaningful than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null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If you implemented these three methods correctly,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t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hey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even should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b="1" dirty="0" smtClean="0">
                <a:solidFill>
                  <a:srgbClr val="00B050"/>
                </a:solidFill>
                <a:latin typeface="+mn-lt"/>
              </a:rPr>
              <a:t>pass our tests!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4048" y="4365104"/>
            <a:ext cx="399710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You should use the </a:t>
            </a:r>
            <a:r>
              <a:rPr lang="en-GB" sz="1800" b="1" u="sng" dirty="0">
                <a:solidFill>
                  <a:srgbClr val="FF0000"/>
                </a:solidFill>
                <a:latin typeface="+mn-lt"/>
              </a:rPr>
              <a:t>complete </a:t>
            </a:r>
            <a:r>
              <a:rPr lang="en-GB" sz="1800" b="1" u="sng" dirty="0" smtClean="0">
                <a:solidFill>
                  <a:srgbClr val="FF0000"/>
                </a:solidFill>
                <a:latin typeface="+mn-lt"/>
              </a:rPr>
              <a:t>versions</a:t>
            </a:r>
            <a:r>
              <a:rPr lang="en-GB" sz="1800" b="1" dirty="0" smtClean="0">
                <a:solidFill>
                  <a:srgbClr val="FF0000"/>
                </a:solidFill>
                <a:latin typeface="+mn-lt"/>
              </a:rPr>
              <a:t> of these three methods!</a:t>
            </a:r>
            <a:endParaRPr lang="en-GB" sz="18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129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EE882-6328-4D0F-90D3-3C539403625F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714356"/>
            <a:ext cx="8496300" cy="5995487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org.eclipseguide.persistence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Junit4 packages: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static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.*;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After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Before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java.util.Vector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endParaRPr lang="en-GB" sz="14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Vector&lt;String&gt; v1;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String s1 = "\"1\",\"One\",\"Two\",\"Three\"";</a:t>
            </a:r>
          </a:p>
          <a:p>
            <a:pPr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@Before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//Runs before each @Test method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setUp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 throws Exception                 // set up fixture v1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	v1 = new Vector&lt;String&gt;();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v1.addElement("One"); v1.addElement("Two"); v1.addElement("Three");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@After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//Runs after each @Test method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tearDown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 throws Exception { v1 = null; } // release v1</a:t>
            </a:r>
          </a:p>
          <a:p>
            <a:pPr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92140" y="12681"/>
            <a:ext cx="810895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Antbook\ch04\</a:t>
            </a:r>
            <a:r>
              <a:rPr lang="en-GB" b="1" u="sng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org\eclipseguide\persistence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endParaRPr lang="en-GB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0"/>
              </a:spcBef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.java</a:t>
            </a:r>
            <a:endParaRPr lang="en-GB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771800" y="6276998"/>
            <a:ext cx="3550972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GB" sz="1800" b="1" dirty="0">
                <a:solidFill>
                  <a:schemeClr val="tx1"/>
                </a:solidFill>
                <a:latin typeface="Tahoma" pitchFamily="34" charset="0"/>
              </a:rPr>
              <a:t>(continued on the next slide)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7554" y="1738319"/>
            <a:ext cx="5524269" cy="9048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2400" b="1" dirty="0" err="1" smtClean="0">
                <a:solidFill>
                  <a:schemeClr val="tx1"/>
                </a:solidFill>
                <a:latin typeface="+mn-lt"/>
              </a:rPr>
              <a:t>JUnit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</a:rPr>
              <a:t> test case </a:t>
            </a: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for testing </a:t>
            </a:r>
          </a:p>
          <a:p>
            <a:pPr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FilePersistenceServices.java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57950" y="4314944"/>
            <a:ext cx="2143140" cy="7571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b="1" dirty="0">
                <a:solidFill>
                  <a:srgbClr val="FF0000"/>
                </a:solidFill>
                <a:latin typeface="Tahoma" pitchFamily="34" charset="0"/>
              </a:rPr>
              <a:t>Setting up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dirty="0">
                <a:solidFill>
                  <a:schemeClr val="tx1"/>
                </a:solidFill>
                <a:latin typeface="Tahoma" pitchFamily="34" charset="0"/>
              </a:rPr>
              <a:t>the </a:t>
            </a:r>
            <a:r>
              <a:rPr lang="en-GB" sz="1800" dirty="0" smtClean="0">
                <a:solidFill>
                  <a:schemeClr val="tx1"/>
                </a:solidFill>
                <a:latin typeface="Tahoma" pitchFamily="34" charset="0"/>
              </a:rPr>
              <a:t>fixture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v1</a:t>
            </a:r>
            <a:endParaRPr lang="en-GB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500826" y="5718912"/>
            <a:ext cx="2286016" cy="7214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Tahoma" pitchFamily="34" charset="0"/>
              </a:rPr>
              <a:t>Releasing</a:t>
            </a:r>
            <a:r>
              <a:rPr lang="en-GB" sz="1800" dirty="0" smtClean="0">
                <a:latin typeface="Tahoma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Tahoma" pitchFamily="34" charset="0"/>
              </a:rPr>
              <a:t>the </a:t>
            </a:r>
            <a:r>
              <a:rPr lang="en-GB" sz="1800" dirty="0">
                <a:solidFill>
                  <a:schemeClr val="tx1"/>
                </a:solidFill>
                <a:latin typeface="Tahoma" pitchFamily="34" charset="0"/>
              </a:rPr>
              <a:t>fixture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80" y="746701"/>
            <a:ext cx="352839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 smtClean="0"/>
              <a:t>Read and do this yourself in the lab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9543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EE882-6328-4D0F-90D3-3C539403625F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-24"/>
            <a:ext cx="8496300" cy="6771084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testWrite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</a:t>
            </a:r>
            <a:r>
              <a:rPr lang="en-GB" sz="140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fail("Not yet implemented");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assertTrue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("NOT WRITTEN???",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FilePersistenceServices.write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1, v1));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testRead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fail("Not yet implemented");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write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1, v1);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Vector&lt;String&gt; w =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assertNotNull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("NULL OBTAINED???", w);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w);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testVector2String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(s1, FilePersistenceServices.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vector2String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1));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testString2Vector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FilePersistenceServices.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string2Vector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(s1));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testGetKey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(1, </a:t>
            </a:r>
            <a:r>
              <a:rPr lang="en-GB" sz="1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getKey</a:t>
            </a: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(s1)); }</a:t>
            </a:r>
          </a:p>
          <a:p>
            <a:pPr>
              <a:buNone/>
            </a:pPr>
            <a:r>
              <a:rPr lang="en-GB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208749" y="6417254"/>
            <a:ext cx="1292341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GB" sz="1800" b="1" dirty="0" err="1" smtClean="0">
                <a:solidFill>
                  <a:schemeClr val="tx1"/>
                </a:solidFill>
                <a:latin typeface="Tahoma" pitchFamily="34" charset="0"/>
              </a:rPr>
              <a:t>Enf</a:t>
            </a:r>
            <a:r>
              <a:rPr lang="en-GB" sz="1800" b="1" dirty="0" smtClean="0">
                <a:solidFill>
                  <a:schemeClr val="tx1"/>
                </a:solidFill>
                <a:latin typeface="Tahoma" pitchFamily="34" charset="0"/>
              </a:rPr>
              <a:t> of file</a:t>
            </a:r>
            <a:endParaRPr lang="en-GB" sz="18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4480" y="6429396"/>
            <a:ext cx="1571636" cy="3890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i="1" dirty="0" smtClean="0">
                <a:solidFill>
                  <a:schemeClr val="tx1"/>
                </a:solidFill>
                <a:latin typeface="Tahoma" pitchFamily="34" charset="0"/>
              </a:rPr>
              <a:t>1 is expected</a:t>
            </a:r>
            <a:endParaRPr lang="en-GB" sz="1800" i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143372" y="6429396"/>
            <a:ext cx="892171" cy="3890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i="1" dirty="0" smtClean="0">
                <a:solidFill>
                  <a:schemeClr val="tx1"/>
                </a:solidFill>
                <a:latin typeface="Tahoma" pitchFamily="34" charset="0"/>
              </a:rPr>
              <a:t>actual</a:t>
            </a:r>
            <a:endParaRPr lang="en-GB" sz="1800" i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707904" y="214290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710108" y="1785926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707904" y="3960819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357688" y="4960951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357688" y="5675331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-27384"/>
            <a:ext cx="352839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 smtClean="0"/>
              <a:t>Read and do this yourself in the lab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215142" y="3307631"/>
            <a:ext cx="2470805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Correction:</a:t>
            </a:r>
          </a:p>
          <a:p>
            <a:pPr>
              <a:buNone/>
            </a:pPr>
            <a:r>
              <a:rPr lang="en-GB" dirty="0"/>
              <a:t>t</a:t>
            </a:r>
            <a:r>
              <a:rPr lang="en-GB" dirty="0" smtClean="0"/>
              <a:t>his line commented</a:t>
            </a:r>
            <a:endParaRPr lang="en-GB" dirty="0"/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10800000">
            <a:off x="5652120" y="335699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6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F17B86-D780-4BCE-AE15-EE4AA6F5EF2D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52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Comments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815994"/>
            <a:ext cx="8358246" cy="568484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 smtClean="0"/>
              <a:t>Running the unit test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 smtClean="0"/>
              <a:t> now should evidently </a:t>
            </a:r>
            <a:r>
              <a:rPr lang="en-GB" sz="2000" b="1" dirty="0" smtClean="0">
                <a:solidFill>
                  <a:srgbClr val="FF0000"/>
                </a:solidFill>
              </a:rPr>
              <a:t>fail </a:t>
            </a:r>
            <a:r>
              <a:rPr lang="en-GB" sz="2000" dirty="0" smtClean="0"/>
              <a:t>on its test methods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read() </a:t>
            </a:r>
            <a:r>
              <a:rPr lang="en-GB" sz="2000" dirty="0" smtClean="0"/>
              <a:t>and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write() </a:t>
            </a:r>
            <a:r>
              <a:rPr lang="en-GB" sz="2000" dirty="0" smtClean="0"/>
              <a:t>which are still </a:t>
            </a:r>
            <a:r>
              <a:rPr lang="en-GB" sz="2000" b="1" dirty="0" smtClean="0">
                <a:solidFill>
                  <a:srgbClr val="FF0000"/>
                </a:solidFill>
              </a:rPr>
              <a:t>wrongly implemented</a:t>
            </a:r>
            <a:r>
              <a:rPr lang="en-GB" sz="2000" dirty="0" smtClean="0"/>
              <a:t>, 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/>
              <a:t>until we </a:t>
            </a:r>
            <a:r>
              <a:rPr lang="en-GB" sz="1800" b="1" i="1" u="sng" dirty="0" smtClean="0"/>
              <a:t>provide correct implementation</a:t>
            </a:r>
            <a:r>
              <a:rPr lang="en-GB" sz="1800" dirty="0" smtClean="0"/>
              <a:t>  of all the tested methods. 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 smtClean="0"/>
              <a:t>We are omitting the </a:t>
            </a:r>
            <a:r>
              <a:rPr lang="en-GB" sz="2000" i="1" u="sng" dirty="0" smtClean="0"/>
              <a:t>implementation details</a:t>
            </a:r>
            <a:r>
              <a:rPr lang="en-GB" sz="2000" dirty="0" smtClean="0"/>
              <a:t>  of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read() </a:t>
            </a:r>
            <a:r>
              <a:rPr lang="en-GB" sz="2000" dirty="0" smtClean="0"/>
              <a:t>and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write()</a:t>
            </a:r>
            <a:r>
              <a:rPr lang="en-GB" sz="2000" dirty="0" smtClean="0"/>
              <a:t> as this is </a:t>
            </a:r>
            <a:r>
              <a:rPr lang="en-GB" sz="2000" i="1" u="sng" dirty="0" smtClean="0"/>
              <a:t>beyond the scope of the testing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tools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 smtClean="0"/>
              <a:t>However, this is, of course, </a:t>
            </a:r>
            <a:r>
              <a:rPr lang="en-GB" sz="2000" i="1" u="sng" dirty="0" smtClean="0"/>
              <a:t>in the scope of the testing</a:t>
            </a:r>
            <a:r>
              <a:rPr lang="en-GB" sz="2000" b="1" i="1" u="sng" dirty="0" smtClean="0"/>
              <a:t>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practice</a:t>
            </a:r>
            <a:r>
              <a:rPr lang="en-GB" sz="2000" dirty="0" smtClean="0"/>
              <a:t>  for which we have insufficient time in this module </a:t>
            </a:r>
            <a:r>
              <a:rPr lang="en-GB" sz="2000" b="1" dirty="0" smtClean="0"/>
              <a:t>COMP220</a:t>
            </a:r>
            <a:r>
              <a:rPr lang="en-GB" sz="2000" dirty="0" smtClean="0"/>
              <a:t> (although we had some such a practice while working with </a:t>
            </a:r>
            <a:r>
              <a:rPr lang="en-GB" sz="2000" b="1" dirty="0" smtClean="0"/>
              <a:t>Eclipse</a:t>
            </a:r>
            <a:r>
              <a:rPr lang="en-GB" sz="2000" dirty="0" smtClean="0"/>
              <a:t>). 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NOW, COMPILE </a:t>
            </a:r>
            <a:r>
              <a:rPr lang="en-GB" sz="2000" dirty="0" smtClean="0"/>
              <a:t>and then</a:t>
            </a:r>
            <a:r>
              <a:rPr lang="en-GB" sz="2000" b="1" dirty="0" smtClean="0">
                <a:solidFill>
                  <a:srgbClr val="FF0000"/>
                </a:solidFill>
              </a:rPr>
              <a:t> RUN</a:t>
            </a:r>
            <a:r>
              <a:rPr lang="en-GB" sz="2000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 smtClean="0"/>
              <a:t> by using </a:t>
            </a:r>
            <a:r>
              <a:rPr lang="en-GB" sz="2000" b="1" dirty="0" err="1" smtClean="0"/>
              <a:t>JUnit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 Runner</a:t>
            </a:r>
            <a:r>
              <a:rPr lang="en-GB" sz="2000" dirty="0" smtClean="0"/>
              <a:t> </a:t>
            </a:r>
            <a:r>
              <a:rPr lang="en-GB" sz="2000" b="1" i="1" dirty="0" smtClean="0">
                <a:solidFill>
                  <a:srgbClr val="FF0000"/>
                </a:solidFill>
              </a:rPr>
              <a:t>from</a:t>
            </a:r>
            <a:r>
              <a:rPr lang="en-GB" sz="2000" dirty="0" smtClean="0"/>
              <a:t>  </a:t>
            </a:r>
            <a:r>
              <a:rPr lang="en-GB" sz="2000" b="1" dirty="0" smtClean="0"/>
              <a:t>Ant</a:t>
            </a:r>
            <a:r>
              <a:rPr lang="en-GB" sz="2000" dirty="0" smtClean="0"/>
              <a:t>'s build file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mybuild.xml</a:t>
            </a:r>
            <a:r>
              <a:rPr lang="en-GB" sz="2000" dirty="0" smtClean="0"/>
              <a:t> </a:t>
            </a:r>
            <a:r>
              <a:rPr lang="en-GB" sz="2000" b="1" i="1" u="sng" dirty="0" smtClean="0"/>
              <a:t>appropriately extended.</a:t>
            </a:r>
            <a:r>
              <a:rPr lang="en-GB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733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>
            <a:spLocks noChangeArrowheads="1"/>
          </p:cNvSpPr>
          <p:nvPr/>
        </p:nvSpPr>
        <p:spPr bwMode="auto">
          <a:xfrm rot="10800000">
            <a:off x="8100392" y="321468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07033A-F8D0-4765-B980-53EF829966B4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7148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rgbClr val="FF0000"/>
                </a:solidFill>
              </a:rPr>
              <a:t>Extending</a:t>
            </a:r>
            <a:r>
              <a:rPr lang="en-GB" sz="2800" dirty="0" smtClean="0"/>
              <a:t> </a:t>
            </a:r>
            <a:r>
              <a:rPr lang="en-GB" sz="28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2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800" b="1" dirty="0" smtClean="0">
              <a:solidFill>
                <a:srgbClr val="000000"/>
              </a:solidFill>
            </a:endParaRPr>
          </a:p>
        </p:txBody>
      </p:sp>
      <p:sp>
        <p:nvSpPr>
          <p:cNvPr id="37895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88502" y="620688"/>
            <a:ext cx="8469778" cy="4643470"/>
          </a:xfrm>
          <a:solidFill>
            <a:schemeClr val="bg1"/>
          </a:solidFill>
        </p:spPr>
        <p:txBody>
          <a:bodyPr/>
          <a:lstStyle/>
          <a:p>
            <a:pPr>
              <a:spcBef>
                <a:spcPct val="5000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dirty="0" smtClean="0"/>
              <a:t>Now, </a:t>
            </a:r>
            <a:r>
              <a:rPr lang="en-GB" sz="2000" b="1" dirty="0" smtClean="0"/>
              <a:t>after above copying</a:t>
            </a:r>
            <a:r>
              <a:rPr lang="en-GB" sz="2000" dirty="0" smtClean="0"/>
              <a:t>, we have </a:t>
            </a:r>
            <a:r>
              <a:rPr lang="en-GB" sz="2000" b="1" dirty="0" smtClean="0"/>
              <a:t>two</a:t>
            </a:r>
            <a:r>
              <a:rPr lang="en-GB" sz="2000" dirty="0" smtClean="0"/>
              <a:t> </a:t>
            </a:r>
            <a:r>
              <a:rPr lang="en-GB" sz="2000" b="1" dirty="0" smtClean="0"/>
              <a:t>more classes</a:t>
            </a:r>
            <a:r>
              <a:rPr lang="en-GB" sz="2000" dirty="0" smtClean="0"/>
              <a:t>, one in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/>
              <a:t>, and another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 </a:t>
            </a:r>
            <a:r>
              <a:rPr lang="en-GB" sz="2000" dirty="0" smtClean="0"/>
              <a:t>directories.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b="1" dirty="0" smtClean="0">
                <a:solidFill>
                  <a:srgbClr val="FF0000"/>
                </a:solidFill>
              </a:rPr>
              <a:t>Let us add </a:t>
            </a:r>
            <a:r>
              <a:rPr lang="en-GB" sz="2000" dirty="0" smtClean="0"/>
              <a:t>new </a:t>
            </a:r>
            <a:r>
              <a:rPr lang="en-GB" sz="2000" b="1" i="1" dirty="0" smtClean="0"/>
              <a:t>argument 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FilePersistenceServicesTest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to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 </a:t>
            </a:r>
            <a:r>
              <a:rPr lang="en-GB" sz="2000" dirty="0" smtClean="0">
                <a:cs typeface="Courier New" pitchFamily="49" charset="0"/>
              </a:rPr>
              <a:t>in target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unit-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TestRunner</a:t>
            </a:r>
            <a:r>
              <a:rPr lang="en-GB" sz="2000" b="1" dirty="0" smtClean="0">
                <a:solidFill>
                  <a:srgbClr val="FF0000"/>
                </a:solidFill>
              </a:rPr>
              <a:t> and repeat</a:t>
            </a:r>
            <a:r>
              <a:rPr lang="en-GB" sz="2000" dirty="0" smtClean="0"/>
              <a:t> the command 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endParaRPr lang="en-GB" sz="20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GB" sz="2000" dirty="0" smtClean="0"/>
              <a:t>     from </a:t>
            </a:r>
            <a:r>
              <a:rPr lang="en-GB" sz="2000" b="1" dirty="0" smtClean="0"/>
              <a:t>Slide 16</a:t>
            </a:r>
            <a:r>
              <a:rPr lang="en-GB" sz="2000" dirty="0" smtClean="0"/>
              <a:t> above. 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 smtClean="0"/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 smtClean="0"/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GB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dirty="0" smtClean="0"/>
              <a:t>Note that </a:t>
            </a:r>
            <a:r>
              <a:rPr lang="en-GB" sz="2000" b="1" dirty="0" smtClean="0">
                <a:solidFill>
                  <a:srgbClr val="FF0000"/>
                </a:solidFill>
              </a:rPr>
              <a:t>BUILD FAILED</a:t>
            </a:r>
            <a:r>
              <a:rPr lang="en-GB" sz="2000" dirty="0" smtClean="0"/>
              <a:t> since </a:t>
            </a:r>
            <a:r>
              <a:rPr lang="en-GB" sz="2000" b="1" dirty="0" smtClean="0">
                <a:solidFill>
                  <a:srgbClr val="FF0000"/>
                </a:solidFill>
              </a:rPr>
              <a:t>compiling does not work</a:t>
            </a:r>
            <a:r>
              <a:rPr lang="en-GB" sz="2000" dirty="0" smtClean="0"/>
              <a:t> for new files now.  </a:t>
            </a:r>
            <a:r>
              <a:rPr lang="en-GB" sz="2000" b="1" dirty="0" smtClean="0">
                <a:solidFill>
                  <a:srgbClr val="FF0000"/>
                </a:solidFill>
              </a:rPr>
              <a:t>Why? </a:t>
            </a:r>
            <a:r>
              <a:rPr lang="en-GB" sz="2000" dirty="0" smtClean="0"/>
              <a:t>(In particular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unit-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TestRunner</a:t>
            </a:r>
            <a:r>
              <a:rPr lang="en-GB" sz="2000" dirty="0" smtClean="0">
                <a:cs typeface="Courier New" pitchFamily="49" charset="0"/>
              </a:rPr>
              <a:t> will not start.)</a:t>
            </a:r>
            <a:endParaRPr lang="en-GB" sz="2000" b="1" dirty="0" smtClean="0">
              <a:solidFill>
                <a:srgbClr val="FF00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83854" y="2780928"/>
            <a:ext cx="8608626" cy="1717393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test-compile</a:t>
            </a: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[</a:t>
            </a:r>
            <a:r>
              <a:rPr lang="en-GB" sz="16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Compiling 2 source files to C:\Antbook\ch04\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build\test</a:t>
            </a: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[</a:t>
            </a:r>
            <a:r>
              <a:rPr lang="en-US" sz="16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C:\Antbook\ch04\test\org\eclipseguide\persistence\</a:t>
            </a:r>
            <a:r>
              <a:rPr lang="en-US" sz="1600" b="1" dirty="0" smtClean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FilePersistenceServicesTest.java</a:t>
            </a: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:63:  </a:t>
            </a:r>
            <a:r>
              <a:rPr lang="en-US" sz="1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cannot find symbol</a:t>
            </a:r>
          </a:p>
          <a:p>
            <a:pPr>
              <a:buNone/>
            </a:pP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US" sz="16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symbol : variable </a:t>
            </a:r>
            <a:r>
              <a:rPr lang="en-US" sz="1600" b="1" dirty="0" err="1" smtClean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301208"/>
            <a:ext cx="8929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 smtClean="0">
                <a:solidFill>
                  <a:schemeClr val="tx1"/>
                </a:solidFill>
              </a:rPr>
              <a:t>It looks like the </a:t>
            </a:r>
            <a:r>
              <a:rPr lang="en-GB" b="1" dirty="0" smtClean="0">
                <a:solidFill>
                  <a:schemeClr val="tx1"/>
                </a:solidFill>
              </a:rPr>
              <a:t>compiler requires(</a:t>
            </a:r>
            <a:r>
              <a:rPr lang="en-GB" b="1" dirty="0" smtClean="0"/>
              <a:t>!?</a:t>
            </a:r>
            <a:r>
              <a:rPr lang="en-GB" b="1" dirty="0" smtClean="0">
                <a:solidFill>
                  <a:schemeClr val="tx1"/>
                </a:solidFill>
              </a:rPr>
              <a:t>) </a:t>
            </a:r>
            <a:r>
              <a:rPr lang="en-GB" dirty="0" smtClean="0">
                <a:solidFill>
                  <a:schemeClr val="tx1"/>
                </a:solidFill>
              </a:rPr>
              <a:t>and</a:t>
            </a:r>
            <a:r>
              <a:rPr lang="en-GB" b="1" dirty="0" smtClean="0">
                <a:solidFill>
                  <a:schemeClr val="tx1"/>
                </a:solidFill>
              </a:rPr>
              <a:t> does not know where to find </a:t>
            </a:r>
          </a:p>
          <a:p>
            <a:pPr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FilePersistenceServices.class</a:t>
            </a:r>
            <a:endParaRPr lang="en-US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Hence, we should further </a:t>
            </a:r>
            <a:r>
              <a:rPr lang="en-US" b="1" dirty="0" smtClean="0">
                <a:latin typeface="+mn-lt"/>
                <a:cs typeface="Courier New" pitchFamily="49" charset="0"/>
              </a:rPr>
              <a:t>extend</a:t>
            </a:r>
            <a:r>
              <a:rPr lang="en-US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from 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Slide 14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. </a:t>
            </a:r>
            <a:r>
              <a:rPr lang="en-GB" b="1" dirty="0" smtClean="0">
                <a:latin typeface="+mn-lt"/>
              </a:rPr>
              <a:t>HOW</a:t>
            </a:r>
            <a:r>
              <a:rPr lang="en-GB" b="1" dirty="0">
                <a:latin typeface="+mn-lt"/>
              </a:rPr>
              <a:t>?</a:t>
            </a:r>
            <a:r>
              <a:rPr lang="en-GB" b="1" dirty="0" smtClean="0">
                <a:latin typeface="+mn-lt"/>
              </a:rPr>
              <a:t> DO IT 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to have the build success.</a:t>
            </a: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ight Arrow 7"/>
          <p:cNvSpPr>
            <a:spLocks noChangeArrowheads="1"/>
          </p:cNvSpPr>
          <p:nvPr/>
        </p:nvSpPr>
        <p:spPr bwMode="auto">
          <a:xfrm rot="10800000">
            <a:off x="5364089" y="389666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10800000">
            <a:off x="6624538" y="422108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20272" y="2401724"/>
            <a:ext cx="2088232" cy="52322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 smtClean="0"/>
              <a:t>Added line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8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uiExpand="1" build="p" animBg="1"/>
      <p:bldP spid="5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7958"/>
            <a:ext cx="1905000" cy="457200"/>
          </a:xfrm>
          <a:noFill/>
        </p:spPr>
        <p:txBody>
          <a:bodyPr/>
          <a:lstStyle/>
          <a:p>
            <a:fld id="{464DE659-4BC5-48BF-8E3B-DAF94AA4F6E4}" type="slidenum">
              <a:rPr lang="en-GB" smtClean="0"/>
              <a:pPr/>
              <a:t>29</a:t>
            </a:fld>
            <a:endParaRPr lang="en-GB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4104"/>
            <a:ext cx="8785225" cy="45256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For </a:t>
            </a:r>
            <a:r>
              <a:rPr lang="en-GB" sz="2800" b="1" dirty="0" smtClean="0"/>
              <a:t>Lab</a:t>
            </a:r>
            <a:r>
              <a:rPr lang="en-GB" sz="2800" dirty="0" smtClean="0"/>
              <a:t>: </a:t>
            </a:r>
            <a:r>
              <a:rPr lang="en-GB" sz="2800" b="1" dirty="0" smtClean="0">
                <a:solidFill>
                  <a:srgbClr val="FF0000"/>
                </a:solidFill>
              </a:rPr>
              <a:t>Solution</a:t>
            </a:r>
            <a:r>
              <a:rPr lang="en-GB" sz="2800" dirty="0" smtClean="0"/>
              <a:t> to the previous </a:t>
            </a:r>
            <a:r>
              <a:rPr lang="en-GB" sz="2800" dirty="0"/>
              <a:t>s</a:t>
            </a:r>
            <a:r>
              <a:rPr lang="en-GB" sz="2800" dirty="0" smtClean="0"/>
              <a:t>lide</a:t>
            </a:r>
            <a:endParaRPr lang="en-GB" sz="28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71406" y="476672"/>
            <a:ext cx="8929718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1200"/>
              </a:spcAft>
              <a:buClrTx/>
              <a:buNone/>
            </a:pPr>
            <a:r>
              <a:rPr lang="en-GB" b="1" dirty="0" smtClean="0"/>
              <a:t>Extend</a:t>
            </a:r>
            <a:r>
              <a:rPr lang="en-GB" dirty="0" smtClean="0">
                <a:solidFill>
                  <a:schemeClr val="tx1"/>
                </a:solidFill>
              </a:rPr>
              <a:t>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dirty="0" smtClean="0">
                <a:solidFill>
                  <a:schemeClr val="tx1"/>
                </a:solidFill>
              </a:rPr>
              <a:t>both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"&gt; </a:t>
            </a:r>
            <a:r>
              <a:rPr lang="en-GB" dirty="0" smtClean="0">
                <a:solidFill>
                  <a:schemeClr val="tx1"/>
                </a:solidFill>
              </a:rPr>
              <a:t>element and target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test-compile </a:t>
            </a:r>
            <a:r>
              <a:rPr lang="en-GB" dirty="0" smtClean="0">
                <a:solidFill>
                  <a:schemeClr val="tx1"/>
                </a:solidFill>
              </a:rPr>
              <a:t>as follows: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-32" y="1124744"/>
            <a:ext cx="9144000" cy="397031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}"/&gt; &lt;!-- build/test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location="C:\JAVA\junit4.8.2\junit-4.8.2.jar"/&gt;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 err="1" smtClean="0">
                <a:latin typeface="Courier New" pitchFamily="49" charset="0"/>
              </a:rPr>
              <a:t>pathelement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b="1" dirty="0" err="1" smtClean="0">
                <a:latin typeface="Courier New" pitchFamily="49" charset="0"/>
              </a:rPr>
              <a:t>build.classes.dir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}"/&gt;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 </a:t>
            </a:r>
            <a:r>
              <a:rPr lang="en-GB" sz="1800" b="1" dirty="0" smtClean="0">
                <a:latin typeface="Courier New" pitchFamily="49" charset="0"/>
              </a:rPr>
              <a:t>&lt;!-- build/classes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: here is the required class</a:t>
            </a:r>
            <a:r>
              <a:rPr lang="en-GB" sz="1800" b="1" dirty="0" smtClean="0">
                <a:latin typeface="Courier New" pitchFamily="49" charset="0"/>
              </a:rPr>
              <a:t>!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1800" b="1" dirty="0" smtClean="0">
                <a:latin typeface="Courier New" pitchFamily="49" charset="0"/>
              </a:rPr>
              <a:t>test-compile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compile,test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-init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800" b="1" dirty="0" err="1" smtClean="0">
                <a:latin typeface="Courier New" pitchFamily="49" charset="0"/>
              </a:rPr>
              <a:t>javac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="false"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src.test.dir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dirty="0" err="1" smtClean="0">
                <a:latin typeface="Courier New" pitchFamily="49" charset="0"/>
              </a:rPr>
              <a:t>classpathref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&lt;/</a:t>
            </a:r>
            <a:r>
              <a:rPr lang="en-GB" sz="1800" b="1" dirty="0" err="1" smtClean="0">
                <a:latin typeface="Courier New" pitchFamily="49" charset="0"/>
              </a:rPr>
              <a:t>javac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&lt;/target&gt;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71406" y="5085184"/>
            <a:ext cx="9072594" cy="1754326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chemeClr val="tx1"/>
                </a:solidFill>
              </a:rPr>
              <a:t>Adding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dirty="0" err="1" smtClean="0">
                <a:latin typeface="Courier New" pitchFamily="49" charset="0"/>
              </a:rPr>
              <a:t>classpathref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is required for compiling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Test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</a:t>
            </a:r>
            <a:r>
              <a:rPr lang="en-GB" dirty="0" smtClean="0">
                <a:solidFill>
                  <a:schemeClr val="tx1"/>
                </a:solidFill>
              </a:rPr>
              <a:t> because the latter actually refers to </a:t>
            </a:r>
            <a:r>
              <a:rPr lang="en-US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b="1" dirty="0" smtClean="0">
                <a:solidFill>
                  <a:schemeClr val="tx1"/>
                </a:solidFill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in</a:t>
            </a:r>
            <a:r>
              <a:rPr lang="en-US" b="1" dirty="0" smtClean="0">
                <a:solidFill>
                  <a:schemeClr val="tx1"/>
                </a:solidFill>
                <a:cs typeface="Courier New" pitchFamily="49" charset="0"/>
              </a:rPr>
              <a:t> another </a:t>
            </a:r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dir.</a:t>
            </a:r>
            <a:r>
              <a:rPr lang="en-US" b="1" dirty="0" smtClean="0">
                <a:solidFill>
                  <a:schemeClr val="tx1"/>
                </a:solidFill>
                <a:cs typeface="Courier New" pitchFamily="49" charset="0"/>
              </a:rPr>
              <a:t>  </a:t>
            </a:r>
            <a:r>
              <a:rPr lang="en-GB" b="1" dirty="0" smtClean="0">
                <a:latin typeface="Courier New" pitchFamily="49" charset="0"/>
              </a:rPr>
              <a:t>build/classes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>
              <a:buNone/>
            </a:pPr>
            <a:r>
              <a:rPr lang="en-GB" b="1" dirty="0" smtClean="0">
                <a:latin typeface="+mn-lt"/>
              </a:rPr>
              <a:t>RUN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again</a:t>
            </a:r>
            <a:r>
              <a:rPr lang="en-GB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a</a:t>
            </a:r>
            <a:r>
              <a:rPr lang="en-GB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nd </a:t>
            </a:r>
            <a:r>
              <a:rPr lang="en-GB" b="1" dirty="0" smtClean="0">
                <a:latin typeface="+mn-lt"/>
                <a:cs typeface="Courier New" pitchFamily="49" charset="0"/>
              </a:rPr>
              <a:t>try to understand</a:t>
            </a:r>
            <a:r>
              <a:rPr lang="en-GB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 the output (ignoring some inessential parts). </a:t>
            </a:r>
            <a:endParaRPr lang="en-GB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1817356">
            <a:off x="5231311" y="451033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57290" y="2699628"/>
            <a:ext cx="65008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chemeClr val="tx1"/>
                </a:solidFill>
                <a:latin typeface="+mn-lt"/>
              </a:rPr>
              <a:t>This target </a:t>
            </a:r>
            <a:r>
              <a:rPr lang="en-GB" sz="1800" b="1" dirty="0" smtClean="0">
                <a:latin typeface="Courier New" pitchFamily="49" charset="0"/>
              </a:rPr>
              <a:t>test-compile </a:t>
            </a:r>
            <a:r>
              <a:rPr lang="en-GB" sz="1800" dirty="0" smtClean="0">
                <a:solidFill>
                  <a:schemeClr val="tx1"/>
                </a:solidFill>
                <a:latin typeface="+mn-lt"/>
              </a:rPr>
              <a:t>is also required. (Which else?)</a:t>
            </a:r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10800000">
            <a:off x="3746498" y="119675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442442" y="3356992"/>
            <a:ext cx="2558714" cy="10341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Compiling</a:t>
            </a:r>
          </a:p>
          <a:p>
            <a:pPr>
              <a:buNone/>
            </a:pPr>
            <a:r>
              <a:rPr lang="en-GB" sz="1800" b="1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from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ch04\test</a:t>
            </a:r>
          </a:p>
          <a:p>
            <a:pPr>
              <a:buNone/>
            </a:pPr>
            <a:r>
              <a:rPr lang="en-GB" sz="1800" b="1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to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ch04\build\test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6578" y="1938318"/>
            <a:ext cx="207941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600" b="1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New path element</a:t>
            </a:r>
            <a:endParaRPr lang="en-GB" sz="16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2790" y="4581128"/>
            <a:ext cx="262764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Add </a:t>
            </a:r>
            <a:r>
              <a:rPr lang="en-GB" b="1" dirty="0" err="1">
                <a:latin typeface="Courier New" pitchFamily="49" charset="0"/>
              </a:rPr>
              <a:t>classpathref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  <p:bldP spid="92164" grpId="0" uiExpand="1" build="allAtOnce" animBg="1"/>
      <p:bldP spid="13" grpId="0" animBg="1"/>
      <p:bldP spid="19" grpId="0" animBg="1"/>
      <p:bldP spid="20" grpId="0" animBg="1"/>
      <p:bldP spid="15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238"/>
            <a:ext cx="7772400" cy="6969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Testing with </a:t>
            </a:r>
            <a:r>
              <a:rPr lang="en-GB" sz="4000" b="1" dirty="0" err="1" smtClean="0"/>
              <a:t>JUnit</a:t>
            </a:r>
            <a:r>
              <a:rPr lang="en-GB" sz="4000" b="1" dirty="0" smtClean="0"/>
              <a:t> </a:t>
            </a:r>
            <a:r>
              <a:rPr lang="en-GB" sz="4000" dirty="0" smtClean="0"/>
              <a:t>and</a:t>
            </a:r>
            <a:r>
              <a:rPr lang="en-GB" sz="4000" b="1" dirty="0" smtClean="0"/>
              <a:t> ANT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156" y="764704"/>
            <a:ext cx="8353300" cy="604883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/>
              <a:t>You know that </a:t>
            </a:r>
            <a:r>
              <a:rPr lang="en-GB" sz="2400" b="1" dirty="0" smtClean="0"/>
              <a:t>Eclipse</a:t>
            </a:r>
            <a:r>
              <a:rPr lang="en-GB" sz="2400" dirty="0" smtClean="0"/>
              <a:t> </a:t>
            </a:r>
            <a:r>
              <a:rPr lang="en-GB" sz="2400" b="1" i="1" u="sng" dirty="0"/>
              <a:t>integrates</a:t>
            </a:r>
            <a:r>
              <a:rPr lang="en-GB" sz="2400" dirty="0"/>
              <a:t>  with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.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b="1" dirty="0" smtClean="0"/>
              <a:t>Ant </a:t>
            </a:r>
            <a:r>
              <a:rPr lang="en-GB" sz="2400" dirty="0" smtClean="0"/>
              <a:t>also </a:t>
            </a:r>
            <a:r>
              <a:rPr lang="en-GB" sz="2400" b="1" i="1" u="sng" dirty="0" smtClean="0"/>
              <a:t>integrates</a:t>
            </a:r>
            <a:r>
              <a:rPr lang="en-GB" sz="2400" dirty="0" smtClean="0"/>
              <a:t>  with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.</a:t>
            </a:r>
            <a:r>
              <a:rPr lang="en-GB" sz="2400" dirty="0" smtClean="0"/>
              <a:t> This allows: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b="1" i="1" dirty="0" smtClean="0"/>
              <a:t>executing tests </a:t>
            </a:r>
            <a:r>
              <a:rPr lang="en-GB" sz="2000" dirty="0" smtClean="0"/>
              <a:t> as part of the build process,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b="1" i="1" dirty="0" smtClean="0"/>
              <a:t>capturing their output</a:t>
            </a:r>
            <a:r>
              <a:rPr lang="en-GB" sz="2000" dirty="0" smtClean="0"/>
              <a:t>, and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dirty="0" smtClean="0"/>
              <a:t>generating rich colour enhanced </a:t>
            </a:r>
            <a:r>
              <a:rPr lang="en-GB" sz="2000" b="1" i="1" dirty="0" smtClean="0"/>
              <a:t>reports</a:t>
            </a:r>
            <a:r>
              <a:rPr lang="en-GB" sz="2000" dirty="0" smtClean="0"/>
              <a:t>  on testing</a:t>
            </a:r>
            <a:r>
              <a:rPr lang="en-GB" sz="2000" b="1" i="1" dirty="0" smtClean="0"/>
              <a:t>.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/>
              <a:t>The following several lectures on </a:t>
            </a:r>
            <a:r>
              <a:rPr lang="en-GB" sz="2400" b="1" dirty="0" smtClean="0"/>
              <a:t>Ant</a:t>
            </a:r>
            <a:r>
              <a:rPr lang="en-GB" sz="2400" dirty="0" smtClean="0"/>
              <a:t> is eventually aimed to show how to use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 </a:t>
            </a:r>
            <a:r>
              <a:rPr lang="en-GB" sz="2400" i="1" dirty="0" smtClean="0"/>
              <a:t>from</a:t>
            </a:r>
            <a:r>
              <a:rPr lang="en-GB" sz="2400" dirty="0" smtClean="0"/>
              <a:t>  </a:t>
            </a:r>
            <a:r>
              <a:rPr lang="en-GB" sz="2400" b="1" dirty="0" smtClean="0"/>
              <a:t>Ant</a:t>
            </a:r>
            <a:r>
              <a:rPr lang="en-GB" sz="2400" dirty="0" smtClean="0"/>
              <a:t> for testing.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 smtClean="0">
                <a:solidFill>
                  <a:srgbClr val="FF0000"/>
                </a:solidFill>
              </a:rPr>
              <a:t>But we will start with </a:t>
            </a:r>
            <a:r>
              <a:rPr lang="en-GB" sz="2400" b="1" dirty="0" err="1" smtClean="0">
                <a:solidFill>
                  <a:srgbClr val="FF0000"/>
                </a:solidFill>
              </a:rPr>
              <a:t>JUnit</a:t>
            </a:r>
            <a:r>
              <a:rPr lang="en-GB" sz="2400" b="1" dirty="0" smtClean="0">
                <a:solidFill>
                  <a:srgbClr val="FF0000"/>
                </a:solidFill>
              </a:rPr>
              <a:t> Primer</a:t>
            </a:r>
            <a:r>
              <a:rPr lang="en-GB" sz="24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B59224-1C86-48D4-AE84-0FECAE16B2A7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908720"/>
            <a:ext cx="9144000" cy="5903154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ant -f 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mybuild.xml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 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output.txt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 smtClean="0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: C:\Antbook\ch04\mybuild.xml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dirty="0"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echo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Building Testing Examples 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delete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Deleting directory C:\Antbook\ch04\build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C:\Antbook\ch04\build\classes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Compiling 1 source file to C:\Antbook\ch04\build\classes</a:t>
            </a:r>
            <a:endParaRPr lang="en-GB" sz="1600" b="1" dirty="0" smtClean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test-init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test-compile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Compiling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2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source 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files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to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: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..E.E...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Time: 0.037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There were 2 failures: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1) 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testWrite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600" b="1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java.lang.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AssertionError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 NOT WRITTEN</a:t>
            </a:r>
            <a:r>
              <a:rPr lang="en-GB" sz="1600" b="1" dirty="0" smtClean="0">
                <a:solidFill>
                  <a:srgbClr val="FFCCFF"/>
                </a:solidFill>
                <a:latin typeface="Courier New" pitchFamily="49" charset="0"/>
              </a:rPr>
              <a:t>???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139654" y="4077072"/>
            <a:ext cx="4825083" cy="830997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dirty="0">
                <a:solidFill>
                  <a:schemeClr val="tx1"/>
                </a:solidFill>
              </a:rPr>
              <a:t>There </a:t>
            </a:r>
            <a:r>
              <a:rPr lang="en-GB" sz="1600" dirty="0" smtClean="0">
                <a:solidFill>
                  <a:schemeClr val="tx1"/>
                </a:solidFill>
              </a:rPr>
              <a:t>is currently </a:t>
            </a:r>
            <a:r>
              <a:rPr lang="en-GB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 test files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Simple</a:t>
            </a:r>
            <a:r>
              <a:rPr lang="en-GB" sz="1600" b="1" dirty="0">
                <a:latin typeface="Courier New" pitchFamily="49" charset="0"/>
              </a:rPr>
              <a:t>Test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and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1600" b="1" dirty="0" smtClean="0">
                <a:latin typeface="Courier New" pitchFamily="49" charset="0"/>
              </a:rPr>
              <a:t>Test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.java </a:t>
            </a:r>
            <a:r>
              <a:rPr lang="en-GB" sz="1600" dirty="0" smtClean="0">
                <a:solidFill>
                  <a:schemeClr val="tx1"/>
                </a:solidFill>
              </a:rPr>
              <a:t>in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ch04\test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b="1" i="1" dirty="0">
                <a:solidFill>
                  <a:schemeClr val="tx1"/>
                </a:solidFill>
              </a:rPr>
              <a:t>compiled</a:t>
            </a:r>
            <a:r>
              <a:rPr lang="en-GB" sz="1600" dirty="0">
                <a:solidFill>
                  <a:schemeClr val="tx1"/>
                </a:solidFill>
              </a:rPr>
              <a:t>  </a:t>
            </a:r>
            <a:r>
              <a:rPr lang="en-GB" sz="1600" dirty="0" smtClean="0">
                <a:solidFill>
                  <a:schemeClr val="tx1"/>
                </a:solidFill>
              </a:rPr>
              <a:t>to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ch04\build\test</a:t>
            </a:r>
            <a:r>
              <a:rPr lang="en-GB" sz="1600" dirty="0" smtClean="0">
                <a:solidFill>
                  <a:schemeClr val="tx1"/>
                </a:solidFill>
              </a:rPr>
              <a:t>  </a:t>
            </a:r>
            <a:endParaRPr lang="en-GB" sz="1600" b="1" i="1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9912" y="3083012"/>
            <a:ext cx="532859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 smtClean="0">
                <a:solidFill>
                  <a:schemeClr val="tx1"/>
                </a:solidFill>
              </a:rPr>
              <a:t>1 Java file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FilePersistenceServices.java </a:t>
            </a:r>
            <a:r>
              <a:rPr lang="en-GB" sz="1600" dirty="0" smtClean="0">
                <a:solidFill>
                  <a:schemeClr val="tx1"/>
                </a:solidFill>
              </a:rPr>
              <a:t>in</a:t>
            </a:r>
            <a:r>
              <a:rPr lang="en-GB" sz="1600" dirty="0" smtClean="0"/>
              <a:t> 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endParaRPr lang="en-GB" sz="1600" dirty="0" smtClean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 rot="11372403">
            <a:off x="3156336" y="3106299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681" y="476672"/>
            <a:ext cx="42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After above changes, </a:t>
            </a:r>
            <a:r>
              <a:rPr lang="en-GB" b="1" dirty="0" smtClean="0"/>
              <a:t>RUN </a:t>
            </a:r>
            <a:r>
              <a:rPr lang="en-GB" dirty="0" smtClean="0">
                <a:solidFill>
                  <a:schemeClr val="tx1"/>
                </a:solidFill>
              </a:rPr>
              <a:t>it again: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>
                <a:solidFill>
                  <a:schemeClr val="bg1"/>
                </a:solidFill>
              </a:rPr>
              <a:pPr/>
              <a:t>30</a:t>
            </a:fld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932040" y="4941168"/>
            <a:ext cx="4033119" cy="830997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b="1" dirty="0" smtClean="0">
                <a:solidFill>
                  <a:schemeClr val="tx1"/>
                </a:solidFill>
              </a:rPr>
              <a:t>Please </a:t>
            </a:r>
            <a:r>
              <a:rPr lang="en-GB" sz="1600" b="1" dirty="0" smtClean="0"/>
              <a:t>ANSWER:</a:t>
            </a:r>
            <a:r>
              <a:rPr lang="en-GB" sz="1600" dirty="0" smtClean="0">
                <a:solidFill>
                  <a:schemeClr val="tx1"/>
                </a:solidFill>
              </a:rPr>
              <a:t> Which “.” corresponds to which test method and in which test case? What each “E” means?</a:t>
            </a:r>
            <a:endParaRPr lang="en-GB" sz="1600" b="1" i="1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 rot="11372403">
            <a:off x="3308736" y="4120055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948264" y="1628800"/>
            <a:ext cx="216024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 smtClean="0">
                <a:solidFill>
                  <a:schemeClr val="tx1"/>
                </a:solidFill>
              </a:rPr>
              <a:t>Sending output into file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output.txt   </a:t>
            </a:r>
            <a:r>
              <a:rPr lang="en-GB" sz="1600" dirty="0" smtClean="0">
                <a:solidFill>
                  <a:schemeClr val="tx1"/>
                </a:solidFill>
              </a:rPr>
              <a:t>if it is too long.</a:t>
            </a:r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 rot="16200000">
            <a:off x="7092628" y="130472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55723" y="6309320"/>
            <a:ext cx="129234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continued</a:t>
            </a:r>
            <a:endParaRPr lang="en-GB" dirty="0"/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11372403">
            <a:off x="4231089" y="50778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908720"/>
            <a:ext cx="9144000" cy="4130361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&lt;MANY LINES OMITTED&gt;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2) 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testRead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600" b="1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6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)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java.lang.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AssertionError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expected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:&lt;[One, Two, Three]&gt;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but was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:&lt;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null&gt;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&lt;MANY LINES OMITTED&gt;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 smtClean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FAILURES!!!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Tests run: 6,  Failures: 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Java Result: 1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 SUCCESSFUL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Total time: 2 </a:t>
            </a:r>
            <a:r>
              <a:rPr lang="en-GB" sz="1600" b="1" dirty="0" smtClean="0">
                <a:solidFill>
                  <a:schemeClr val="bg1"/>
                </a:solidFill>
                <a:latin typeface="Courier New" pitchFamily="49" charset="0"/>
              </a:rPr>
              <a:t>seconds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9670" y="476672"/>
            <a:ext cx="2012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CONTINUATION</a:t>
            </a:r>
            <a:endParaRPr lang="en-GB" dirty="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/>
              <a:pPr/>
              <a:t>31</a:t>
            </a:fld>
            <a:endParaRPr lang="en-GB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224334" y="3892986"/>
            <a:ext cx="92373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ignore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3600201" y="4005064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387" y="5069502"/>
            <a:ext cx="87852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/>
              <a:t>Compare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</a:rPr>
              <a:t>this output with that in </a:t>
            </a:r>
            <a:r>
              <a:rPr lang="en-GB" b="1" dirty="0" smtClean="0">
                <a:solidFill>
                  <a:schemeClr val="tx1"/>
                </a:solidFill>
              </a:rPr>
              <a:t>Slide 38</a:t>
            </a:r>
            <a:r>
              <a:rPr lang="en-GB" dirty="0" smtClean="0">
                <a:solidFill>
                  <a:schemeClr val="tx1"/>
                </a:solidFill>
              </a:rPr>
              <a:t> of part </a:t>
            </a:r>
            <a:r>
              <a:rPr lang="en-GB" b="1" dirty="0" smtClean="0">
                <a:solidFill>
                  <a:schemeClr val="tx1"/>
                </a:solidFill>
              </a:rPr>
              <a:t>5. Eclipse and </a:t>
            </a:r>
            <a:r>
              <a:rPr lang="en-GB" b="1" dirty="0" err="1" smtClean="0">
                <a:solidFill>
                  <a:schemeClr val="tx1"/>
                </a:solidFill>
              </a:rPr>
              <a:t>Junit</a:t>
            </a:r>
            <a:r>
              <a:rPr lang="en-GB" b="1" dirty="0" smtClean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r>
              <a:rPr lang="en-GB" b="1" dirty="0" smtClean="0"/>
              <a:t>Is there any difference? Why?</a:t>
            </a:r>
          </a:p>
          <a:p>
            <a:pPr>
              <a:buNone/>
            </a:pPr>
            <a:r>
              <a:rPr lang="en-GB" b="1" dirty="0">
                <a:solidFill>
                  <a:schemeClr val="tx1"/>
                </a:solidFill>
              </a:rPr>
              <a:t>Thus,</a:t>
            </a:r>
            <a:r>
              <a:rPr lang="en-GB" b="1" dirty="0"/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FilePersistenceServicesTest.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testWrite</a:t>
            </a:r>
            <a:r>
              <a:rPr lang="en-GB" dirty="0"/>
              <a:t> and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testRead</a:t>
            </a:r>
            <a:r>
              <a:rPr lang="en-GB" dirty="0"/>
              <a:t> </a:t>
            </a:r>
            <a:r>
              <a:rPr lang="en-GB" b="1" dirty="0">
                <a:solidFill>
                  <a:schemeClr val="tx1"/>
                </a:solidFill>
              </a:rPr>
              <a:t>failed</a:t>
            </a:r>
            <a:r>
              <a:rPr lang="en-GB" dirty="0">
                <a:solidFill>
                  <a:schemeClr val="tx1"/>
                </a:solidFill>
              </a:rPr>
              <a:t>.</a:t>
            </a:r>
            <a:r>
              <a:rPr lang="en-GB" dirty="0"/>
              <a:t> </a:t>
            </a:r>
            <a:r>
              <a:rPr lang="en-GB" b="1" dirty="0"/>
              <a:t>But formally “BUILD SUCCESSFUL</a:t>
            </a:r>
            <a:r>
              <a:rPr lang="en-GB" b="1" dirty="0" smtClean="0"/>
              <a:t>”.</a:t>
            </a:r>
          </a:p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One of the reasons why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 </a:t>
            </a:r>
            <a:r>
              <a:rPr lang="en-GB" dirty="0" smtClean="0">
                <a:solidFill>
                  <a:schemeClr val="tx1"/>
                </a:solidFill>
              </a:rPr>
              <a:t>task for running tests is </a:t>
            </a:r>
            <a:r>
              <a:rPr lang="en-GB" b="1" i="1" dirty="0" smtClean="0">
                <a:solidFill>
                  <a:schemeClr val="tx1"/>
                </a:solidFill>
              </a:rPr>
              <a:t>not so good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86A341-6050-4AE2-ADFC-466732096368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0812" cy="10525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err="1" smtClean="0">
                <a:solidFill>
                  <a:srgbClr val="FF0000"/>
                </a:solidFill>
              </a:rPr>
              <a:t>JUnit</a:t>
            </a:r>
            <a:r>
              <a:rPr lang="en-GB" sz="3600" b="1" dirty="0" smtClean="0">
                <a:solidFill>
                  <a:srgbClr val="FF0000"/>
                </a:solidFill>
              </a:rPr>
              <a:t> primer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dirty="0" smtClean="0"/>
              <a:t>(independent of </a:t>
            </a:r>
            <a:r>
              <a:rPr lang="en-GB" sz="3600" b="1" dirty="0" smtClean="0"/>
              <a:t>Eclipse </a:t>
            </a:r>
            <a:r>
              <a:rPr lang="en-GB" sz="3600" dirty="0" smtClean="0"/>
              <a:t>and</a:t>
            </a:r>
            <a:r>
              <a:rPr lang="en-GB" sz="3600" b="1" dirty="0" smtClean="0"/>
              <a:t> Ant</a:t>
            </a:r>
            <a:r>
              <a:rPr lang="en-GB" sz="3600" dirty="0" smtClean="0"/>
              <a:t>)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244621"/>
            <a:ext cx="7981950" cy="5113337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 smtClean="0"/>
              <a:t>JUnit</a:t>
            </a:r>
            <a:r>
              <a:rPr lang="en-GB" sz="2800" dirty="0" smtClean="0"/>
              <a:t> is an </a:t>
            </a:r>
            <a:r>
              <a:rPr lang="en-GB" sz="2800" b="1" dirty="0" smtClean="0"/>
              <a:t>API</a:t>
            </a:r>
            <a:r>
              <a:rPr lang="en-GB" sz="2800" dirty="0" smtClean="0"/>
              <a:t> that enables developers to 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i="1" u="sng" dirty="0" smtClean="0"/>
              <a:t>easily create</a:t>
            </a:r>
            <a:r>
              <a:rPr lang="en-GB" sz="2400" b="1" i="1" u="sng" dirty="0" smtClean="0"/>
              <a:t> Java test cases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dirty="0" smtClean="0"/>
              <a:t>It provides a </a:t>
            </a:r>
            <a:r>
              <a:rPr lang="en-GB" sz="2800" i="1" u="sng" dirty="0" smtClean="0"/>
              <a:t>comprehensive </a:t>
            </a:r>
            <a:r>
              <a:rPr lang="en-GB" sz="2800" b="1" i="1" u="sng" dirty="0" smtClean="0"/>
              <a:t>assertion</a:t>
            </a:r>
            <a:r>
              <a:rPr lang="en-GB" sz="2800" i="1" u="sng" dirty="0" smtClean="0"/>
              <a:t> facility</a:t>
            </a:r>
            <a:r>
              <a:rPr lang="en-GB" sz="2800" dirty="0" smtClean="0"/>
              <a:t>  to verify </a:t>
            </a:r>
            <a:r>
              <a:rPr lang="en-GB" sz="2800" b="1" i="1" u="sng" dirty="0" smtClean="0"/>
              <a:t>expected</a:t>
            </a:r>
            <a:r>
              <a:rPr lang="en-GB" sz="2800" i="1" u="sng" dirty="0" smtClean="0"/>
              <a:t> versus </a:t>
            </a:r>
            <a:r>
              <a:rPr lang="en-GB" sz="2800" b="1" i="1" u="sng" dirty="0" smtClean="0"/>
              <a:t>actual</a:t>
            </a:r>
            <a:r>
              <a:rPr lang="en-GB" sz="2800" i="1" u="sng" dirty="0" smtClean="0"/>
              <a:t> results</a:t>
            </a:r>
            <a:r>
              <a:rPr lang="en-GB" sz="28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D45CD8-0EB4-4443-A51E-8F17114CAB14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Writing a </a:t>
            </a:r>
            <a:r>
              <a:rPr lang="en-GB" sz="3200" b="1" dirty="0" smtClean="0"/>
              <a:t>test case </a:t>
            </a:r>
            <a:br>
              <a:rPr lang="en-GB" sz="3200" b="1" dirty="0" smtClean="0"/>
            </a:br>
            <a:r>
              <a:rPr lang="en-GB" sz="3200" b="1" dirty="0" smtClean="0"/>
              <a:t>(</a:t>
            </a:r>
            <a:r>
              <a:rPr lang="en-GB" sz="3200" b="1" dirty="0" smtClean="0">
                <a:solidFill>
                  <a:srgbClr val="FF0000"/>
                </a:solidFill>
              </a:rPr>
              <a:t>simplified version</a:t>
            </a:r>
            <a:r>
              <a:rPr lang="en-GB" sz="3200" b="1" dirty="0" smtClean="0"/>
              <a:t>)</a:t>
            </a:r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388" y="1215562"/>
            <a:ext cx="8736012" cy="773278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</a:pPr>
            <a:r>
              <a:rPr lang="en-GB" sz="2000" dirty="0" smtClean="0"/>
              <a:t>Let us create a simple</a:t>
            </a:r>
            <a:r>
              <a:rPr lang="en-GB" sz="2000" b="1" i="1" dirty="0" smtClean="0"/>
              <a:t> </a:t>
            </a:r>
            <a:r>
              <a:rPr lang="en-GB" sz="2000" b="1" i="1" u="sng" dirty="0" err="1" smtClean="0"/>
              <a:t>JUnit</a:t>
            </a:r>
            <a:r>
              <a:rPr lang="en-GB" sz="2000" b="1" i="1" u="sng" dirty="0" smtClean="0"/>
              <a:t> test case</a:t>
            </a:r>
            <a:r>
              <a:rPr lang="en-GB" sz="2000" dirty="0" smtClean="0"/>
              <a:t>, e.g.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SimpleTest.java,  </a:t>
            </a:r>
            <a:r>
              <a:rPr lang="en-GB" sz="2000" dirty="0" smtClean="0"/>
              <a:t>(a special version of </a:t>
            </a:r>
            <a:r>
              <a:rPr lang="en-GB" sz="2000" b="1" dirty="0" smtClean="0"/>
              <a:t>Java</a:t>
            </a:r>
            <a:r>
              <a:rPr lang="en-GB" sz="2000" dirty="0" smtClean="0"/>
              <a:t> class). Follow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three simple steps</a:t>
            </a:r>
            <a:r>
              <a:rPr lang="en-GB" sz="2000" i="1" dirty="0" smtClean="0"/>
              <a:t>:</a:t>
            </a:r>
          </a:p>
        </p:txBody>
      </p:sp>
      <p:sp>
        <p:nvSpPr>
          <p:cNvPr id="77829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85720" y="2276872"/>
            <a:ext cx="8572560" cy="35280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dirty="0" smtClean="0">
                <a:solidFill>
                  <a:schemeClr val="tx1"/>
                </a:solidFill>
              </a:rPr>
              <a:t>Import the necessary </a:t>
            </a:r>
            <a:r>
              <a:rPr lang="en-GB" b="1" dirty="0" err="1" smtClean="0">
                <a:solidFill>
                  <a:schemeClr val="tx1"/>
                </a:solidFill>
              </a:rPr>
              <a:t>JUnit</a:t>
            </a:r>
            <a:r>
              <a:rPr lang="en-GB" dirty="0" smtClean="0">
                <a:solidFill>
                  <a:schemeClr val="tx1"/>
                </a:solidFill>
              </a:rPr>
              <a:t> classes (see </a:t>
            </a:r>
            <a:r>
              <a:rPr lang="en-GB" b="1" dirty="0" smtClean="0">
                <a:solidFill>
                  <a:schemeClr val="tx1"/>
                </a:solidFill>
              </a:rPr>
              <a:t>Slide 7</a:t>
            </a:r>
            <a:r>
              <a:rPr lang="en-GB" dirty="0" smtClean="0">
                <a:solidFill>
                  <a:schemeClr val="tx1"/>
                </a:solidFill>
              </a:rPr>
              <a:t>) such as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None/>
            </a:pPr>
            <a:r>
              <a:rPr lang="en-GB" b="1" dirty="0" smtClean="0"/>
              <a:t>	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static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</a:t>
            </a:r>
            <a:r>
              <a:rPr lang="en-GB" b="1" u="sng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.*;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import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</a:t>
            </a:r>
            <a:r>
              <a:rPr lang="en-GB" b="1" u="sng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</a:t>
            </a:r>
            <a:endParaRPr lang="en-GB" dirty="0">
              <a:solidFill>
                <a:schemeClr val="tx1"/>
              </a:solidFill>
            </a:endParaRP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+mj-lt"/>
              <a:buAutoNum type="arabicPeriod" startAt="2"/>
            </a:pPr>
            <a:r>
              <a:rPr lang="en-GB" dirty="0" smtClean="0">
                <a:solidFill>
                  <a:schemeClr val="tx1"/>
                </a:solidFill>
              </a:rPr>
              <a:t>Implement one or more </a:t>
            </a:r>
            <a:r>
              <a:rPr lang="en-GB" i="1" u="sng" dirty="0" smtClean="0">
                <a:solidFill>
                  <a:schemeClr val="tx1"/>
                </a:solidFill>
              </a:rPr>
              <a:t>no-argument</a:t>
            </a:r>
            <a:r>
              <a:rPr lang="en-GB" dirty="0" smtClean="0">
                <a:solidFill>
                  <a:schemeClr val="tx1"/>
                </a:solidFill>
              </a:rPr>
              <a:t>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b="1" i="1" u="sng" dirty="0" smtClean="0">
                <a:solidFill>
                  <a:schemeClr val="tx1"/>
                </a:solidFill>
              </a:rPr>
              <a:t>methods</a:t>
            </a:r>
            <a:r>
              <a:rPr lang="en-GB" dirty="0" smtClean="0">
                <a:solidFill>
                  <a:schemeClr val="tx1"/>
                </a:solidFill>
              </a:rPr>
              <a:t> 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b="1" i="1" u="sng" dirty="0" smtClean="0">
                <a:solidFill>
                  <a:schemeClr val="tx1"/>
                </a:solidFill>
              </a:rPr>
              <a:t> prefixed by the word</a:t>
            </a:r>
            <a:r>
              <a:rPr lang="en-GB" dirty="0" smtClean="0">
                <a:solidFill>
                  <a:schemeClr val="tx1"/>
                </a:solidFill>
              </a:rPr>
              <a:t> 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test </a:t>
            </a:r>
            <a:r>
              <a:rPr lang="en-GB" dirty="0" smtClean="0">
                <a:solidFill>
                  <a:schemeClr val="tx1"/>
                </a:solidFill>
              </a:rPr>
              <a:t>and </a:t>
            </a:r>
            <a:r>
              <a:rPr lang="en-GB" b="1" i="1" u="sng" dirty="0" smtClean="0">
                <a:solidFill>
                  <a:schemeClr val="tx1"/>
                </a:solidFill>
              </a:rPr>
              <a:t>annotated</a:t>
            </a:r>
            <a:r>
              <a:rPr lang="en-GB" dirty="0" smtClean="0">
                <a:solidFill>
                  <a:schemeClr val="tx1"/>
                </a:solidFill>
              </a:rPr>
              <a:t>  as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+mj-lt"/>
              <a:buAutoNum type="arabicPeriod" startAt="2"/>
            </a:pPr>
            <a:r>
              <a:rPr lang="en-GB" dirty="0" smtClean="0">
                <a:solidFill>
                  <a:schemeClr val="tx1"/>
                </a:solidFill>
              </a:rPr>
              <a:t>Implement these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dirty="0" smtClean="0">
                <a:solidFill>
                  <a:schemeClr val="tx1"/>
                </a:solidFill>
              </a:rPr>
              <a:t>methods by using </a:t>
            </a:r>
            <a:r>
              <a:rPr lang="en-GB" b="1" dirty="0" smtClean="0"/>
              <a:t>assertion</a:t>
            </a:r>
            <a:r>
              <a:rPr lang="en-GB" dirty="0" smtClean="0">
                <a:solidFill>
                  <a:schemeClr val="tx1"/>
                </a:solidFill>
              </a:rPr>
              <a:t> methods</a:t>
            </a:r>
            <a:endParaRPr lang="en-GB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77830" name="Rectangle 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50825" y="6165304"/>
            <a:ext cx="8678893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GB" b="1" i="1" u="sng" dirty="0" smtClean="0"/>
              <a:t>Compare</a:t>
            </a:r>
            <a:r>
              <a:rPr lang="en-GB" b="1" dirty="0" smtClean="0">
                <a:solidFill>
                  <a:schemeClr val="tx1"/>
                </a:solidFill>
              </a:rPr>
              <a:t>  </a:t>
            </a:r>
            <a:r>
              <a:rPr lang="en-GB" b="1" dirty="0">
                <a:solidFill>
                  <a:schemeClr val="tx1"/>
                </a:solidFill>
              </a:rPr>
              <a:t>these steps with the </a:t>
            </a:r>
            <a:r>
              <a:rPr lang="en-GB" b="1" i="1" u="sng" dirty="0">
                <a:solidFill>
                  <a:schemeClr val="tx1"/>
                </a:solidFill>
              </a:rPr>
              <a:t>example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in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the next Slide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F114A6-9934-419C-AA57-1155BF5F759F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 An example of 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3200" dirty="0" smtClean="0"/>
              <a:t> </a:t>
            </a:r>
            <a:r>
              <a:rPr lang="en-GB" sz="3200" b="1" dirty="0" smtClean="0"/>
              <a:t>test case</a:t>
            </a:r>
            <a:r>
              <a:rPr lang="en-GB" sz="3200" dirty="0" smtClean="0"/>
              <a:t>:</a:t>
            </a:r>
          </a:p>
        </p:txBody>
      </p:sp>
      <p:sp>
        <p:nvSpPr>
          <p:cNvPr id="798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5905500" cy="4392613"/>
          </a:xfrm>
          <a:solidFill>
            <a:srgbClr val="DDDDDD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org.example.antbook.junit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//import required JUnit4 classes: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800" b="1" dirty="0" smtClean="0">
                <a:solidFill>
                  <a:srgbClr val="0070C0"/>
                </a:solidFill>
                <a:latin typeface="Courier New" pitchFamily="49" charset="0"/>
              </a:rPr>
              <a:t>static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org.junit.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Assert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.*;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org.junit.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@Test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public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testSomething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()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assertTrue</a:t>
            </a:r>
            <a:r>
              <a:rPr lang="en-GB" sz="1800" i="1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"MULTIPLICATION???"</a:t>
            </a:r>
            <a:r>
              <a:rPr lang="en-GB" sz="1800" i="1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i="1" dirty="0" smtClean="0">
                <a:solidFill>
                  <a:srgbClr val="000000"/>
                </a:solidFill>
                <a:latin typeface="Courier New" pitchFamily="49" charset="0"/>
              </a:rPr>
              <a:t>                        4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== (2 * 2));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468313" y="1341438"/>
            <a:ext cx="741680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\Antbook\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</a:t>
            </a:r>
            <a:r>
              <a:rPr lang="en-GB" b="1" dirty="0">
                <a:solidFill>
                  <a:srgbClr val="0070C0"/>
                </a:solidFill>
                <a:latin typeface="Courier New" pitchFamily="49" charset="0"/>
              </a:rPr>
              <a:t>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b="1" dirty="0">
                <a:latin typeface="Courier New" pitchFamily="49" charset="0"/>
              </a:rPr>
              <a:t>org\example\antbook\junit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\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SimpleTest.java: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6300788" y="3152775"/>
            <a:ext cx="284321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0"/>
              </a:spcBef>
              <a:buClrTx/>
              <a:buFontTx/>
              <a:buAutoNum type="arabicPeriod"/>
            </a:pPr>
            <a:r>
              <a:rPr lang="en-GB" dirty="0" smtClean="0">
                <a:solidFill>
                  <a:schemeClr val="tx1"/>
                </a:solidFill>
              </a:rPr>
              <a:t>Import </a:t>
            </a:r>
            <a:r>
              <a:rPr lang="en-GB" b="1" dirty="0" err="1" smtClean="0">
                <a:solidFill>
                  <a:schemeClr val="tx1"/>
                </a:solidFill>
              </a:rPr>
              <a:t>JUnit</a:t>
            </a:r>
            <a:r>
              <a:rPr lang="en-GB" dirty="0" smtClean="0">
                <a:solidFill>
                  <a:schemeClr val="tx1"/>
                </a:solidFill>
              </a:rPr>
              <a:t> classes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>
              <a:spcBef>
                <a:spcPct val="0"/>
              </a:spcBef>
              <a:buClrTx/>
              <a:buFontTx/>
              <a:buAutoNum type="arabicPeriod"/>
            </a:pPr>
            <a:endParaRPr lang="en-GB" dirty="0">
              <a:solidFill>
                <a:schemeClr val="tx1"/>
              </a:solidFill>
            </a:endParaRPr>
          </a:p>
          <a:p>
            <a:pPr marL="457200" indent="-457200">
              <a:spcBef>
                <a:spcPct val="0"/>
              </a:spcBef>
              <a:buClrTx/>
              <a:buFontTx/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Implement a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dirty="0" smtClean="0">
                <a:solidFill>
                  <a:schemeClr val="tx1"/>
                </a:solidFill>
              </a:rPr>
              <a:t> annotated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method</a:t>
            </a:r>
          </a:p>
          <a:p>
            <a:pPr marL="457200" indent="-457200">
              <a:spcBef>
                <a:spcPct val="0"/>
              </a:spcBef>
              <a:buClrTx/>
              <a:buFontTx/>
              <a:buAutoNum type="arabicPeriod" startAt="2"/>
            </a:pPr>
            <a:r>
              <a:rPr lang="en-GB" dirty="0" smtClean="0">
                <a:solidFill>
                  <a:schemeClr val="tx1"/>
                </a:solidFill>
              </a:rPr>
              <a:t>Use </a:t>
            </a:r>
            <a:r>
              <a:rPr lang="en-GB" b="1" i="1" dirty="0" smtClean="0">
                <a:solidFill>
                  <a:schemeClr val="tx1"/>
                </a:solidFill>
              </a:rPr>
              <a:t>assertion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i="1" dirty="0">
                <a:solidFill>
                  <a:schemeClr val="tx1"/>
                </a:solidFill>
              </a:rPr>
              <a:t>methods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dirty="0" smtClean="0">
                <a:solidFill>
                  <a:schemeClr val="tx1"/>
                </a:solidFill>
              </a:rPr>
              <a:t>(to </a:t>
            </a:r>
            <a:r>
              <a:rPr lang="en-GB" dirty="0">
                <a:solidFill>
                  <a:schemeClr val="tx1"/>
                </a:solidFill>
              </a:rPr>
              <a:t>be </a:t>
            </a:r>
            <a:r>
              <a:rPr lang="en-GB" dirty="0" smtClean="0">
                <a:solidFill>
                  <a:schemeClr val="tx1"/>
                </a:solidFill>
              </a:rPr>
              <a:t>further discussed later).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642910" y="885750"/>
            <a:ext cx="790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</a:rPr>
              <a:t>Create the following file under 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\Antbook\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ch04\</a:t>
            </a: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</a:rPr>
              <a:t>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directory.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6307138" y="1988840"/>
            <a:ext cx="2836862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 smtClean="0">
                <a:solidFill>
                  <a:schemeClr val="tx1"/>
                </a:solidFill>
              </a:rPr>
              <a:t>Any your package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5932908" y="2132856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rot="540000">
            <a:off x="5997172" y="3284984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6004916" y="4530899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 rot="540000">
            <a:off x="5997172" y="539556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uiExpand="1" build="p" animBg="1"/>
      <p:bldP spid="79879" grpId="0" uiExpand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772400" cy="67595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Imported </a:t>
            </a:r>
            <a:r>
              <a:rPr lang="en-GB" sz="3200" b="1" dirty="0" err="1" smtClean="0"/>
              <a:t>JUnit</a:t>
            </a:r>
            <a:r>
              <a:rPr lang="en-GB" sz="3200" b="1" dirty="0" smtClean="0"/>
              <a:t> Classes </a:t>
            </a:r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88516" y="1412776"/>
            <a:ext cx="8159948" cy="5256584"/>
          </a:xfrm>
          <a:solidFill>
            <a:schemeClr val="bg1"/>
          </a:solidFill>
        </p:spPr>
        <p:txBody>
          <a:bodyPr/>
          <a:lstStyle/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Find</a:t>
            </a:r>
            <a:r>
              <a:rPr lang="en-GB" sz="2000" dirty="0" smtClean="0"/>
              <a:t> the imported classes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org.junit.Assert</a:t>
            </a:r>
            <a:r>
              <a:rPr lang="en-GB" sz="2000" dirty="0"/>
              <a:t> and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org.junit.Test</a:t>
            </a:r>
            <a:r>
              <a:rPr lang="en-GB" sz="2000" dirty="0"/>
              <a:t> </a:t>
            </a:r>
            <a:r>
              <a:rPr lang="en-GB" sz="2000" b="1" dirty="0"/>
              <a:t>in</a:t>
            </a:r>
            <a:r>
              <a:rPr lang="en-GB" sz="2000" dirty="0"/>
              <a:t> </a:t>
            </a:r>
          </a:p>
          <a:p>
            <a:pPr marL="1752600" lvl="3" indent="-381000">
              <a:lnSpc>
                <a:spcPct val="15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C:\JAVA\junit4.8.2</a:t>
            </a:r>
            <a:r>
              <a:rPr lang="en-GB" b="1" dirty="0">
                <a:latin typeface="Courier New" pitchFamily="49" charset="0"/>
              </a:rPr>
              <a:t>\junit-4.8.2.jar</a:t>
            </a:r>
            <a:r>
              <a:rPr lang="en-GB" b="1" dirty="0"/>
              <a:t>  </a:t>
            </a:r>
            <a:r>
              <a:rPr lang="en-GB" dirty="0"/>
              <a:t>and</a:t>
            </a:r>
            <a:r>
              <a:rPr lang="en-GB" b="1" dirty="0"/>
              <a:t> </a:t>
            </a:r>
          </a:p>
          <a:p>
            <a:pPr marL="1752600" lvl="3" indent="-381000">
              <a:lnSpc>
                <a:spcPct val="15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C:\JAVA\junit4.8.2</a:t>
            </a:r>
            <a:r>
              <a:rPr lang="en-GB" b="1" dirty="0">
                <a:latin typeface="Courier New" pitchFamily="49" charset="0"/>
              </a:rPr>
              <a:t>\junit-4.8.2-src.jar</a:t>
            </a:r>
            <a:r>
              <a:rPr lang="en-GB" dirty="0"/>
              <a:t>.)</a:t>
            </a:r>
          </a:p>
          <a:p>
            <a:pPr marL="609600" indent="-609600">
              <a:lnSpc>
                <a:spcPct val="150000"/>
              </a:lnSpc>
              <a:buNone/>
            </a:pPr>
            <a:r>
              <a:rPr lang="en-GB" sz="2000" dirty="0"/>
              <a:t>by using </a:t>
            </a:r>
            <a:r>
              <a:rPr lang="en-GB" sz="2000" b="1" dirty="0">
                <a:solidFill>
                  <a:srgbClr val="FF0000"/>
                </a:solidFill>
              </a:rPr>
              <a:t>commands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endParaRPr lang="en-GB" sz="2000" b="1" dirty="0" smtClean="0">
              <a:solidFill>
                <a:srgbClr val="333333"/>
              </a:solidFill>
              <a:latin typeface="Courier New" pitchFamily="49" charset="0"/>
            </a:endParaRPr>
          </a:p>
          <a:p>
            <a:pPr marL="1009650" lvl="1" indent="-609600">
              <a:lnSpc>
                <a:spcPct val="150000"/>
              </a:lnSpc>
              <a:buNone/>
            </a:pPr>
            <a:r>
              <a:rPr lang="en-GB" sz="2000" b="1" dirty="0" smtClean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20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junit-4.8.2.jar</a:t>
            </a:r>
            <a:r>
              <a:rPr lang="en-GB" sz="2000" b="1" dirty="0"/>
              <a:t> or </a:t>
            </a:r>
            <a:r>
              <a:rPr lang="en-GB" sz="2000" b="1" dirty="0" smtClean="0"/>
              <a:t> </a:t>
            </a:r>
          </a:p>
          <a:p>
            <a:pPr marL="1009650" lvl="1" indent="-609600">
              <a:lnSpc>
                <a:spcPct val="150000"/>
              </a:lnSpc>
              <a:buNone/>
            </a:pPr>
            <a:r>
              <a:rPr lang="en-GB" sz="2000" b="1" dirty="0" smtClean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20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junit-4.8.2-src.jar,</a:t>
            </a:r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endParaRPr lang="en-GB" sz="2000" dirty="0" smtClean="0"/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dirty="0" smtClean="0"/>
              <a:t>or </a:t>
            </a:r>
            <a:r>
              <a:rPr lang="en-GB" sz="2000" dirty="0"/>
              <a:t>by using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WinZip</a:t>
            </a:r>
            <a:r>
              <a:rPr lang="en-GB" sz="2000" b="1" dirty="0"/>
              <a:t> </a:t>
            </a:r>
            <a:r>
              <a:rPr lang="en-GB" sz="2000" dirty="0"/>
              <a:t>(with renaming the extension </a:t>
            </a:r>
            <a:r>
              <a:rPr lang="en-GB" sz="2000" dirty="0">
                <a:solidFill>
                  <a:srgbClr val="333333"/>
                </a:solidFill>
                <a:latin typeface="Courier New" pitchFamily="49" charset="0"/>
              </a:rPr>
              <a:t>.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jar</a:t>
            </a:r>
            <a:r>
              <a:rPr lang="en-GB" sz="2000" dirty="0"/>
              <a:t> by </a:t>
            </a: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b="1" dirty="0" smtClean="0">
                <a:solidFill>
                  <a:srgbClr val="333333"/>
                </a:solidFill>
                <a:latin typeface="Courier New" pitchFamily="49" charset="0"/>
              </a:rPr>
              <a:t>zip</a:t>
            </a:r>
            <a:r>
              <a:rPr lang="en-GB" sz="2000" dirty="0" smtClean="0"/>
              <a:t>; </a:t>
            </a:r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i="1" u="sng" dirty="0">
                <a:solidFill>
                  <a:srgbClr val="FF0000"/>
                </a:solidFill>
              </a:rPr>
              <a:t>b</a:t>
            </a:r>
            <a:r>
              <a:rPr lang="en-GB" sz="2000" i="1" u="sng" dirty="0" smtClean="0">
                <a:solidFill>
                  <a:srgbClr val="FF0000"/>
                </a:solidFill>
              </a:rPr>
              <a:t>efore renaming, copy these JAR files into some other directory!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D45CD8-0EB4-4443-A51E-8F17114CAB14}" type="slidenum">
              <a:rPr lang="en-GB" smtClean="0"/>
              <a:pPr/>
              <a:t>7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80810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Running</a:t>
            </a:r>
            <a:r>
              <a:rPr lang="en-GB" sz="3200" dirty="0" smtClean="0"/>
              <a:t> a test case</a:t>
            </a:r>
          </a:p>
        </p:txBody>
      </p:sp>
      <p:sp>
        <p:nvSpPr>
          <p:cNvPr id="81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1438" y="785794"/>
            <a:ext cx="9001156" cy="5883566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/>
            <a:r>
              <a:rPr lang="en-GB" sz="2400" b="1" dirty="0" smtClean="0">
                <a:solidFill>
                  <a:srgbClr val="FF0000"/>
                </a:solidFill>
              </a:rPr>
              <a:t>How to run</a:t>
            </a:r>
            <a:r>
              <a:rPr lang="en-GB" sz="2400" b="1" dirty="0" smtClean="0"/>
              <a:t> </a:t>
            </a:r>
            <a:r>
              <a:rPr lang="en-GB" sz="2400" dirty="0" smtClean="0"/>
              <a:t>a </a:t>
            </a:r>
            <a:r>
              <a:rPr lang="en-GB" sz="2400" b="1" dirty="0" smtClean="0"/>
              <a:t>test case</a:t>
            </a:r>
            <a:r>
              <a:rPr lang="en-GB" sz="2400" dirty="0" smtClean="0"/>
              <a:t> such as</a:t>
            </a:r>
            <a:r>
              <a:rPr lang="en-GB" sz="2400" b="1" dirty="0" smtClean="0"/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2400" b="1" dirty="0" smtClean="0">
                <a:solidFill>
                  <a:srgbClr val="FF0000"/>
                </a:solidFill>
              </a:rPr>
              <a:t>?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marL="609600" indent="-609600" eaLnBrk="1" hangingPunct="1"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dirty="0" smtClean="0"/>
              <a:t>(Recall, this was very easy in </a:t>
            </a:r>
            <a:r>
              <a:rPr lang="en-GB" sz="2400" b="1" dirty="0" smtClean="0"/>
              <a:t>Eclipse!</a:t>
            </a:r>
            <a:r>
              <a:rPr lang="en-GB" sz="2400" dirty="0" smtClean="0"/>
              <a:t>)</a:t>
            </a:r>
          </a:p>
          <a:p>
            <a:pPr marL="990600" lvl="1" indent="-533400" eaLnBrk="1" hangingPunct="1"/>
            <a:r>
              <a:rPr lang="en-GB" sz="2400" dirty="0" smtClean="0"/>
              <a:t>Note that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2400" dirty="0" smtClean="0"/>
              <a:t> does </a:t>
            </a:r>
            <a:r>
              <a:rPr lang="en-GB" sz="2400" b="1" i="1" dirty="0" smtClean="0"/>
              <a:t>not</a:t>
            </a:r>
            <a:r>
              <a:rPr lang="en-GB" sz="2400" dirty="0" smtClean="0"/>
              <a:t>  contain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2400" dirty="0" smtClean="0"/>
              <a:t> method!</a:t>
            </a:r>
          </a:p>
          <a:p>
            <a:pPr marL="990600" lvl="1" indent="-533400" eaLnBrk="1" hangingPunct="1"/>
            <a:r>
              <a:rPr lang="en-GB" sz="2400" dirty="0" smtClean="0"/>
              <a:t>So, it cannot be run in itself.</a:t>
            </a:r>
            <a:endParaRPr lang="en-GB" sz="2400" b="1" dirty="0" smtClean="0"/>
          </a:p>
          <a:p>
            <a:pPr marL="590550" indent="-533400" eaLnBrk="1" hangingPunct="1">
              <a:buBlip>
                <a:blip r:embed="rId3"/>
              </a:buBlip>
            </a:pPr>
            <a:r>
              <a:rPr lang="en-GB" sz="2400" b="1" dirty="0" err="1" smtClean="0"/>
              <a:t>Junit</a:t>
            </a:r>
            <a:r>
              <a:rPr lang="en-GB" sz="2400" b="1" dirty="0" smtClean="0"/>
              <a:t> 4</a:t>
            </a:r>
            <a:r>
              <a:rPr lang="en-GB" sz="2400" dirty="0" smtClean="0"/>
              <a:t> provides us with </a:t>
            </a:r>
            <a:r>
              <a:rPr lang="en-GB" sz="2400" b="1" dirty="0" smtClean="0"/>
              <a:t>Test Runner</a:t>
            </a:r>
            <a:r>
              <a:rPr lang="en-GB" sz="2400" dirty="0" smtClean="0"/>
              <a:t> </a:t>
            </a:r>
            <a:r>
              <a:rPr lang="en-GB" sz="2400" b="1" dirty="0" smtClean="0"/>
              <a:t>Java</a:t>
            </a:r>
            <a:r>
              <a:rPr lang="en-GB" sz="2400" dirty="0" smtClean="0"/>
              <a:t> classes</a:t>
            </a:r>
          </a:p>
          <a:p>
            <a:pPr marL="990600" lvl="1" indent="-533400" eaLnBrk="1" hangingPunct="1"/>
            <a:r>
              <a:rPr lang="en-GB" sz="2400" dirty="0" smtClean="0"/>
              <a:t>used to execute all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dirty="0" smtClean="0"/>
              <a:t> methods 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XXX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()</a:t>
            </a:r>
            <a:endParaRPr lang="en-GB" sz="2400" dirty="0" smtClean="0"/>
          </a:p>
          <a:p>
            <a:pPr marL="609600" indent="-609600" eaLnBrk="1" hangingPunct="1">
              <a:buNone/>
            </a:pPr>
            <a:endParaRPr lang="en-GB" sz="2400" dirty="0" smtClean="0"/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i="1" dirty="0" smtClean="0"/>
              <a:t>Prefixing</a:t>
            </a:r>
            <a:r>
              <a:rPr lang="en-GB" sz="2400" dirty="0" smtClean="0"/>
              <a:t>  these method names by the word “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400" dirty="0" smtClean="0"/>
              <a:t>” is unnecessary, but it is a good tradition.</a:t>
            </a:r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b="1" dirty="0" smtClean="0"/>
              <a:t>Test Runners</a:t>
            </a:r>
            <a:r>
              <a:rPr lang="en-GB" sz="2400" dirty="0" smtClean="0"/>
              <a:t> will run </a:t>
            </a:r>
            <a:r>
              <a:rPr lang="en-GB" sz="2400" b="1" dirty="0" smtClean="0">
                <a:solidFill>
                  <a:srgbClr val="FF0000"/>
                </a:solidFill>
              </a:rPr>
              <a:t>only</a:t>
            </a:r>
            <a:r>
              <a:rPr lang="en-GB" sz="2400" b="1" dirty="0" smtClean="0"/>
              <a:t> </a:t>
            </a:r>
            <a:r>
              <a:rPr lang="en-GB" sz="2400" dirty="0" smtClean="0"/>
              <a:t>methods </a:t>
            </a:r>
            <a:r>
              <a:rPr lang="en-GB" sz="2400" b="1" i="1" dirty="0" smtClean="0"/>
              <a:t>annotated</a:t>
            </a:r>
            <a:r>
              <a:rPr lang="en-GB" sz="2400" dirty="0" smtClean="0"/>
              <a:t>  as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dirty="0" smtClean="0">
                <a:cs typeface="Courier New" pitchFamily="49" charset="0"/>
              </a:rPr>
              <a:t>,</a:t>
            </a:r>
            <a:r>
              <a:rPr lang="en-GB" sz="2400" b="1" dirty="0" smtClean="0">
                <a:cs typeface="Courier New" pitchFamily="49" charset="0"/>
              </a:rPr>
              <a:t> </a:t>
            </a:r>
            <a:r>
              <a:rPr lang="en-GB" sz="2400" dirty="0" smtClean="0">
                <a:cs typeface="Courier New" pitchFamily="49" charset="0"/>
              </a:rPr>
              <a:t>irrespectively how the methods are named.</a:t>
            </a:r>
            <a:endParaRPr lang="en-GB" sz="24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endParaRPr lang="en-GB" sz="2400" dirty="0" smtClean="0"/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dirty="0" smtClean="0"/>
              <a:t>See </a:t>
            </a:r>
            <a:r>
              <a:rPr lang="en-GB" sz="2400" b="1" dirty="0" smtClean="0"/>
              <a:t>Slides 19,20</a:t>
            </a:r>
            <a:r>
              <a:rPr lang="en-GB" sz="2400" dirty="0" smtClean="0"/>
              <a:t> below on </a:t>
            </a:r>
            <a:r>
              <a:rPr lang="en-GB" sz="2400" b="1" i="1" dirty="0" smtClean="0">
                <a:solidFill>
                  <a:srgbClr val="FF0000"/>
                </a:solidFill>
              </a:rPr>
              <a:t>other</a:t>
            </a:r>
            <a:r>
              <a:rPr lang="en-GB" sz="2400" dirty="0" smtClean="0"/>
              <a:t>  possible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</a:t>
            </a:r>
            <a:r>
              <a:rPr lang="en-GB" sz="2400" b="1" i="1" dirty="0" smtClean="0"/>
              <a:t>annotations</a:t>
            </a:r>
            <a:r>
              <a:rPr lang="en-GB" sz="2400" dirty="0" smtClean="0"/>
              <a:t>.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6BE72B-5B4C-4E63-84AF-1803BD9CD28A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7384"/>
            <a:ext cx="7770812" cy="5064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Running</a:t>
            </a:r>
            <a:r>
              <a:rPr lang="en-GB" sz="3200" dirty="0" smtClean="0"/>
              <a:t> a test case</a:t>
            </a:r>
            <a:endParaRPr lang="en-GB" sz="32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7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548680"/>
            <a:ext cx="8501122" cy="612068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GB" sz="2400" b="1" dirty="0" err="1" smtClean="0">
                <a:cs typeface="Courier New" pitchFamily="49" charset="0"/>
              </a:rPr>
              <a:t>JUnit</a:t>
            </a:r>
            <a:r>
              <a:rPr lang="en-GB" sz="2400" b="1" dirty="0" smtClean="0">
                <a:cs typeface="Courier New" pitchFamily="49" charset="0"/>
              </a:rPr>
              <a:t> 4</a:t>
            </a:r>
            <a:r>
              <a:rPr lang="en-GB" sz="2400" dirty="0" smtClean="0">
                <a:cs typeface="Courier New" pitchFamily="49" charset="0"/>
              </a:rPr>
              <a:t> provides different </a:t>
            </a:r>
            <a:r>
              <a:rPr lang="en-GB" sz="2400" b="1" dirty="0" smtClean="0">
                <a:cs typeface="Courier New" pitchFamily="49" charset="0"/>
              </a:rPr>
              <a:t>runners</a:t>
            </a:r>
            <a:r>
              <a:rPr lang="en-GB" sz="2400" dirty="0" smtClean="0">
                <a:cs typeface="Courier New" pitchFamily="49" charset="0"/>
              </a:rPr>
              <a:t> for running old style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3.8</a:t>
            </a:r>
            <a:r>
              <a:rPr lang="en-GB" sz="2400" dirty="0" smtClean="0"/>
              <a:t> tests, new style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4</a:t>
            </a:r>
            <a:r>
              <a:rPr lang="en-GB" sz="2400" dirty="0" smtClean="0"/>
              <a:t> tests, and for different kinds of tests.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2400" dirty="0" smtClean="0"/>
              <a:t>The </a:t>
            </a:r>
            <a:r>
              <a:rPr lang="en-GB" sz="2400" b="1" dirty="0" err="1" smtClean="0">
                <a:solidFill>
                  <a:srgbClr val="FF0000"/>
                </a:solidFill>
              </a:rPr>
              <a:t>JUnitCore</a:t>
            </a:r>
            <a:r>
              <a:rPr lang="en-GB" sz="2400" b="1" dirty="0" smtClean="0"/>
              <a:t> “facade” </a:t>
            </a:r>
            <a:r>
              <a:rPr lang="en-GB" sz="2400" dirty="0" smtClean="0"/>
              <a:t>(which we will actually use)</a:t>
            </a:r>
            <a:endParaRPr lang="en-GB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org.junit.runner.JUnitCore</a:t>
            </a:r>
            <a:r>
              <a:rPr lang="en-GB" sz="2400" dirty="0" smtClean="0"/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GB" sz="2400" dirty="0" smtClean="0"/>
              <a:t>    </a:t>
            </a:r>
            <a:r>
              <a:rPr lang="en-GB" sz="2400" i="1" dirty="0" smtClean="0">
                <a:solidFill>
                  <a:srgbClr val="FF0000"/>
                </a:solidFill>
              </a:rPr>
              <a:t>operates </a:t>
            </a:r>
            <a:r>
              <a:rPr lang="en-GB" sz="2400" b="1" i="1" dirty="0" smtClean="0">
                <a:solidFill>
                  <a:srgbClr val="FF0000"/>
                </a:solidFill>
              </a:rPr>
              <a:t>instead of </a:t>
            </a:r>
            <a:r>
              <a:rPr lang="en-GB" sz="2400" i="1" dirty="0" smtClean="0">
                <a:solidFill>
                  <a:srgbClr val="FF0000"/>
                </a:solidFill>
              </a:rPr>
              <a:t>any test runner</a:t>
            </a:r>
            <a:r>
              <a:rPr lang="en-GB" sz="2400" i="1" dirty="0" smtClean="0"/>
              <a:t>.</a:t>
            </a:r>
            <a:r>
              <a:rPr lang="en-GB" sz="2400" dirty="0" smtClean="0"/>
              <a:t> </a:t>
            </a:r>
          </a:p>
          <a:p>
            <a:pPr>
              <a:lnSpc>
                <a:spcPct val="150000"/>
              </a:lnSpc>
              <a:spcAft>
                <a:spcPts val="300"/>
              </a:spcAft>
              <a:buNone/>
            </a:pPr>
            <a:r>
              <a:rPr lang="en-GB" sz="2400" dirty="0" smtClean="0"/>
              <a:t>    It determines which runner to use for running your tests. </a:t>
            </a:r>
          </a:p>
          <a:p>
            <a:pPr>
              <a:lnSpc>
                <a:spcPct val="150000"/>
              </a:lnSpc>
              <a:spcAft>
                <a:spcPts val="300"/>
              </a:spcAft>
              <a:buNone/>
            </a:pPr>
            <a:r>
              <a:rPr lang="en-GB" sz="2400" dirty="0" smtClean="0"/>
              <a:t>    It supports running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3.8</a:t>
            </a:r>
            <a:r>
              <a:rPr lang="en-GB" sz="2400" dirty="0" smtClean="0"/>
              <a:t> tests, </a:t>
            </a:r>
            <a:r>
              <a:rPr lang="en-GB" sz="2400" b="1" dirty="0" err="1" smtClean="0"/>
              <a:t>JUnit</a:t>
            </a:r>
            <a:r>
              <a:rPr lang="en-GB" sz="2400" b="1" dirty="0" smtClean="0"/>
              <a:t> 4</a:t>
            </a:r>
            <a:r>
              <a:rPr lang="en-GB" sz="2400" dirty="0" smtClean="0"/>
              <a:t> tests, and mixture of both.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GB" sz="2400" dirty="0" smtClean="0"/>
              <a:t>See also </a:t>
            </a:r>
            <a:r>
              <a:rPr lang="en-GB" sz="2400" b="1" u="sng" dirty="0" smtClean="0">
                <a:solidFill>
                  <a:srgbClr val="333333"/>
                </a:solidFill>
                <a:latin typeface="Courier New" pitchFamily="49" charset="0"/>
              </a:rPr>
              <a:t>http://junit.sourceforge.net/javadoc/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Char char="w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Char char="w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85899</TotalTime>
  <Words>4674</Words>
  <Application>Microsoft Office PowerPoint</Application>
  <PresentationFormat>On-screen Show (4:3)</PresentationFormat>
  <Paragraphs>954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Presentation1</vt:lpstr>
      <vt:lpstr>Software Development Tools</vt:lpstr>
      <vt:lpstr>Testing with JUnit and ANT</vt:lpstr>
      <vt:lpstr>Testing with JUnit and ANT</vt:lpstr>
      <vt:lpstr>JUnit primer  (independent of Eclipse and Ant)</vt:lpstr>
      <vt:lpstr>Writing a test case  (simplified version)</vt:lpstr>
      <vt:lpstr> An example of SimpleTest test case:</vt:lpstr>
      <vt:lpstr>Imported JUnit Classes </vt:lpstr>
      <vt:lpstr>Running a test case</vt:lpstr>
      <vt:lpstr>Running a test case</vt:lpstr>
      <vt:lpstr>Running a test case (cont.)</vt:lpstr>
      <vt:lpstr>Running a test case (cont.)</vt:lpstr>
      <vt:lpstr>Running a test case (-classpath)</vt:lpstr>
      <vt:lpstr>Directory Structure  in  ch04</vt:lpstr>
      <vt:lpstr>Invoking Test Runner from build file with &lt;java&gt; task</vt:lpstr>
      <vt:lpstr>Invoking Test Runner from build file with &lt;java&gt; task in the Lab</vt:lpstr>
      <vt:lpstr>PowerPoint Presentation</vt:lpstr>
      <vt:lpstr>Asserting desired results</vt:lpstr>
      <vt:lpstr>Some JUnit Assert Statements  based on http://www.vogella.de/articles/JUnit/article.html </vt:lpstr>
      <vt:lpstr>Some Junit4 Annotations  based on http://www.vogella.de/articles/JUnit/article.html </vt:lpstr>
      <vt:lpstr>Some Junit4 Annotations </vt:lpstr>
      <vt:lpstr>Failure or error?</vt:lpstr>
      <vt:lpstr>Persistence Proj.  C:\Antbook\ch04</vt:lpstr>
      <vt:lpstr>Recalling FilePersistenceServices.java and FilePersistenceServicesTest.java</vt:lpstr>
      <vt:lpstr>PowerPoint Presentation</vt:lpstr>
      <vt:lpstr>PowerPoint Presentation</vt:lpstr>
      <vt:lpstr>PowerPoint Presentation</vt:lpstr>
      <vt:lpstr>Comments</vt:lpstr>
      <vt:lpstr>Extending &lt;path id="test.classpath&gt;</vt:lpstr>
      <vt:lpstr>For Lab: Solution to the previous slide</vt:lpstr>
      <vt:lpstr>PowerPoint Presentation</vt:lpstr>
      <vt:lpstr>PowerPoint Presentation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877</cp:revision>
  <dcterms:created xsi:type="dcterms:W3CDTF">2005-01-05T11:17:39Z</dcterms:created>
  <dcterms:modified xsi:type="dcterms:W3CDTF">2017-02-07T18:00:04Z</dcterms:modified>
</cp:coreProperties>
</file>