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42"/>
  </p:notesMasterIdLst>
  <p:handoutMasterIdLst>
    <p:handoutMasterId r:id="rId43"/>
  </p:handoutMasterIdLst>
  <p:sldIdLst>
    <p:sldId id="256" r:id="rId2"/>
    <p:sldId id="324" r:id="rId3"/>
    <p:sldId id="336" r:id="rId4"/>
    <p:sldId id="325" r:id="rId5"/>
    <p:sldId id="326" r:id="rId6"/>
    <p:sldId id="327" r:id="rId7"/>
    <p:sldId id="328" r:id="rId8"/>
    <p:sldId id="329" r:id="rId9"/>
    <p:sldId id="330" r:id="rId10"/>
    <p:sldId id="331" r:id="rId11"/>
    <p:sldId id="332" r:id="rId12"/>
    <p:sldId id="333" r:id="rId13"/>
    <p:sldId id="334" r:id="rId14"/>
    <p:sldId id="337" r:id="rId15"/>
    <p:sldId id="338" r:id="rId16"/>
    <p:sldId id="339" r:id="rId17"/>
    <p:sldId id="340" r:id="rId18"/>
    <p:sldId id="341" r:id="rId19"/>
    <p:sldId id="342" r:id="rId20"/>
    <p:sldId id="343" r:id="rId21"/>
    <p:sldId id="344" r:id="rId22"/>
    <p:sldId id="348" r:id="rId23"/>
    <p:sldId id="349" r:id="rId24"/>
    <p:sldId id="350" r:id="rId25"/>
    <p:sldId id="351" r:id="rId26"/>
    <p:sldId id="352" r:id="rId27"/>
    <p:sldId id="353" r:id="rId28"/>
    <p:sldId id="354" r:id="rId29"/>
    <p:sldId id="355" r:id="rId30"/>
    <p:sldId id="356" r:id="rId31"/>
    <p:sldId id="357" r:id="rId32"/>
    <p:sldId id="363" r:id="rId33"/>
    <p:sldId id="358" r:id="rId34"/>
    <p:sldId id="359" r:id="rId35"/>
    <p:sldId id="360" r:id="rId36"/>
    <p:sldId id="361" r:id="rId37"/>
    <p:sldId id="362" r:id="rId38"/>
    <p:sldId id="364" r:id="rId39"/>
    <p:sldId id="365" r:id="rId40"/>
    <p:sldId id="366" r:id="rId41"/>
  </p:sldIdLst>
  <p:sldSz cx="9144000" cy="6858000" type="screen4x3"/>
  <p:notesSz cx="6858000" cy="92964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00"/>
    <a:srgbClr val="FF0000"/>
    <a:srgbClr val="EE00EE"/>
    <a:srgbClr val="CC6600"/>
    <a:srgbClr val="FF9900"/>
    <a:srgbClr val="333333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3554" autoAdjust="0"/>
  </p:normalViewPr>
  <p:slideViewPr>
    <p:cSldViewPr>
      <p:cViewPr>
        <p:scale>
          <a:sx n="107" d="100"/>
          <a:sy n="107" d="100"/>
        </p:scale>
        <p:origin x="-8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7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57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57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2A3A17D-AEC6-4914-9A95-F77E33CE3C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552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AF39B21-C448-4EC9-9502-62D7C8CB338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4798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DFB05A-AFF8-48A4-9C2B-5A9FFD0B9A57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err="1" smtClean="0"/>
              <a:t>Lect</a:t>
            </a:r>
            <a:r>
              <a:rPr lang="en-GB" dirty="0" smtClean="0"/>
              <a:t> 8 - </a:t>
            </a:r>
            <a:r>
              <a:rPr lang="en-GB" dirty="0" err="1" smtClean="0"/>
              <a:t>Lect</a:t>
            </a:r>
            <a:r>
              <a:rPr lang="en-GB" dirty="0" smtClean="0"/>
              <a:t> 9???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ADE916-468F-4D97-9A10-06406BEE4349}" type="slidenum">
              <a:rPr lang="en-GB" smtClean="0"/>
              <a:pPr/>
              <a:t>10</a:t>
            </a:fld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F3F765-0FC9-469F-8812-34B7542DB666}" type="slidenum">
              <a:rPr lang="en-GB" smtClean="0"/>
              <a:pPr/>
              <a:t>11</a:t>
            </a:fld>
            <a:endParaRPr lang="en-GB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84D5FE-A52A-4275-9C2B-405EDD43E67C}" type="slidenum">
              <a:rPr lang="en-GB" smtClean="0"/>
              <a:pPr/>
              <a:t>12</a:t>
            </a:fld>
            <a:endParaRPr lang="en-GB" smtClean="0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GB" sz="1000" smtClean="0"/>
              <a:t>Unpackage mapper </a:t>
            </a:r>
            <a:r>
              <a:rPr lang="en-GB" b="1" smtClean="0"/>
              <a:t>(since ant 1.6)</a:t>
            </a:r>
          </a:p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A6FB95-FD2D-42B5-A386-B4FED1F7A09C}" type="slidenum">
              <a:rPr lang="en-GB" smtClean="0"/>
              <a:pPr/>
              <a:t>13</a:t>
            </a:fld>
            <a:endParaRPr lang="en-GB" smtClean="0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 b="1" smtClean="0"/>
              <a:t>3</a:t>
            </a:r>
            <a:r>
              <a:rPr lang="en-GB" sz="800" smtClean="0"/>
              <a:t>.11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7F2E2E-D204-4170-AE5C-4E7FD08F9952}" type="slidenum">
              <a:rPr lang="en-GB" smtClean="0"/>
              <a:pPr/>
              <a:t>14</a:t>
            </a:fld>
            <a:endParaRPr lang="en-GB" smtClean="0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 dirty="0" smtClean="0"/>
              <a:t>3.12.4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187E1E-849B-4E3F-A420-95D99EC0E0C8}" type="slidenum">
              <a:rPr lang="en-GB" smtClean="0"/>
              <a:pPr/>
              <a:t>15</a:t>
            </a:fld>
            <a:endParaRPr lang="en-GB" smtClean="0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smtClean="0"/>
              <a:t>C:\Antbook\ch02\secondbuild&gt; ant -f mappers.xml </a:t>
            </a:r>
            <a:r>
              <a:rPr lang="en-GB" dirty="0" err="1" smtClean="0"/>
              <a:t>compilingunnecessary</a:t>
            </a:r>
            <a:endParaRPr lang="en-GB" dirty="0" smtClean="0"/>
          </a:p>
          <a:p>
            <a:pPr eaLnBrk="1" hangingPunct="1"/>
            <a:r>
              <a:rPr lang="en-GB" dirty="0" err="1" smtClean="0"/>
              <a:t>Buildfile</a:t>
            </a:r>
            <a:r>
              <a:rPr lang="en-GB" dirty="0" smtClean="0"/>
              <a:t>: mappers.xml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err="1" smtClean="0"/>
              <a:t>testsunnecessary</a:t>
            </a:r>
            <a:r>
              <a:rPr lang="en-GB" dirty="0" smtClean="0"/>
              <a:t>:</a:t>
            </a:r>
          </a:p>
          <a:p>
            <a:pPr eaLnBrk="1" hangingPunct="1"/>
            <a:r>
              <a:rPr lang="en-GB" dirty="0" smtClean="0"/>
              <a:t>     [echo] </a:t>
            </a:r>
            <a:r>
              <a:rPr lang="en-GB" dirty="0" err="1" smtClean="0"/>
              <a:t>tests.unnecessary</a:t>
            </a:r>
            <a:r>
              <a:rPr lang="en-GB" dirty="0" smtClean="0"/>
              <a:t> = OF COURSE!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BUILD SUCCESSFUL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7B75C0-63B8-4792-A169-C5BA8F4CBA9B}" type="slidenum">
              <a:rPr lang="en-GB" smtClean="0"/>
              <a:pPr/>
              <a:t>16</a:t>
            </a:fld>
            <a:endParaRPr lang="en-GB" smtClean="0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mtClean="0"/>
              <a:t>END OF LECTURE?</a:t>
            </a:r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4598ED-794F-49F5-A9AA-BF841B02865E}" type="slidenum">
              <a:rPr lang="en-GB" smtClean="0"/>
              <a:pPr/>
              <a:t>17</a:t>
            </a:fld>
            <a:endParaRPr lang="en-GB" smtClean="0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 dirty="0" smtClean="0">
                <a:solidFill>
                  <a:srgbClr val="333771"/>
                </a:solidFill>
              </a:rPr>
              <a:t>As above, you can set the value to something else than the default by specifying the</a:t>
            </a:r>
            <a:r>
              <a:rPr lang="en-GB" sz="800" dirty="0" smtClean="0">
                <a:solidFill>
                  <a:srgbClr val="333771"/>
                </a:solidFill>
                <a:latin typeface="Times New Roman" pitchFamily="18" charset="0"/>
              </a:rPr>
              <a:t> </a:t>
            </a:r>
            <a:r>
              <a:rPr lang="en-GB" sz="800" b="1" dirty="0" smtClean="0">
                <a:solidFill>
                  <a:srgbClr val="000000"/>
                </a:solidFill>
                <a:latin typeface="Courier New" pitchFamily="49" charset="0"/>
              </a:rPr>
              <a:t>value</a:t>
            </a:r>
            <a:r>
              <a:rPr lang="en-GB" sz="800" dirty="0" smtClean="0">
                <a:solidFill>
                  <a:srgbClr val="333771"/>
                </a:solidFill>
                <a:latin typeface="Times New Roman" pitchFamily="18" charset="0"/>
              </a:rPr>
              <a:t> </a:t>
            </a:r>
            <a:r>
              <a:rPr lang="en-GB" sz="800" dirty="0" smtClean="0">
                <a:solidFill>
                  <a:srgbClr val="333771"/>
                </a:solidFill>
              </a:rPr>
              <a:t>attribute.</a:t>
            </a:r>
            <a:endParaRPr lang="en-GB" sz="800" dirty="0" smtClean="0"/>
          </a:p>
          <a:p>
            <a:pPr eaLnBrk="1" hangingPunct="1"/>
            <a:endParaRPr lang="en-GB" sz="800" dirty="0" smtClean="0"/>
          </a:p>
          <a:p>
            <a:pPr eaLnBrk="1" hangingPunct="1"/>
            <a:endParaRPr lang="en-GB" sz="800" dirty="0" smtClean="0"/>
          </a:p>
          <a:p>
            <a:pPr eaLnBrk="1" hangingPunct="1"/>
            <a:endParaRPr lang="en-GB" sz="800" dirty="0" smtClean="0"/>
          </a:p>
          <a:p>
            <a:pPr eaLnBrk="1" hangingPunct="1"/>
            <a:r>
              <a:rPr lang="en-GB" sz="800" dirty="0" smtClean="0"/>
              <a:t>LECTURE STARTS</a:t>
            </a:r>
          </a:p>
          <a:p>
            <a:pPr eaLnBrk="1" hangingPunct="1"/>
            <a:endParaRPr lang="en-GB" sz="800" dirty="0" smtClean="0"/>
          </a:p>
          <a:p>
            <a:pPr eaLnBrk="1" hangingPunct="1"/>
            <a:r>
              <a:rPr lang="en-GB" sz="800" dirty="0" smtClean="0"/>
              <a:t>3.12.5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B268D5-FDF4-416A-A0C2-A87FA265377F}" type="slidenum">
              <a:rPr lang="en-GB" smtClean="0"/>
              <a:pPr/>
              <a:t>18</a:t>
            </a:fld>
            <a:endParaRPr lang="en-GB" smtClean="0"/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mtClean="0"/>
              <a:t>Table 3.8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818033-AAD0-4AF7-84EA-0FDC8CA55A00}" type="slidenum">
              <a:rPr lang="en-GB" smtClean="0"/>
              <a:pPr/>
              <a:t>19</a:t>
            </a:fld>
            <a:endParaRPr lang="en-GB" smtClean="0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z="900" smtClean="0"/>
          </a:p>
          <a:p>
            <a:pPr eaLnBrk="1" hangingPunct="1"/>
            <a:endParaRPr lang="en-GB" sz="900" smtClean="0"/>
          </a:p>
          <a:p>
            <a:pPr eaLnBrk="1" hangingPunct="1"/>
            <a:endParaRPr lang="en-GB" sz="900" smtClean="0"/>
          </a:p>
          <a:p>
            <a:pPr eaLnBrk="1" hangingPunct="1"/>
            <a:endParaRPr lang="en-GB" sz="900" smtClean="0"/>
          </a:p>
          <a:p>
            <a:pPr eaLnBrk="1" hangingPunct="1"/>
            <a:endParaRPr lang="en-GB" sz="900" smtClean="0"/>
          </a:p>
          <a:p>
            <a:pPr eaLnBrk="1" hangingPunct="1"/>
            <a:endParaRPr lang="en-GB" sz="900" smtClean="0"/>
          </a:p>
          <a:p>
            <a:pPr eaLnBrk="1" hangingPunct="1"/>
            <a:r>
              <a:rPr lang="en-GB" sz="900" smtClean="0"/>
              <a:t>&lt;http&gt; Check for a status code &lt; 500 from a URL???????</a:t>
            </a:r>
            <a:endParaRPr lang="en-US" sz="9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500"/>
              </a:spcBef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400" dirty="0" smtClean="0"/>
              <a:t>In other cases </a:t>
            </a:r>
            <a:r>
              <a:rPr lang="en-GB" sz="2400" i="1" u="sng" dirty="0" smtClean="0"/>
              <a:t>you may want to </a:t>
            </a:r>
            <a:r>
              <a:rPr lang="en-GB" sz="2400" b="1" i="1" u="sng" dirty="0" smtClean="0"/>
              <a:t>specify</a:t>
            </a:r>
            <a:r>
              <a:rPr lang="en-GB" sz="2400" i="1" u="sng" dirty="0" smtClean="0"/>
              <a:t> the target files</a:t>
            </a:r>
            <a:r>
              <a:rPr lang="en-GB" sz="2400" dirty="0" smtClean="0"/>
              <a:t> </a:t>
            </a:r>
          </a:p>
          <a:p>
            <a:pPr lvl="1" eaLnBrk="1" hangingPunct="1">
              <a:lnSpc>
                <a:spcPct val="80000"/>
              </a:lnSpc>
              <a:spcBef>
                <a:spcPts val="50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GB" sz="2000" i="1" dirty="0" smtClean="0"/>
              <a:t>either</a:t>
            </a:r>
            <a:r>
              <a:rPr lang="en-GB" sz="2000" dirty="0" smtClean="0"/>
              <a:t>  to help </a:t>
            </a:r>
            <a:r>
              <a:rPr lang="en-GB" sz="2000" b="1" dirty="0" smtClean="0"/>
              <a:t>Ant</a:t>
            </a:r>
            <a:r>
              <a:rPr lang="en-GB" sz="2000" dirty="0" smtClean="0"/>
              <a:t> </a:t>
            </a:r>
            <a:r>
              <a:rPr lang="en-GB" sz="2000" i="1" dirty="0" smtClean="0"/>
              <a:t>or</a:t>
            </a:r>
            <a:r>
              <a:rPr lang="en-GB" sz="2000" dirty="0" smtClean="0"/>
              <a:t>  </a:t>
            </a:r>
          </a:p>
          <a:p>
            <a:pPr lvl="1" eaLnBrk="1" hangingPunct="1">
              <a:lnSpc>
                <a:spcPct val="80000"/>
              </a:lnSpc>
              <a:spcBef>
                <a:spcPts val="50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GB" sz="2000" dirty="0" smtClean="0"/>
              <a:t>to get an extra bit of functionality.</a:t>
            </a:r>
          </a:p>
          <a:p>
            <a:endParaRPr lang="en-US" dirty="0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3A8876-C0C4-4B1F-94A3-10E11975873C}" type="slidenum">
              <a:rPr lang="en-GB" smtClean="0"/>
              <a:pPr/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0F616D-EB73-42B4-87B2-20E17CAA37DA}" type="slidenum">
              <a:rPr lang="en-GB" smtClean="0"/>
              <a:pPr/>
              <a:t>20</a:t>
            </a:fld>
            <a:endParaRPr lang="en-GB" smtClean="0"/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D673EA-9E41-43C6-A0A2-32B4A106DF58}" type="slidenum">
              <a:rPr lang="en-GB" smtClean="0"/>
              <a:pPr/>
              <a:t>21</a:t>
            </a:fld>
            <a:endParaRPr lang="en-GB" smtClean="0"/>
          </a:p>
        </p:txBody>
      </p:sp>
      <p:sp>
        <p:nvSpPr>
          <p:cNvPr id="131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 smtClean="0"/>
              <a:t>END OF LECTURE</a:t>
            </a:r>
          </a:p>
          <a:p>
            <a:pPr eaLnBrk="1" hangingPunct="1"/>
            <a:endParaRPr lang="en-GB" sz="800" smtClean="0"/>
          </a:p>
          <a:p>
            <a:pPr eaLnBrk="1" hangingPunct="1"/>
            <a:r>
              <a:rPr lang="en-GB" sz="800" smtClean="0"/>
              <a:t>3.13.3</a:t>
            </a:r>
          </a:p>
          <a:p>
            <a:pPr eaLnBrk="1" hangingPunct="1"/>
            <a:r>
              <a:rPr lang="en-GB" smtClean="0"/>
              <a:t>C:\Antbook\ch03&gt; </a:t>
            </a:r>
            <a:r>
              <a:rPr lang="en-GB" b="1" smtClean="0"/>
              <a:t>ant -f cond-build-failure.xml</a:t>
            </a:r>
          </a:p>
          <a:p>
            <a:pPr eaLnBrk="1" hangingPunct="1"/>
            <a:r>
              <a:rPr lang="en-GB" smtClean="0"/>
              <a:t>Buildfile: cond-build-failure.xml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init: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BUILD FAILED</a:t>
            </a:r>
          </a:p>
          <a:p>
            <a:pPr eaLnBrk="1" hangingPunct="1"/>
            <a:r>
              <a:rPr lang="en-GB" smtClean="0"/>
              <a:t>C:\Antbook\ch03\cond-build-failure.xml:15: Missing dependencies</a:t>
            </a:r>
          </a:p>
          <a:p>
            <a:pPr eaLnBrk="1" hangingPunct="1"/>
            <a:endParaRPr lang="en-GB" smtClean="0"/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After omitting (or commenting) the first </a:t>
            </a:r>
            <a:r>
              <a:rPr lang="en-GB" b="1" smtClean="0">
                <a:solidFill>
                  <a:srgbClr val="000000"/>
                </a:solidFill>
              </a:rPr>
              <a:t>&lt;available&gt;</a:t>
            </a:r>
            <a:r>
              <a:rPr lang="en-GB" smtClean="0"/>
              <a:t> task BUILD SUCCESSFUL</a:t>
            </a:r>
          </a:p>
          <a:p>
            <a:pPr eaLnBrk="1" hangingPunct="1"/>
            <a:r>
              <a:rPr lang="en-GB" smtClean="0"/>
              <a:t>Because </a:t>
            </a:r>
            <a:r>
              <a:rPr lang="en-GB" b="1" smtClean="0">
                <a:solidFill>
                  <a:srgbClr val="000000"/>
                </a:solidFill>
              </a:rPr>
              <a:t>junit.framework.TestCase </a:t>
            </a:r>
            <a:r>
              <a:rPr lang="en-GB" smtClean="0">
                <a:solidFill>
                  <a:srgbClr val="000000"/>
                </a:solidFill>
              </a:rPr>
              <a:t>is in fact available!!!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92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39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817DF4-A298-4679-B3E2-02E281116EFE}" type="slidenum">
              <a:rPr lang="en-GB" smtClean="0"/>
              <a:pPr/>
              <a:t>22</a:t>
            </a:fld>
            <a:endParaRPr lang="en-GB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0E53CA-95AB-45F7-875F-D03EB193E31C}" type="slidenum">
              <a:rPr lang="en-GB" smtClean="0"/>
              <a:pPr/>
              <a:t>23</a:t>
            </a:fld>
            <a:endParaRPr lang="en-GB" smtClean="0"/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mtClean="0"/>
              <a:t>XP book, p.88-89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(library module, Web application, set of Enterprise JavaBeans, applet, and so on)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FE2373-E1FE-4CC6-B478-3A8AE1E1A602}" type="slidenum">
              <a:rPr lang="en-GB" smtClean="0"/>
              <a:pPr/>
              <a:t>24</a:t>
            </a:fld>
            <a:endParaRPr lang="en-GB" smtClean="0"/>
          </a:p>
        </p:txBody>
      </p:sp>
      <p:sp>
        <p:nvSpPr>
          <p:cNvPr id="141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mtClean="0"/>
              <a:t>XP book, p.88-89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(library module, Web application, set of Enterprise JavaBeans, applet, and so on)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C607A3-F8DA-44BF-9F0C-B6BBAED2CB44}" type="slidenum">
              <a:rPr lang="en-GB" smtClean="0"/>
              <a:pPr/>
              <a:t>25</a:t>
            </a:fld>
            <a:endParaRPr lang="en-GB" smtClean="0"/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B13475-54F6-43EE-8C85-8B1FED298ED5}" type="slidenum">
              <a:rPr lang="en-GB" smtClean="0"/>
              <a:pPr/>
              <a:t>26</a:t>
            </a:fld>
            <a:endParaRPr lang="en-GB" smtClean="0"/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4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44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B9A7F3-3FC8-451F-9C9C-6A1721728C52}" type="slidenum">
              <a:rPr lang="en-GB" smtClean="0"/>
              <a:pPr/>
              <a:t>27</a:t>
            </a:fld>
            <a:endParaRPr lang="en-GB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C5685A-0C95-4EA8-9D66-91DC6A7C14DC}" type="slidenum">
              <a:rPr lang="en-GB" smtClean="0"/>
              <a:pPr/>
              <a:t>28</a:t>
            </a:fld>
            <a:endParaRPr lang="en-GB" smtClean="0"/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smtClean="0">
                <a:solidFill>
                  <a:schemeClr val="bg1"/>
                </a:solidFill>
              </a:rPr>
              <a:t>C:\Antbook\ch02\master-project&gt; </a:t>
            </a:r>
            <a:r>
              <a:rPr lang="en-GB" b="1" dirty="0" smtClean="0">
                <a:solidFill>
                  <a:schemeClr val="bg1"/>
                </a:solidFill>
              </a:rPr>
              <a:t>ant -f master.xml</a:t>
            </a:r>
            <a:endParaRPr lang="en-US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0C0B6F-154E-4AD6-AE2A-76B2D465D7A5}" type="slidenum">
              <a:rPr lang="en-GB" smtClean="0"/>
              <a:pPr/>
              <a:t>29</a:t>
            </a:fld>
            <a:endParaRPr lang="en-GB" smtClean="0"/>
          </a:p>
        </p:txBody>
      </p:sp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 b="1" dirty="0" smtClean="0">
                <a:solidFill>
                  <a:srgbClr val="FF0000"/>
                </a:solidFill>
              </a:rPr>
              <a:t>For the Lab</a:t>
            </a:r>
            <a:endParaRPr lang="en-US" sz="8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3A8876-C0C4-4B1F-94A3-10E11975873C}" type="slidenum">
              <a:rPr lang="en-GB" smtClean="0"/>
              <a:pPr/>
              <a:t>3</a:t>
            </a:fld>
            <a:endParaRPr lang="en-GB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F2506D-FBC0-46BF-A987-D81AB85DA70D}" type="slidenum">
              <a:rPr lang="en-GB" smtClean="0"/>
              <a:pPr/>
              <a:t>30</a:t>
            </a:fld>
            <a:endParaRPr lang="en-GB" smtClean="0"/>
          </a:p>
        </p:txBody>
      </p:sp>
      <p:sp>
        <p:nvSpPr>
          <p:cNvPr id="147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mtClean="0"/>
              <a:t>more interestingly, if some echo messages would provide the information on the type of the call from         </a:t>
            </a:r>
            <a:r>
              <a:rPr lang="en-GB" b="1" smtClean="0">
                <a:solidFill>
                  <a:srgbClr val="000000"/>
                </a:solidFill>
                <a:latin typeface="Courier New" pitchFamily="49" charset="0"/>
              </a:rPr>
              <a:t>master-1.xml</a:t>
            </a:r>
            <a:r>
              <a:rPr lang="en-GB" smtClean="0"/>
              <a:t> (1,2,3 above) by using the above properties passed in each of the three cases</a:t>
            </a:r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84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smtClean="0">
                <a:solidFill>
                  <a:schemeClr val="bg1"/>
                </a:solidFill>
              </a:rPr>
              <a:t>C:\Antbook\ch02\master-project&gt; </a:t>
            </a:r>
            <a:r>
              <a:rPr lang="en-GB" b="1" smtClean="0">
                <a:solidFill>
                  <a:schemeClr val="bg1"/>
                </a:solidFill>
              </a:rPr>
              <a:t>ant -f </a:t>
            </a:r>
            <a:r>
              <a:rPr lang="en-GB" b="1" smtClean="0">
                <a:solidFill>
                  <a:srgbClr val="FF99FF"/>
                </a:solidFill>
              </a:rPr>
              <a:t>master-1.xml</a:t>
            </a:r>
            <a:endParaRPr lang="en-GB" smtClean="0"/>
          </a:p>
        </p:txBody>
      </p:sp>
      <p:sp>
        <p:nvSpPr>
          <p:cNvPr id="148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3A2C7A-491A-471A-9D05-90051E0C0105}" type="slidenum">
              <a:rPr lang="en-GB" smtClean="0"/>
              <a:pPr/>
              <a:t>31</a:t>
            </a:fld>
            <a:endParaRPr lang="en-GB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92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39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817DF4-A298-4679-B3E2-02E281116EFE}" type="slidenum">
              <a:rPr lang="en-GB" smtClean="0"/>
              <a:pPr/>
              <a:t>32</a:t>
            </a:fld>
            <a:endParaRPr lang="en-GB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F6F8CB-5E10-434E-93A9-28C27BA24225}" type="slidenum">
              <a:rPr lang="en-GB" smtClean="0"/>
              <a:pPr/>
              <a:t>33</a:t>
            </a:fld>
            <a:endParaRPr lang="en-GB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 smtClean="0"/>
              <a:t>In a filtered </a:t>
            </a:r>
            <a:r>
              <a:rPr lang="en-GB" sz="800" b="1" smtClean="0">
                <a:solidFill>
                  <a:srgbClr val="000000"/>
                </a:solidFill>
                <a:latin typeface="Courier New" pitchFamily="49" charset="0"/>
              </a:rPr>
              <a:t>&lt;copy&gt;</a:t>
            </a:r>
            <a:r>
              <a:rPr lang="en-GB" sz="800" smtClean="0">
                <a:latin typeface="Courier New" pitchFamily="49" charset="0"/>
              </a:rPr>
              <a:t>,</a:t>
            </a:r>
            <a:r>
              <a:rPr lang="en-GB" sz="800" smtClean="0"/>
              <a:t> the </a:t>
            </a:r>
            <a:r>
              <a:rPr lang="en-GB" sz="800" i="1" u="sng" smtClean="0"/>
              <a:t>source file is not altered</a:t>
            </a:r>
            <a:r>
              <a:rPr lang="en-GB" sz="800" smtClean="0"/>
              <a:t>. </a:t>
            </a:r>
          </a:p>
          <a:p>
            <a:pPr eaLnBrk="1" hangingPunct="1"/>
            <a:endParaRPr lang="en-GB" sz="800" smtClean="0"/>
          </a:p>
          <a:p>
            <a:pPr eaLnBrk="1" hangingPunct="1"/>
            <a:r>
              <a:rPr lang="en-GB" sz="800" smtClean="0"/>
              <a:t>3.8 </a:t>
            </a:r>
            <a:r>
              <a:rPr lang="en-GB" smtClean="0"/>
              <a:t>N1, 2    p58</a:t>
            </a:r>
          </a:p>
          <a:p>
            <a:pPr eaLnBrk="1" hangingPunct="1"/>
            <a:r>
              <a:rPr lang="en-GB" smtClean="0">
                <a:latin typeface="Courier New" pitchFamily="49" charset="0"/>
              </a:rPr>
              <a:t>There is much more capabilities of filtering in Ant. </a:t>
            </a:r>
          </a:p>
          <a:p>
            <a:pPr eaLnBrk="1" hangingPunct="1"/>
            <a:r>
              <a:rPr lang="en-GB" smtClean="0">
                <a:latin typeface="Courier New" pitchFamily="49" charset="0"/>
              </a:rPr>
              <a:t>See some more examples in Section 3.9 of Ant Book. </a:t>
            </a: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A37A2A-F2D3-4F11-8153-736BE672BC33}" type="slidenum">
              <a:rPr lang="en-GB" smtClean="0"/>
              <a:pPr/>
              <a:t>34</a:t>
            </a:fld>
            <a:endParaRPr lang="en-GB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637AB4-A6B2-414E-830F-F43DC8674D40}" type="slidenum">
              <a:rPr lang="en-GB" smtClean="0"/>
              <a:pPr/>
              <a:t>35</a:t>
            </a:fld>
            <a:endParaRPr lang="en-GB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7E66B1-3954-4989-A5A3-F27BD39E267C}" type="slidenum">
              <a:rPr lang="en-GB" smtClean="0"/>
              <a:pPr/>
              <a:t>36</a:t>
            </a:fld>
            <a:endParaRPr lang="en-GB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9D770E-47BC-4612-958A-B84FF17E8E1C}" type="slidenum">
              <a:rPr lang="en-GB" smtClean="0"/>
              <a:pPr/>
              <a:t>37</a:t>
            </a:fld>
            <a:endParaRPr lang="en-GB" smtClean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mtClean="0"/>
              <a:t>Templated???</a:t>
            </a: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B6C422-5989-423C-A174-8ECD3A21DB2D}" type="slidenum">
              <a:rPr lang="en-GB" smtClean="0"/>
              <a:pPr/>
              <a:t>38</a:t>
            </a:fld>
            <a:endParaRPr lang="en-GB" smtClean="0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 smtClean="0"/>
              <a:t>3.12.7, </a:t>
            </a:r>
            <a:r>
              <a:rPr lang="en-GB" smtClean="0"/>
              <a:t>P 75</a:t>
            </a: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DB64FE-1AE1-4ADD-BD50-949B9F1B2159}" type="slidenum">
              <a:rPr lang="en-GB" smtClean="0"/>
              <a:pPr/>
              <a:t>39</a:t>
            </a:fld>
            <a:endParaRPr lang="en-GB" smtClean="0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mtClean="0"/>
              <a:t>C:\Antbook\ch03&gt;ant -f time-date.xml</a:t>
            </a:r>
          </a:p>
          <a:p>
            <a:pPr eaLnBrk="1" hangingPunct="1"/>
            <a:r>
              <a:rPr lang="en-GB" smtClean="0"/>
              <a:t>Buildfile: time-date.xml</a:t>
            </a:r>
          </a:p>
          <a:p>
            <a:pPr eaLnBrk="1" hangingPunct="1"/>
            <a:r>
              <a:rPr lang="en-GB" smtClean="0"/>
              <a:t>     [echo] DSTAMP is 20050225</a:t>
            </a:r>
          </a:p>
          <a:p>
            <a:pPr eaLnBrk="1" hangingPunct="1"/>
            <a:r>
              <a:rPr lang="en-GB" smtClean="0"/>
              <a:t>     [echo] TSTAMP is 1626</a:t>
            </a:r>
          </a:p>
          <a:p>
            <a:pPr eaLnBrk="1" hangingPunct="1"/>
            <a:r>
              <a:rPr lang="en-GB" smtClean="0"/>
              <a:t>     [echo] TODAY is February 25 2005</a:t>
            </a:r>
          </a:p>
          <a:p>
            <a:pPr eaLnBrk="1" hangingPunct="1"/>
            <a:r>
              <a:rPr lang="en-GB" smtClean="0"/>
              <a:t>     [echo] It is Friday</a:t>
            </a:r>
          </a:p>
          <a:p>
            <a:pPr eaLnBrk="1" hangingPunct="1"/>
            <a:r>
              <a:rPr lang="en-GB" smtClean="0"/>
              <a:t>     [echo] buildtime is 2005-02-25T16:26:23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BUILD SUCCESSFUL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BD9ACA-42C6-481A-B154-35594263D0F8}" type="slidenum">
              <a:rPr lang="en-GB" smtClean="0"/>
              <a:pPr/>
              <a:t>4</a:t>
            </a:fld>
            <a:endParaRPr lang="en-GB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B31EAE-BACA-4201-B1F0-C7DC9EAB6AFF}" type="slidenum">
              <a:rPr lang="en-GB" smtClean="0"/>
              <a:pPr/>
              <a:t>40</a:t>
            </a:fld>
            <a:endParaRPr lang="en-GB" smtClean="0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smtClean="0"/>
              <a:t>C:\Antbook\ch02\secondbuild&gt; ant -f mappers.xml </a:t>
            </a:r>
            <a:r>
              <a:rPr lang="en-GB" dirty="0" err="1" smtClean="0"/>
              <a:t>backupwithdate</a:t>
            </a:r>
            <a:endParaRPr lang="en-GB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C4523D-CDE4-418F-9C73-1B6A9C748BA5}" type="slidenum">
              <a:rPr lang="en-GB" smtClean="0"/>
              <a:pPr/>
              <a:t>5</a:t>
            </a:fld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4CB416-98FC-44B6-8518-DAC7232F57BB}" type="slidenum">
              <a:rPr lang="en-GB" smtClean="0"/>
              <a:pPr/>
              <a:t>6</a:t>
            </a:fld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5E2868-10D9-4B93-8CE2-35B4A91A5EF3}" type="slidenum">
              <a:rPr lang="en-GB" smtClean="0"/>
              <a:pPr/>
              <a:t>7</a:t>
            </a:fld>
            <a:endParaRPr lang="en-GB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smtClean="0"/>
              <a:t>Here the mapper "</a:t>
            </a:r>
            <a:r>
              <a:rPr lang="en-GB" b="1" i="1" dirty="0" smtClean="0">
                <a:solidFill>
                  <a:srgbClr val="FF0000"/>
                </a:solidFill>
              </a:rPr>
              <a:t>to</a:t>
            </a:r>
            <a:r>
              <a:rPr lang="en-GB" dirty="0" smtClean="0"/>
              <a:t>" attribute is </a:t>
            </a:r>
            <a:r>
              <a:rPr lang="en-GB" b="1" dirty="0" smtClean="0">
                <a:solidFill>
                  <a:srgbClr val="FF0000"/>
                </a:solidFill>
              </a:rPr>
              <a:t>relative</a:t>
            </a:r>
            <a:r>
              <a:rPr lang="en-GB" dirty="0" smtClean="0"/>
              <a:t> to </a:t>
            </a:r>
            <a:r>
              <a:rPr lang="en-GB" dirty="0" smtClean="0">
                <a:solidFill>
                  <a:schemeClr val="accent2"/>
                </a:solidFill>
              </a:rPr>
              <a:t>(the target file, or to)</a:t>
            </a:r>
            <a:r>
              <a:rPr lang="en-GB" dirty="0" smtClean="0"/>
              <a:t> the "</a:t>
            </a:r>
            <a:r>
              <a:rPr lang="en-GB" b="1" i="1" dirty="0" err="1" smtClean="0">
                <a:solidFill>
                  <a:srgbClr val="FF0000"/>
                </a:solidFill>
              </a:rPr>
              <a:t>dir</a:t>
            </a:r>
            <a:r>
              <a:rPr lang="en-GB" dirty="0" smtClean="0"/>
              <a:t>" attribute of the nested </a:t>
            </a:r>
            <a:r>
              <a:rPr lang="en-GB" b="1" dirty="0" err="1" smtClean="0">
                <a:solidFill>
                  <a:srgbClr val="000000"/>
                </a:solidFill>
              </a:rPr>
              <a:t>srcfiles</a:t>
            </a:r>
            <a:r>
              <a:rPr lang="en-GB" dirty="0" smtClean="0"/>
              <a:t> element.</a:t>
            </a:r>
          </a:p>
          <a:p>
            <a:pPr eaLnBrk="1" hangingPunct="1"/>
            <a:r>
              <a:rPr lang="en-GB" b="1" dirty="0" smtClean="0">
                <a:solidFill>
                  <a:srgbClr val="FF0000"/>
                </a:solidFill>
              </a:rPr>
              <a:t>NOTE:</a:t>
            </a:r>
            <a:r>
              <a:rPr lang="en-GB" dirty="0" smtClean="0"/>
              <a:t> </a:t>
            </a:r>
            <a:r>
              <a:rPr lang="en-GB" b="1" dirty="0" smtClean="0"/>
              <a:t>Ant book seemingly has no such important comment!</a:t>
            </a:r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0613E4-68E3-4D0F-AD9D-4898CCFF20A6}" type="slidenum">
              <a:rPr lang="en-GB" smtClean="0"/>
              <a:pPr/>
              <a:t>8</a:t>
            </a:fld>
            <a:endParaRPr lang="en-GB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mtClean="0"/>
              <a:t>C:\Antbook\ch02\secondbuild&gt; ant -f mappers.xml backup</a:t>
            </a:r>
          </a:p>
          <a:p>
            <a:pPr eaLnBrk="1" hangingPunct="1"/>
            <a:r>
              <a:rPr lang="en-GB" smtClean="0"/>
              <a:t>Buildfile: mappers.xml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backup:</a:t>
            </a:r>
          </a:p>
          <a:p>
            <a:pPr eaLnBrk="1" hangingPunct="1"/>
            <a:r>
              <a:rPr lang="en-GB" smtClean="0"/>
              <a:t>     [copy] Copying 1 file to C:\Antbook\ch02\secondbuild\srcbak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BUILD SUCCESSFUL</a:t>
            </a:r>
          </a:p>
          <a:p>
            <a:pPr eaLnBrk="1" hangingPunct="1"/>
            <a:r>
              <a:rPr lang="en-GB" smtClean="0"/>
              <a:t>Total time: 1 second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C62E3A-A87F-45C8-A5C0-FB977C60F865}" type="slidenum">
              <a:rPr lang="en-GB" smtClean="0"/>
              <a:pPr/>
              <a:t>9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6211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212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  <a:noFill/>
        </p:spPr>
        <p:txBody>
          <a:bodyPr/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E67F1-C6A3-48C2-9B07-6DAC11CB3A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2D4F8-C766-4AF0-9CF3-BD65185608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99F67E-D993-4763-8B3D-C6E3EE829B0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1905000"/>
            <a:ext cx="7772400" cy="41148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1CF9A3-A59F-445F-86C4-EDA22E6D34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447C0-7216-4460-A6A6-06C91C03FB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4DC9CD-0B28-47B7-B869-7A61ECBD52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2ED22-B737-4786-B518-91883219F9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8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B348E-4571-4712-82C1-F6C3659B82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4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5D2F6C-6F10-45EB-A380-D19FC37AFE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3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28008-D1AE-4F6E-B8FC-CDB703BB82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5D4E8-1EBE-4A39-95A1-42C6BAC1753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A00B73-F448-4D36-BBAC-91D49C0885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1027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1028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5125" name="Line 1029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6" name="Line 1030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7" name="Line 1031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8" name="Line 1032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9" name="Line 1033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0" name="Line 1034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1" name="Line 1035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2" name="Line 1036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3" name="Line 1037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4" name="Line 1038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5" name="Line 1039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6" name="Line 1040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7" name="Line 1041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8" name="Line 1042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9" name="Line 1043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0" name="Line 1044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1" name="Line 1045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2" name="Line 1046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3" name="Line 1047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4" name="Line 1048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5" name="Line 1049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6" name="Line 1050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  <p:grpSp>
            <p:nvGrpSpPr>
              <p:cNvPr id="1040" name="Group 1051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5148" name="Line 1052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9" name="Line 1053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0" name="Line 1054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1" name="Line 1055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2" name="Line 1056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3" name="Line 1057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4" name="Line 1058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5" name="Line 1059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6" name="Line 1060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7" name="Line 1061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8" name="Line 1062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9" name="Line 1063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0" name="Line 1064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1" name="Line 1065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2" name="Line 1066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3" name="Line 1067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4" name="Line 1068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5" name="Line 1069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6" name="Line 1070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7" name="Line 1071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8" name="Line 1072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9" name="Line 1073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0" name="Line 1074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1" name="Line 1075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2" name="Line 1076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3" name="Line 1077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4" name="Line 1078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5" name="Line 1079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6" name="Line 1080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</p:grpSp>
        <p:sp>
          <p:nvSpPr>
            <p:cNvPr id="5177" name="Rectangle 1081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178" name="Line 1082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1035" name="Group 1083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5180" name="Line 1084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81" name="Line 1085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82" name="Arc 1086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1027" name="Rectangle 108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8" name="Rectangle 1088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5185" name="Rectangle 108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600200" cy="2286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5186" name="Rectangle 109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87" name="Rectangle 109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E77244F-B7BA-4DDC-8A8B-1D45C80776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773238"/>
            <a:ext cx="7772400" cy="1143000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sz="4000" dirty="0" smtClean="0"/>
              <a:t>Software Development </a:t>
            </a:r>
            <a:r>
              <a:rPr lang="en-GB" sz="4000" dirty="0" smtClean="0"/>
              <a:t>Tools</a:t>
            </a:r>
            <a:endParaRPr lang="en-GB" sz="4000" dirty="0" smtClean="0"/>
          </a:p>
        </p:txBody>
      </p:sp>
      <p:sp>
        <p:nvSpPr>
          <p:cNvPr id="30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309938"/>
            <a:ext cx="7488238" cy="199127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lang="en-GB" sz="3600" dirty="0" smtClean="0"/>
              <a:t>COMP220</a:t>
            </a: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lang="en-GB" sz="3600" dirty="0" err="1" smtClean="0"/>
              <a:t>Seb</a:t>
            </a:r>
            <a:r>
              <a:rPr lang="en-GB" sz="3600" dirty="0" smtClean="0"/>
              <a:t> </a:t>
            </a:r>
            <a:r>
              <a:rPr lang="en-GB" sz="3600" dirty="0" err="1" smtClean="0"/>
              <a:t>Coope</a:t>
            </a:r>
            <a:endParaRPr lang="en-GB" sz="3600" dirty="0" smtClean="0"/>
          </a:p>
          <a:p>
            <a:pPr algn="ctr" eaLnBrk="1" hangingPunct="1">
              <a:lnSpc>
                <a:spcPct val="90000"/>
              </a:lnSpc>
            </a:pPr>
            <a:r>
              <a:rPr lang="en-GB" sz="4800" b="1" dirty="0" smtClean="0">
                <a:solidFill>
                  <a:schemeClr val="tx2"/>
                </a:solidFill>
              </a:rPr>
              <a:t>More </a:t>
            </a:r>
            <a:r>
              <a:rPr lang="en-GB" sz="4800" b="1" dirty="0" smtClean="0">
                <a:solidFill>
                  <a:schemeClr val="tx2"/>
                </a:solidFill>
              </a:rPr>
              <a:t>Ant Features</a:t>
            </a:r>
            <a:endParaRPr lang="en-GB" sz="4800" b="1" dirty="0" smtClean="0">
              <a:solidFill>
                <a:schemeClr val="tx2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42844" y="6308725"/>
            <a:ext cx="878687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200" dirty="0" smtClean="0">
                <a:latin typeface="Times New Roman" pitchFamily="18" charset="0"/>
                <a:cs typeface="Times New Roman" pitchFamily="18" charset="0"/>
              </a:rPr>
              <a:t>These </a:t>
            </a:r>
            <a:r>
              <a:rPr lang="en-GB" sz="1200" dirty="0">
                <a:latin typeface="Times New Roman" pitchFamily="18" charset="0"/>
                <a:cs typeface="Times New Roman" pitchFamily="18" charset="0"/>
              </a:rPr>
              <a:t>slides are mainly based on “Java Development with Ant” - E. Hatcher &amp; </a:t>
            </a:r>
            <a:r>
              <a:rPr lang="en-GB" sz="1200" dirty="0" err="1">
                <a:latin typeface="Times New Roman" pitchFamily="18" charset="0"/>
                <a:cs typeface="Times New Roman" pitchFamily="18" charset="0"/>
              </a:rPr>
              <a:t>S.Loughran</a:t>
            </a:r>
            <a:r>
              <a:rPr lang="en-GB" sz="1200" dirty="0">
                <a:latin typeface="Times New Roman" pitchFamily="18" charset="0"/>
                <a:cs typeface="Times New Roman" pitchFamily="18" charset="0"/>
              </a:rPr>
              <a:t>. Manning Publications, 2003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7EFA38F-9176-4B10-9E66-9BB561E8D348}" type="slidenum">
              <a:rPr lang="en-GB" smtClean="0"/>
              <a:pPr/>
              <a:t>10</a:t>
            </a:fld>
            <a:endParaRPr lang="en-GB" smtClean="0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14"/>
            <a:ext cx="7772400" cy="68262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b="1" smtClean="0"/>
              <a:t>Glob</a:t>
            </a:r>
            <a:r>
              <a:rPr lang="en-GB" sz="3600" smtClean="0"/>
              <a:t> mapper (cont.)</a:t>
            </a:r>
          </a:p>
        </p:txBody>
      </p:sp>
      <p:sp>
        <p:nvSpPr>
          <p:cNvPr id="1034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42910" y="928705"/>
            <a:ext cx="7948613" cy="5429253"/>
          </a:xfrm>
          <a:solidFill>
            <a:schemeClr val="bg1"/>
          </a:solidFill>
        </p:spPr>
        <p:txBody>
          <a:bodyPr/>
          <a:lstStyle/>
          <a:p>
            <a:pPr eaLnBrk="1" hangingPunct="1"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800" dirty="0" smtClean="0"/>
              <a:t>Both </a:t>
            </a:r>
            <a:r>
              <a:rPr lang="en-GB" sz="2800" b="1" dirty="0" smtClean="0">
                <a:solidFill>
                  <a:srgbClr val="FF0000"/>
                </a:solidFill>
                <a:latin typeface="Courier New" pitchFamily="49" charset="0"/>
              </a:rPr>
              <a:t>to</a:t>
            </a:r>
            <a:r>
              <a:rPr lang="en-GB" sz="2800" dirty="0" smtClean="0"/>
              <a:t> and </a:t>
            </a:r>
            <a:r>
              <a:rPr lang="en-GB" sz="2800" b="1" dirty="0" smtClean="0">
                <a:solidFill>
                  <a:srgbClr val="FF0000"/>
                </a:solidFill>
                <a:latin typeface="Courier New" pitchFamily="49" charset="0"/>
              </a:rPr>
              <a:t>from</a:t>
            </a:r>
            <a:r>
              <a:rPr lang="en-GB" sz="2800" dirty="0" smtClean="0"/>
              <a:t> attributes of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glob</a:t>
            </a:r>
            <a:r>
              <a:rPr lang="en-GB" sz="2800" b="1" dirty="0" smtClean="0"/>
              <a:t> </a:t>
            </a:r>
            <a:r>
              <a:rPr lang="en-GB" sz="2800" dirty="0" err="1" smtClean="0"/>
              <a:t>mapper</a:t>
            </a:r>
            <a:r>
              <a:rPr lang="en-GB" sz="2800" b="1" dirty="0" smtClean="0"/>
              <a:t> </a:t>
            </a:r>
            <a:r>
              <a:rPr lang="en-GB" sz="2800" dirty="0" smtClean="0"/>
              <a:t>define </a:t>
            </a:r>
            <a:r>
              <a:rPr lang="en-GB" sz="2800" b="1" i="1" u="sng" dirty="0" smtClean="0"/>
              <a:t>patterns</a:t>
            </a:r>
            <a:r>
              <a:rPr lang="en-GB" sz="2800" dirty="0" smtClean="0"/>
              <a:t>  that may contain </a:t>
            </a:r>
            <a:r>
              <a:rPr lang="en-GB" sz="2800" b="1" i="1" u="sng" dirty="0" smtClean="0"/>
              <a:t>at most one</a:t>
            </a:r>
            <a:r>
              <a:rPr lang="en-GB" sz="2800" dirty="0" smtClean="0"/>
              <a:t>  </a:t>
            </a:r>
            <a:r>
              <a:rPr lang="en-GB" sz="2800" b="1" dirty="0" smtClean="0">
                <a:solidFill>
                  <a:srgbClr val="000000"/>
                </a:solidFill>
              </a:rPr>
              <a:t>*</a:t>
            </a:r>
            <a:r>
              <a:rPr lang="en-GB" sz="2800" dirty="0" smtClean="0"/>
              <a:t>: </a:t>
            </a:r>
          </a:p>
          <a:p>
            <a:pPr lvl="2" eaLnBrk="1" hangingPunct="1">
              <a:spcAft>
                <a:spcPts val="1200"/>
              </a:spcAft>
              <a:buFont typeface="Wingdings" pitchFamily="2" charset="2"/>
              <a:buNone/>
            </a:pPr>
            <a:r>
              <a:rPr lang="en-GB" sz="2800" b="1" dirty="0" smtClean="0">
                <a:solidFill>
                  <a:srgbClr val="FF0000"/>
                </a:solidFill>
                <a:latin typeface="Courier New" pitchFamily="49" charset="0"/>
              </a:rPr>
              <a:t>from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="*.java" </a:t>
            </a:r>
            <a:r>
              <a:rPr lang="en-GB" sz="2800" b="1" dirty="0" smtClean="0">
                <a:solidFill>
                  <a:srgbClr val="FF0000"/>
                </a:solidFill>
                <a:latin typeface="Courier New" pitchFamily="49" charset="0"/>
              </a:rPr>
              <a:t>to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="*.</a:t>
            </a:r>
            <a:r>
              <a:rPr lang="en-GB" sz="2800" b="1" dirty="0" err="1" smtClean="0">
                <a:solidFill>
                  <a:srgbClr val="000000"/>
                </a:solidFill>
                <a:latin typeface="Courier New" pitchFamily="49" charset="0"/>
              </a:rPr>
              <a:t>java.bak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"</a:t>
            </a:r>
            <a:endParaRPr lang="en-GB" sz="2800" dirty="0" smtClean="0"/>
          </a:p>
          <a:p>
            <a:pPr eaLnBrk="1" hangingPunct="1"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800" dirty="0" smtClean="0"/>
              <a:t>For each </a:t>
            </a:r>
            <a:r>
              <a:rPr lang="en-GB" sz="2800" i="1" u="sng" dirty="0" smtClean="0"/>
              <a:t>source file</a:t>
            </a:r>
            <a:r>
              <a:rPr lang="en-GB" sz="2800" dirty="0" smtClean="0"/>
              <a:t>  that matches the </a:t>
            </a:r>
            <a:r>
              <a:rPr lang="en-GB" sz="2800" b="1" dirty="0" smtClean="0">
                <a:solidFill>
                  <a:srgbClr val="FF0000"/>
                </a:solidFill>
                <a:latin typeface="Courier New" pitchFamily="49" charset="0"/>
              </a:rPr>
              <a:t>from</a:t>
            </a:r>
            <a:r>
              <a:rPr lang="en-GB" sz="2800" dirty="0" smtClean="0"/>
              <a:t> pattern, a </a:t>
            </a:r>
            <a:r>
              <a:rPr lang="en-GB" sz="2800" i="1" u="sng" dirty="0" smtClean="0"/>
              <a:t>target file</a:t>
            </a:r>
            <a:r>
              <a:rPr lang="en-GB" sz="2800" dirty="0" smtClean="0"/>
              <a:t>  name will be constructed from the </a:t>
            </a:r>
            <a:r>
              <a:rPr lang="en-GB" sz="2800" b="1" dirty="0" smtClean="0">
                <a:solidFill>
                  <a:srgbClr val="FF0000"/>
                </a:solidFill>
                <a:latin typeface="Courier New" pitchFamily="49" charset="0"/>
              </a:rPr>
              <a:t>to</a:t>
            </a:r>
            <a:r>
              <a:rPr lang="en-GB" sz="2800" dirty="0" smtClean="0"/>
              <a:t> pattern by replacing the </a:t>
            </a:r>
            <a:r>
              <a:rPr lang="en-GB" sz="2800" b="1" dirty="0" smtClean="0">
                <a:solidFill>
                  <a:srgbClr val="000000"/>
                </a:solidFill>
              </a:rPr>
              <a:t>*</a:t>
            </a:r>
            <a:r>
              <a:rPr lang="en-GB" sz="2800" dirty="0" smtClean="0"/>
              <a:t> in the </a:t>
            </a:r>
            <a:r>
              <a:rPr lang="en-GB" sz="2800" b="1" dirty="0" smtClean="0">
                <a:solidFill>
                  <a:srgbClr val="FF0000"/>
                </a:solidFill>
                <a:latin typeface="Courier New" pitchFamily="49" charset="0"/>
              </a:rPr>
              <a:t>to</a:t>
            </a:r>
            <a:r>
              <a:rPr lang="en-GB" sz="2800" dirty="0" smtClean="0"/>
              <a:t> pattern with the text that matches the </a:t>
            </a:r>
            <a:r>
              <a:rPr lang="en-GB" sz="2800" b="1" dirty="0" smtClean="0">
                <a:solidFill>
                  <a:srgbClr val="000000"/>
                </a:solidFill>
              </a:rPr>
              <a:t>*</a:t>
            </a:r>
            <a:r>
              <a:rPr lang="en-GB" sz="2800" dirty="0" smtClean="0"/>
              <a:t> in the </a:t>
            </a:r>
            <a:r>
              <a:rPr lang="en-GB" sz="2800" b="1" dirty="0" smtClean="0">
                <a:solidFill>
                  <a:srgbClr val="FF0000"/>
                </a:solidFill>
                <a:latin typeface="Courier New" pitchFamily="49" charset="0"/>
              </a:rPr>
              <a:t>from</a:t>
            </a:r>
            <a:r>
              <a:rPr lang="en-GB" sz="2800" dirty="0" smtClean="0"/>
              <a:t> pattern. </a:t>
            </a:r>
          </a:p>
          <a:p>
            <a:pPr eaLnBrk="1" hangingPunct="1"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800" dirty="0" smtClean="0"/>
              <a:t>Source file names </a:t>
            </a:r>
            <a:r>
              <a:rPr lang="en-GB" sz="2800" i="1" u="sng" dirty="0" smtClean="0"/>
              <a:t>that don't match</a:t>
            </a:r>
            <a:r>
              <a:rPr lang="en-GB" sz="2800" dirty="0" smtClean="0"/>
              <a:t>  the </a:t>
            </a:r>
            <a:r>
              <a:rPr lang="en-GB" sz="2800" b="1" dirty="0" smtClean="0">
                <a:solidFill>
                  <a:srgbClr val="FF0000"/>
                </a:solidFill>
                <a:latin typeface="Courier New" pitchFamily="49" charset="0"/>
              </a:rPr>
              <a:t>from</a:t>
            </a:r>
            <a:r>
              <a:rPr lang="en-GB" sz="2800" dirty="0" smtClean="0"/>
              <a:t> pattern will be </a:t>
            </a:r>
            <a:r>
              <a:rPr lang="en-GB" sz="2800" i="1" u="sng" dirty="0" smtClean="0"/>
              <a:t>ignored.</a:t>
            </a:r>
            <a:endParaRPr lang="en-GB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0110EF-9BAF-4A52-8C02-69EA2596F485}" type="slidenum">
              <a:rPr lang="en-GB" smtClean="0"/>
              <a:pPr/>
              <a:t>11</a:t>
            </a:fld>
            <a:endParaRPr lang="en-GB" smtClean="0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1414"/>
            <a:ext cx="7772400" cy="590571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b="1" dirty="0" smtClean="0"/>
              <a:t>Package</a:t>
            </a:r>
            <a:r>
              <a:rPr lang="en-GB" sz="3600" dirty="0" smtClean="0"/>
              <a:t> mapper</a:t>
            </a:r>
            <a:endParaRPr lang="en-GB" sz="3600" b="1" dirty="0" smtClean="0">
              <a:solidFill>
                <a:srgbClr val="FF0000"/>
              </a:solidFill>
            </a:endParaRPr>
          </a:p>
        </p:txBody>
      </p:sp>
      <p:graphicFrame>
        <p:nvGraphicFramePr>
          <p:cNvPr id="104451" name="Group 3"/>
          <p:cNvGraphicFramePr>
            <a:graphicFrameLocks noGrp="1"/>
          </p:cNvGraphicFramePr>
          <p:nvPr>
            <p:ph type="tbl" idx="1"/>
          </p:nvPr>
        </p:nvGraphicFramePr>
        <p:xfrm>
          <a:off x="250825" y="2143116"/>
          <a:ext cx="8642350" cy="2278063"/>
        </p:xfrm>
        <a:graphic>
          <a:graphicData uri="http://schemas.openxmlformats.org/drawingml/2006/table">
            <a:tbl>
              <a:tblPr/>
              <a:tblGrid>
                <a:gridCol w="4321175"/>
                <a:gridCol w="4321175"/>
              </a:tblGrid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Source file 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Target file 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38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org/apache/tools/ant/util/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PackageMapper</a:t>
                      </a: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Test.java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TEST-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org.apache.tools.ant.util.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PackageMapper</a:t>
                      </a: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Test.xml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8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org/apache/tools/ant/util/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Helper.java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ignored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4465" name="Text Box 17"/>
          <p:cNvSpPr txBox="1">
            <a:spLocks noChangeArrowheads="1"/>
          </p:cNvSpPr>
          <p:nvPr/>
        </p:nvSpPr>
        <p:spPr bwMode="auto">
          <a:xfrm>
            <a:off x="395288" y="714356"/>
            <a:ext cx="2160587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b="1" dirty="0"/>
              <a:t>    Example</a:t>
            </a:r>
            <a:r>
              <a:rPr lang="en-GB" b="1" dirty="0" smtClean="0"/>
              <a:t>:</a:t>
            </a:r>
            <a:endParaRPr lang="en-GB" b="1" dirty="0"/>
          </a:p>
        </p:txBody>
      </p:sp>
      <p:sp>
        <p:nvSpPr>
          <p:cNvPr id="104466" name="Text Box 18"/>
          <p:cNvSpPr txBox="1">
            <a:spLocks noChangeArrowheads="1"/>
          </p:cNvSpPr>
          <p:nvPr/>
        </p:nvSpPr>
        <p:spPr bwMode="auto">
          <a:xfrm>
            <a:off x="179388" y="1214422"/>
            <a:ext cx="8785225" cy="7112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lvl="2" algn="l"/>
            <a:r>
              <a:rPr lang="en-GB" sz="2000" b="1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i="1">
                <a:solidFill>
                  <a:srgbClr val="FF0000"/>
                </a:solidFill>
                <a:latin typeface="Courier New" pitchFamily="49" charset="0"/>
              </a:rPr>
              <a:t>mapper</a:t>
            </a:r>
            <a:r>
              <a:rPr lang="en-GB" sz="2000" b="1">
                <a:solidFill>
                  <a:srgbClr val="000000"/>
                </a:solidFill>
                <a:latin typeface="Courier New" pitchFamily="49" charset="0"/>
              </a:rPr>
              <a:t> type="</a:t>
            </a:r>
            <a:r>
              <a:rPr lang="en-GB" sz="2000" b="1" i="1">
                <a:solidFill>
                  <a:srgbClr val="FF0000"/>
                </a:solidFill>
                <a:latin typeface="Courier New" pitchFamily="49" charset="0"/>
              </a:rPr>
              <a:t>package</a:t>
            </a:r>
            <a:r>
              <a:rPr lang="en-GB" sz="2000" b="1">
                <a:solidFill>
                  <a:srgbClr val="000000"/>
                </a:solidFill>
                <a:latin typeface="Courier New" pitchFamily="49" charset="0"/>
              </a:rPr>
              <a:t>"</a:t>
            </a:r>
          </a:p>
          <a:p>
            <a:pPr lvl="2" algn="l"/>
            <a:r>
              <a:rPr lang="en-GB" sz="2000" b="1">
                <a:solidFill>
                  <a:srgbClr val="000000"/>
                </a:solidFill>
                <a:latin typeface="Courier New" pitchFamily="49" charset="0"/>
              </a:rPr>
              <a:t>        from="*Test.java" to="TEST-*Test.xml"/&gt;</a:t>
            </a:r>
          </a:p>
        </p:txBody>
      </p:sp>
      <p:sp>
        <p:nvSpPr>
          <p:cNvPr id="104467" name="Rectangle 19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11188" y="4500570"/>
            <a:ext cx="7915275" cy="2276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80000"/>
              </a:lnSpc>
              <a:spcBef>
                <a:spcPts val="500"/>
              </a:spcBef>
              <a:spcAft>
                <a:spcPts val="500"/>
              </a:spcAft>
              <a:buClr>
                <a:schemeClr val="tx1"/>
              </a:buClr>
              <a:buSzPct val="110000"/>
              <a:buFont typeface="Wingdings" pitchFamily="2" charset="2"/>
              <a:buChar char="§"/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package</a:t>
            </a:r>
            <a:r>
              <a:rPr lang="en-GB" dirty="0"/>
              <a:t> </a:t>
            </a:r>
            <a:r>
              <a:rPr lang="en-GB" dirty="0" err="1"/>
              <a:t>mapper</a:t>
            </a:r>
            <a:r>
              <a:rPr lang="en-GB" dirty="0"/>
              <a:t> shares the </a:t>
            </a:r>
            <a:r>
              <a:rPr lang="en-GB" i="1" u="sng" dirty="0"/>
              <a:t>same syntax</a:t>
            </a:r>
            <a:r>
              <a:rPr lang="en-GB" dirty="0"/>
              <a:t>  as the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glob</a:t>
            </a:r>
            <a:r>
              <a:rPr lang="en-GB" dirty="0"/>
              <a:t> </a:t>
            </a:r>
            <a:r>
              <a:rPr lang="en-GB" dirty="0" err="1"/>
              <a:t>mapper</a:t>
            </a:r>
            <a:endParaRPr lang="en-GB" dirty="0"/>
          </a:p>
          <a:p>
            <a:pPr marL="342900" indent="-342900" algn="l">
              <a:lnSpc>
                <a:spcPct val="80000"/>
              </a:lnSpc>
              <a:spcBef>
                <a:spcPts val="500"/>
              </a:spcBef>
              <a:spcAft>
                <a:spcPts val="500"/>
              </a:spcAft>
              <a:buClr>
                <a:schemeClr val="tx1"/>
              </a:buClr>
              <a:buSzPct val="110000"/>
              <a:buFont typeface="Wingdings" pitchFamily="2" charset="2"/>
              <a:buChar char="§"/>
            </a:pPr>
            <a:r>
              <a:rPr lang="en-GB" dirty="0"/>
              <a:t>Replaces </a:t>
            </a:r>
            <a:r>
              <a:rPr lang="en-GB" i="1" u="sng" dirty="0"/>
              <a:t>directory separators</a:t>
            </a:r>
            <a:r>
              <a:rPr lang="en-GB" dirty="0"/>
              <a:t> 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/ </a:t>
            </a:r>
            <a:r>
              <a:rPr lang="en-GB" dirty="0"/>
              <a:t>found in the matched source pattern with </a:t>
            </a:r>
            <a:r>
              <a:rPr lang="en-GB" i="1" u="sng" dirty="0"/>
              <a:t>dots</a:t>
            </a:r>
            <a:r>
              <a:rPr lang="en-GB" dirty="0"/>
              <a:t>  in the target pattern placeholder. </a:t>
            </a:r>
          </a:p>
          <a:p>
            <a:pPr marL="342900" indent="-342900" algn="l">
              <a:lnSpc>
                <a:spcPct val="80000"/>
              </a:lnSpc>
              <a:spcBef>
                <a:spcPts val="500"/>
              </a:spcBef>
              <a:spcAft>
                <a:spcPts val="500"/>
              </a:spcAft>
              <a:buClr>
                <a:schemeClr val="tx1"/>
              </a:buClr>
              <a:buSzPct val="110000"/>
              <a:buFont typeface="Wingdings" pitchFamily="2" charset="2"/>
              <a:buChar char="§"/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package</a:t>
            </a:r>
            <a:r>
              <a:rPr lang="en-GB" dirty="0"/>
              <a:t> </a:t>
            </a:r>
            <a:r>
              <a:rPr lang="en-GB" dirty="0" err="1"/>
              <a:t>mapper</a:t>
            </a:r>
            <a:r>
              <a:rPr lang="en-GB" dirty="0"/>
              <a:t> is particularly useful in combination with 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uptodate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dirty="0"/>
              <a:t> and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dirty="0"/>
              <a:t> output</a:t>
            </a:r>
            <a:r>
              <a:rPr lang="en-GB" dirty="0" smtClean="0"/>
              <a:t>.</a:t>
            </a:r>
            <a:endParaRPr lang="en-GB" dirty="0">
              <a:solidFill>
                <a:srgbClr val="0000FF"/>
              </a:solidFill>
            </a:endParaRP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5503168" y="632743"/>
            <a:ext cx="3389312" cy="708025"/>
          </a:xfrm>
          <a:prstGeom prst="rect">
            <a:avLst/>
          </a:prstGeom>
          <a:solidFill>
            <a:srgbClr val="FFFF0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4000" b="1" dirty="0">
                <a:solidFill>
                  <a:srgbClr val="FF0000"/>
                </a:solidFill>
              </a:rPr>
              <a:t>SELF-STUDY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4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4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4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04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04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6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D196D1-917E-47FB-8A83-AF40DD78C291}" type="slidenum">
              <a:rPr lang="en-GB" smtClean="0"/>
              <a:pPr/>
              <a:t>12</a:t>
            </a:fld>
            <a:endParaRPr lang="en-GB" smtClean="0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b="1" dirty="0" err="1" smtClean="0"/>
              <a:t>Unpackage</a:t>
            </a:r>
            <a:r>
              <a:rPr lang="en-GB" sz="3600" dirty="0" smtClean="0"/>
              <a:t> mapper</a:t>
            </a:r>
            <a:endParaRPr lang="en-GB" sz="3600" b="1" dirty="0" smtClean="0">
              <a:solidFill>
                <a:srgbClr val="FF0000"/>
              </a:solidFill>
            </a:endParaRPr>
          </a:p>
        </p:txBody>
      </p:sp>
      <p:sp>
        <p:nvSpPr>
          <p:cNvPr id="1064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497887" cy="647700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r>
              <a:rPr lang="en-GB" sz="2000" b="1" smtClean="0"/>
              <a:t>  Example:</a:t>
            </a:r>
            <a:r>
              <a:rPr lang="en-GB" sz="2000" smtClean="0"/>
              <a:t>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r>
              <a:rPr lang="en-GB" sz="1600" b="1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endParaRPr lang="en-GB" sz="3600" b="1" smtClean="0">
              <a:solidFill>
                <a:srgbClr val="00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GB" sz="2800" smtClean="0">
                <a:solidFill>
                  <a:srgbClr val="0000FF"/>
                </a:solidFill>
              </a:rPr>
              <a:t>		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2800" smtClean="0">
                <a:solidFill>
                  <a:srgbClr val="0000FF"/>
                </a:solidFill>
              </a:rPr>
              <a:t>	</a:t>
            </a:r>
          </a:p>
        </p:txBody>
      </p:sp>
      <p:graphicFrame>
        <p:nvGraphicFramePr>
          <p:cNvPr id="106500" name="Group 4"/>
          <p:cNvGraphicFramePr>
            <a:graphicFrameLocks noGrp="1"/>
          </p:cNvGraphicFramePr>
          <p:nvPr/>
        </p:nvGraphicFramePr>
        <p:xfrm>
          <a:off x="395288" y="2376488"/>
          <a:ext cx="8569325" cy="1052830"/>
        </p:xfrm>
        <a:graphic>
          <a:graphicData uri="http://schemas.openxmlformats.org/drawingml/2006/table">
            <a:tbl>
              <a:tblPr/>
              <a:tblGrid>
                <a:gridCol w="3744912"/>
                <a:gridCol w="4824413"/>
              </a:tblGrid>
              <a:tr h="412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Source file 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Target file 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TEST-</a:t>
                      </a: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org.acme.Acme</a:t>
                      </a: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Test.xml</a:t>
                      </a: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${</a:t>
                      </a: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test.src.dir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}/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org/acme/Acme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Test.java	</a:t>
                      </a:r>
                      <a:endParaRPr kumimoji="0" lang="en-GB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6511" name="Text Box 15"/>
          <p:cNvSpPr txBox="1">
            <a:spLocks noChangeArrowheads="1"/>
          </p:cNvSpPr>
          <p:nvPr/>
        </p:nvSpPr>
        <p:spPr bwMode="auto">
          <a:xfrm>
            <a:off x="395288" y="3571876"/>
            <a:ext cx="8497887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tx1"/>
              </a:buClr>
              <a:buSzPct val="110000"/>
              <a:buFont typeface="Wingdings" pitchFamily="2" charset="2"/>
              <a:buChar char="§"/>
            </a:pP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unpackage</a:t>
            </a:r>
            <a:r>
              <a:rPr lang="en-GB" dirty="0"/>
              <a:t> </a:t>
            </a:r>
            <a:r>
              <a:rPr lang="en-GB" dirty="0" err="1"/>
              <a:t>mapper</a:t>
            </a:r>
            <a:r>
              <a:rPr lang="en-GB" dirty="0"/>
              <a:t> is the </a:t>
            </a:r>
            <a:r>
              <a:rPr lang="en-GB" i="1" u="sng" dirty="0"/>
              <a:t>inverse</a:t>
            </a:r>
            <a:r>
              <a:rPr lang="en-GB" dirty="0"/>
              <a:t>  of the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package</a:t>
            </a:r>
            <a:r>
              <a:rPr lang="en-GB" dirty="0"/>
              <a:t> </a:t>
            </a:r>
            <a:r>
              <a:rPr lang="en-GB" dirty="0" err="1"/>
              <a:t>mapper</a:t>
            </a:r>
            <a:r>
              <a:rPr lang="en-GB" dirty="0"/>
              <a:t>. </a:t>
            </a:r>
          </a:p>
          <a:p>
            <a:pPr marL="342900" indent="-342900" algn="l">
              <a:spcBef>
                <a:spcPct val="20000"/>
              </a:spcBef>
              <a:buClr>
                <a:schemeClr val="tx1"/>
              </a:buClr>
              <a:buSzPct val="110000"/>
              <a:buFont typeface="Wingdings" pitchFamily="2" charset="2"/>
              <a:buChar char="§"/>
            </a:pPr>
            <a:r>
              <a:rPr lang="en-GB" i="1" u="sng" dirty="0"/>
              <a:t>Replaces the </a:t>
            </a:r>
            <a:r>
              <a:rPr lang="en-GB" b="1" i="1" u="sng" dirty="0"/>
              <a:t>dots</a:t>
            </a:r>
            <a:r>
              <a:rPr lang="en-GB" dirty="0"/>
              <a:t>  in a package name </a:t>
            </a:r>
            <a:r>
              <a:rPr lang="en-GB" i="1" u="sng" dirty="0"/>
              <a:t>with directory </a:t>
            </a:r>
            <a:r>
              <a:rPr lang="en-GB" b="1" i="1" u="sng" dirty="0"/>
              <a:t>separators</a:t>
            </a:r>
            <a:r>
              <a:rPr lang="en-GB" dirty="0"/>
              <a:t> 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/</a:t>
            </a:r>
            <a:r>
              <a:rPr lang="en-GB" dirty="0"/>
              <a:t>. </a:t>
            </a:r>
          </a:p>
          <a:p>
            <a:pPr marL="342900" indent="-342900" algn="l">
              <a:spcBef>
                <a:spcPct val="20000"/>
              </a:spcBef>
              <a:buClr>
                <a:schemeClr val="tx1"/>
              </a:buClr>
              <a:buSzPct val="110000"/>
              <a:buFont typeface="Wingdings" pitchFamily="2" charset="2"/>
              <a:buChar char="§"/>
            </a:pPr>
            <a:r>
              <a:rPr lang="en-GB" dirty="0"/>
              <a:t>Useful for matching </a:t>
            </a:r>
            <a:r>
              <a:rPr lang="en-GB" i="1" u="sng" dirty="0"/>
              <a:t>XML formatter results</a:t>
            </a:r>
            <a:r>
              <a:rPr lang="en-GB" dirty="0"/>
              <a:t>  against their </a:t>
            </a:r>
            <a:r>
              <a:rPr lang="en-GB" i="1" u="sng" dirty="0" err="1"/>
              <a:t>JUnit</a:t>
            </a:r>
            <a:r>
              <a:rPr lang="en-GB" i="1" u="sng" dirty="0"/>
              <a:t> test </a:t>
            </a:r>
            <a:r>
              <a:rPr lang="en-GB" i="1" u="sng" dirty="0" err="1"/>
              <a:t>test</a:t>
            </a:r>
            <a:r>
              <a:rPr lang="en-GB" i="1" u="sng" dirty="0"/>
              <a:t> cases</a:t>
            </a:r>
            <a:r>
              <a:rPr lang="en-GB" dirty="0"/>
              <a:t>. </a:t>
            </a:r>
          </a:p>
          <a:p>
            <a:pPr marL="342900" indent="-342900" algn="l">
              <a:spcBef>
                <a:spcPct val="20000"/>
              </a:spcBef>
              <a:buClr>
                <a:schemeClr val="tx1"/>
              </a:buClr>
              <a:buSzPct val="110000"/>
              <a:buFont typeface="Wingdings" pitchFamily="2" charset="2"/>
              <a:buChar char="§"/>
            </a:pPr>
            <a:r>
              <a:rPr lang="en-GB" i="1" u="sng" dirty="0"/>
              <a:t>Shares</a:t>
            </a:r>
            <a:r>
              <a:rPr lang="en-GB" dirty="0"/>
              <a:t>  the sample </a:t>
            </a:r>
            <a:r>
              <a:rPr lang="en-GB" i="1" u="sng" dirty="0"/>
              <a:t>syntax</a:t>
            </a:r>
            <a:r>
              <a:rPr lang="en-GB" dirty="0"/>
              <a:t>  as the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glob</a:t>
            </a:r>
            <a:r>
              <a:rPr lang="en-GB" dirty="0"/>
              <a:t> </a:t>
            </a:r>
            <a:r>
              <a:rPr lang="en-GB" dirty="0" err="1"/>
              <a:t>mapper</a:t>
            </a:r>
            <a:r>
              <a:rPr lang="en-GB" dirty="0"/>
              <a:t>. </a:t>
            </a:r>
          </a:p>
        </p:txBody>
      </p:sp>
      <p:sp>
        <p:nvSpPr>
          <p:cNvPr id="106512" name="Text Box 16"/>
          <p:cNvSpPr txBox="1">
            <a:spLocks noChangeArrowheads="1"/>
          </p:cNvSpPr>
          <p:nvPr/>
        </p:nvSpPr>
        <p:spPr bwMode="auto">
          <a:xfrm>
            <a:off x="285750" y="1341438"/>
            <a:ext cx="8731250" cy="7747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spcBef>
                <a:spcPts val="500"/>
              </a:spcBef>
              <a:spcAft>
                <a:spcPts val="500"/>
              </a:spcAft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800" b="1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1800" b="1" i="1">
                <a:solidFill>
                  <a:srgbClr val="FF0000"/>
                </a:solidFill>
                <a:latin typeface="Courier New" pitchFamily="49" charset="0"/>
              </a:rPr>
              <a:t>mapper</a:t>
            </a:r>
            <a:r>
              <a:rPr lang="en-GB" sz="1800" b="1">
                <a:solidFill>
                  <a:srgbClr val="000000"/>
                </a:solidFill>
                <a:latin typeface="Courier New" pitchFamily="49" charset="0"/>
              </a:rPr>
              <a:t> type="</a:t>
            </a:r>
            <a:r>
              <a:rPr lang="en-GB" sz="1800" b="1" i="1">
                <a:solidFill>
                  <a:srgbClr val="FF0000"/>
                </a:solidFill>
                <a:latin typeface="Courier New" pitchFamily="49" charset="0"/>
              </a:rPr>
              <a:t>unpackage</a:t>
            </a:r>
            <a:r>
              <a:rPr lang="en-GB" sz="1800" b="1">
                <a:solidFill>
                  <a:srgbClr val="000000"/>
                </a:solidFill>
                <a:latin typeface="Courier New" pitchFamily="49" charset="0"/>
              </a:rPr>
              <a:t>"</a:t>
            </a:r>
          </a:p>
          <a:p>
            <a:pPr algn="l">
              <a:spcBef>
                <a:spcPts val="500"/>
              </a:spcBef>
              <a:spcAft>
                <a:spcPts val="500"/>
              </a:spcAft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800" b="1">
                <a:solidFill>
                  <a:srgbClr val="000000"/>
                </a:solidFill>
                <a:latin typeface="Courier New" pitchFamily="49" charset="0"/>
              </a:rPr>
              <a:t>        from="TEST-*Test.xml" to="${test.src.dir}/*Test.java"&gt;</a:t>
            </a: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5215136" y="848767"/>
            <a:ext cx="3389312" cy="708025"/>
          </a:xfrm>
          <a:prstGeom prst="rect">
            <a:avLst/>
          </a:prstGeom>
          <a:solidFill>
            <a:srgbClr val="FFFF0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4000" b="1" dirty="0">
                <a:solidFill>
                  <a:srgbClr val="FF0000"/>
                </a:solidFill>
              </a:rPr>
              <a:t>SELF-STUDY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6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6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65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065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065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65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CF1D950-DF0B-4B07-AEEE-F78507F27ED5}" type="slidenum">
              <a:rPr lang="en-GB" smtClean="0"/>
              <a:pPr/>
              <a:t>13</a:t>
            </a:fld>
            <a:endParaRPr lang="en-GB" smtClean="0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5334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dirty="0" smtClean="0"/>
              <a:t>Additional </a:t>
            </a:r>
            <a:r>
              <a:rPr lang="en-GB" sz="3600" b="1" dirty="0" smtClean="0"/>
              <a:t>Ant </a:t>
            </a:r>
            <a:r>
              <a:rPr lang="en-GB" sz="3600" b="1" dirty="0" err="1" smtClean="0"/>
              <a:t>Datatypes</a:t>
            </a:r>
            <a:endParaRPr lang="en-GB" sz="3600" b="1" dirty="0" smtClean="0"/>
          </a:p>
        </p:txBody>
      </p:sp>
      <p:sp>
        <p:nvSpPr>
          <p:cNvPr id="4403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557338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zipfileset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dirty="0" smtClean="0"/>
              <a:t> - to build an archive that contains the contents of other archive files.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dirset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dirty="0" smtClean="0"/>
              <a:t> - like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fileset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dirty="0" smtClean="0"/>
              <a:t>, but only for sets of directories.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filelist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dirty="0" smtClean="0"/>
              <a:t> - like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fileset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dirty="0" smtClean="0"/>
              <a:t>, but only for ordered file sets.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4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classfileset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dirty="0" smtClean="0">
                <a:latin typeface="Courier New" pitchFamily="49" charset="0"/>
              </a:rPr>
              <a:t> </a:t>
            </a:r>
            <a:r>
              <a:rPr lang="en-GB" sz="2400" dirty="0" smtClean="0"/>
              <a:t>-  for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.class</a:t>
            </a:r>
            <a:r>
              <a:rPr lang="en-GB" sz="2400" dirty="0" smtClean="0"/>
              <a:t> file sets.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ECDD9-22BB-42FE-9539-DD84B1A1779B}" type="slidenum">
              <a:rPr lang="en-GB"/>
              <a:pPr>
                <a:defRPr/>
              </a:pPr>
              <a:t>14</a:t>
            </a:fld>
            <a:endParaRPr lang="en-GB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42852"/>
            <a:ext cx="7772400" cy="104298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dirty="0" smtClean="0"/>
              <a:t>Setting a property value by the task </a:t>
            </a:r>
            <a:r>
              <a:rPr lang="en-GB" sz="3200" b="1" i="1" dirty="0" smtClean="0">
                <a:solidFill>
                  <a:srgbClr val="FF0000"/>
                </a:solidFill>
                <a:latin typeface="Courier New" pitchFamily="49" charset="0"/>
              </a:rPr>
              <a:t>&lt;</a:t>
            </a:r>
            <a:r>
              <a:rPr lang="en-GB" sz="3200" b="1" i="1" dirty="0" err="1" smtClean="0">
                <a:solidFill>
                  <a:srgbClr val="FF0000"/>
                </a:solidFill>
                <a:latin typeface="Courier New" pitchFamily="49" charset="0"/>
              </a:rPr>
              <a:t>uptodate</a:t>
            </a:r>
            <a:r>
              <a:rPr lang="en-GB" sz="3200" b="1" i="1" dirty="0" smtClean="0">
                <a:solidFill>
                  <a:srgbClr val="FF0000"/>
                </a:solidFill>
                <a:latin typeface="Courier New" pitchFamily="49" charset="0"/>
              </a:rPr>
              <a:t>&gt;</a:t>
            </a:r>
          </a:p>
        </p:txBody>
      </p:sp>
      <p:sp>
        <p:nvSpPr>
          <p:cNvPr id="860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11560" y="1500174"/>
            <a:ext cx="7910264" cy="4943496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1200"/>
              </a:spcAft>
              <a:buFont typeface="Wingdings" pitchFamily="2" charset="2"/>
              <a:buNone/>
            </a:pPr>
            <a:r>
              <a:rPr lang="en-GB" sz="2800" b="1" dirty="0" smtClean="0"/>
              <a:t>Saving time by skipping unnecessary steps</a:t>
            </a:r>
            <a:endParaRPr lang="en-GB" sz="2800" dirty="0" smtClean="0"/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GB" sz="2800" dirty="0" smtClean="0"/>
              <a:t>Most tasks (such as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800" b="1" dirty="0" err="1" smtClean="0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800" dirty="0" smtClean="0">
                <a:latin typeface="Courier New" pitchFamily="49" charset="0"/>
              </a:rPr>
              <a:t>)</a:t>
            </a:r>
            <a:r>
              <a:rPr lang="en-GB" sz="2800" dirty="0" smtClean="0"/>
              <a:t> deal with </a:t>
            </a:r>
            <a:r>
              <a:rPr lang="en-GB" sz="2800" b="1" dirty="0" smtClean="0"/>
              <a:t>source/target</a:t>
            </a:r>
            <a:r>
              <a:rPr lang="en-GB" sz="2800" dirty="0" smtClean="0"/>
              <a:t> </a:t>
            </a:r>
            <a:r>
              <a:rPr lang="en-GB" sz="2800" b="1" dirty="0" smtClean="0"/>
              <a:t>up-to-date checking</a:t>
            </a:r>
            <a:r>
              <a:rPr lang="en-GB" sz="2800" dirty="0" smtClean="0"/>
              <a:t> </a:t>
            </a:r>
            <a:r>
              <a:rPr lang="en-GB" sz="2800" i="1" dirty="0" smtClean="0"/>
              <a:t>internally (by default).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GB" sz="2800" dirty="0" smtClean="0"/>
              <a:t>But there are cases (such as </a:t>
            </a:r>
            <a:r>
              <a:rPr lang="en-GB" sz="2800" b="1" dirty="0" err="1" smtClean="0"/>
              <a:t>JUnit</a:t>
            </a:r>
            <a:r>
              <a:rPr lang="en-GB" sz="2800" b="1" dirty="0" smtClean="0"/>
              <a:t> testing</a:t>
            </a:r>
            <a:r>
              <a:rPr lang="en-GB" sz="2800" dirty="0" smtClean="0"/>
              <a:t> with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800" b="1" dirty="0" err="1" smtClean="0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sz="2800" dirty="0" smtClean="0"/>
              <a:t>&gt; task) where it is necessary to use a special </a:t>
            </a:r>
            <a:r>
              <a:rPr lang="en-GB" sz="2800" b="1" i="1" dirty="0">
                <a:solidFill>
                  <a:srgbClr val="FF0000"/>
                </a:solidFill>
                <a:latin typeface="Courier New" pitchFamily="49" charset="0"/>
              </a:rPr>
              <a:t>&lt;</a:t>
            </a:r>
            <a:r>
              <a:rPr lang="en-GB" sz="2800" b="1" i="1" dirty="0" err="1">
                <a:solidFill>
                  <a:srgbClr val="FF0000"/>
                </a:solidFill>
                <a:latin typeface="Courier New" pitchFamily="49" charset="0"/>
              </a:rPr>
              <a:t>uptodate</a:t>
            </a:r>
            <a:r>
              <a:rPr lang="en-GB" sz="2800" b="1" i="1" dirty="0">
                <a:solidFill>
                  <a:srgbClr val="FF0000"/>
                </a:solidFill>
                <a:latin typeface="Courier New" pitchFamily="49" charset="0"/>
              </a:rPr>
              <a:t>&gt; </a:t>
            </a:r>
            <a:r>
              <a:rPr lang="en-GB" sz="2800" dirty="0" smtClean="0"/>
              <a:t>task in </a:t>
            </a:r>
            <a:r>
              <a:rPr lang="en-GB" sz="2800" b="1" dirty="0" smtClean="0"/>
              <a:t>Ant</a:t>
            </a:r>
            <a:r>
              <a:rPr lang="en-GB" sz="2800" dirty="0" smtClean="0"/>
              <a:t> build file. 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en-GB" sz="2800" dirty="0" smtClean="0"/>
              <a:t>This allows skipping unnecessary steps </a:t>
            </a:r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</a:pPr>
            <a:r>
              <a:rPr lang="en-GB" sz="2400" dirty="0" smtClean="0"/>
              <a:t>if some files are  up-to-date. </a:t>
            </a:r>
          </a:p>
        </p:txBody>
      </p:sp>
    </p:spTree>
    <p:extLst>
      <p:ext uri="{BB962C8B-B14F-4D97-AF65-F5344CB8AC3E}">
        <p14:creationId xmlns:p14="http://schemas.microsoft.com/office/powerpoint/2010/main" val="331446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95BD30-169E-4EF7-ABAA-830887869BBD}" type="slidenum">
              <a:rPr lang="en-GB"/>
              <a:pPr>
                <a:defRPr/>
              </a:pPr>
              <a:t>15</a:t>
            </a:fld>
            <a:endParaRPr lang="en-GB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7770812" cy="1008063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dirty="0" smtClean="0"/>
              <a:t>Setting a property value by the task </a:t>
            </a:r>
            <a:r>
              <a:rPr lang="en-GB" sz="32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3200" b="1" dirty="0" err="1" smtClean="0">
                <a:solidFill>
                  <a:srgbClr val="000000"/>
                </a:solidFill>
                <a:latin typeface="Courier New" pitchFamily="49" charset="0"/>
              </a:rPr>
              <a:t>uptodate</a:t>
            </a:r>
            <a:r>
              <a:rPr lang="en-GB" sz="32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3200" dirty="0" smtClean="0">
                <a:latin typeface="Courier New" pitchFamily="49" charset="0"/>
              </a:rPr>
              <a:t> </a:t>
            </a:r>
            <a:r>
              <a:rPr lang="en-GB" sz="3200" dirty="0" smtClean="0"/>
              <a:t>(cont.)</a:t>
            </a:r>
          </a:p>
        </p:txBody>
      </p:sp>
      <p:sp>
        <p:nvSpPr>
          <p:cNvPr id="88067" name="Text Box 3"/>
          <p:cNvSpPr txBox="1">
            <a:spLocks noChangeArrowheads="1"/>
          </p:cNvSpPr>
          <p:nvPr/>
        </p:nvSpPr>
        <p:spPr bwMode="auto">
          <a:xfrm>
            <a:off x="381000" y="2397125"/>
            <a:ext cx="8294688" cy="2246313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uptodate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property="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compiling.unnecessary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" 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    value="OF COURSE!"&gt;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&lt;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srcfiles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i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dir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="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src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" includes="**/*.java"/&gt;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&lt;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mapper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type="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glob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" 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    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from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="*.java"             			    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to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="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../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build/classes/*.class"/&gt;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&lt;/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uptodate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</p:txBody>
      </p:sp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381000" y="1428750"/>
            <a:ext cx="8151813" cy="8620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FF0000"/>
                </a:solidFill>
                <a:latin typeface="Tahoma" pitchFamily="34" charset="0"/>
              </a:rPr>
              <a:t>Try Example</a:t>
            </a:r>
            <a:r>
              <a:rPr lang="en-GB" sz="2000" b="1" dirty="0">
                <a:latin typeface="Tahoma" pitchFamily="34" charset="0"/>
              </a:rPr>
              <a:t> </a:t>
            </a:r>
            <a:r>
              <a:rPr lang="en-GB" sz="2000" dirty="0">
                <a:latin typeface="Tahoma" pitchFamily="34" charset="0"/>
              </a:rPr>
              <a:t>(analogous to one considered formerly)</a:t>
            </a:r>
            <a:r>
              <a:rPr lang="en-GB" sz="2000" b="1" dirty="0">
                <a:latin typeface="Tahoma" pitchFamily="34" charset="0"/>
              </a:rPr>
              <a:t>: </a:t>
            </a:r>
          </a:p>
          <a:p>
            <a:pPr algn="l">
              <a:spcBef>
                <a:spcPct val="50000"/>
              </a:spcBef>
              <a:buClrTx/>
              <a:buSzTx/>
              <a:buFont typeface="Wingdings" pitchFamily="2" charset="2"/>
              <a:buNone/>
            </a:pPr>
            <a:r>
              <a:rPr lang="en-GB" sz="2000" dirty="0">
                <a:solidFill>
                  <a:srgbClr val="002060"/>
                </a:solidFill>
              </a:rPr>
              <a:t>In file</a:t>
            </a:r>
            <a:r>
              <a:rPr lang="en-GB" sz="2000" b="1" dirty="0">
                <a:solidFill>
                  <a:srgbClr val="000000"/>
                </a:solidFill>
              </a:rPr>
              <a:t> 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C:\Antbook\ch02\secondbuild\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mappers.xml</a:t>
            </a:r>
            <a:r>
              <a:rPr lang="en-GB" sz="2000" b="1" dirty="0">
                <a:solidFill>
                  <a:srgbClr val="000000"/>
                </a:solidFill>
              </a:rPr>
              <a:t>:</a:t>
            </a:r>
          </a:p>
        </p:txBody>
      </p:sp>
      <p:sp>
        <p:nvSpPr>
          <p:cNvPr id="88069" name="Text Box 5"/>
          <p:cNvSpPr txBox="1">
            <a:spLocks noChangeArrowheads="1"/>
          </p:cNvSpPr>
          <p:nvPr/>
        </p:nvSpPr>
        <p:spPr bwMode="auto">
          <a:xfrm>
            <a:off x="468313" y="4868863"/>
            <a:ext cx="82137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dirty="0">
                <a:latin typeface="Tahoma" pitchFamily="34" charset="0"/>
              </a:rPr>
              <a:t>Here the mapper "</a:t>
            </a:r>
            <a:r>
              <a:rPr lang="en-GB" sz="2000" b="1" i="1" dirty="0">
                <a:solidFill>
                  <a:srgbClr val="FF0000"/>
                </a:solidFill>
              </a:rPr>
              <a:t>to</a:t>
            </a:r>
            <a:r>
              <a:rPr lang="en-GB" sz="2000" dirty="0">
                <a:latin typeface="Tahoma" pitchFamily="34" charset="0"/>
              </a:rPr>
              <a:t>" attribute is </a:t>
            </a:r>
            <a:r>
              <a:rPr lang="en-GB" sz="2000" b="1" dirty="0">
                <a:solidFill>
                  <a:srgbClr val="FF0000"/>
                </a:solidFill>
                <a:latin typeface="Tahoma" pitchFamily="34" charset="0"/>
              </a:rPr>
              <a:t>relative</a:t>
            </a:r>
            <a:r>
              <a:rPr lang="en-GB" sz="2000" dirty="0">
                <a:latin typeface="Tahoma" pitchFamily="34" charset="0"/>
              </a:rPr>
              <a:t> to the </a:t>
            </a:r>
            <a:r>
              <a:rPr lang="en-GB" sz="2000" b="1" i="1" dirty="0">
                <a:latin typeface="Tahoma" pitchFamily="34" charset="0"/>
              </a:rPr>
              <a:t>root directory</a:t>
            </a:r>
            <a:r>
              <a:rPr lang="en-GB" sz="2000" dirty="0">
                <a:latin typeface="Tahoma" pitchFamily="34" charset="0"/>
              </a:rPr>
              <a:t> </a:t>
            </a:r>
            <a:r>
              <a:rPr lang="en-GB" sz="2000" dirty="0" smtClean="0">
                <a:latin typeface="Tahoma" pitchFamily="34" charset="0"/>
              </a:rPr>
              <a:t>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src</a:t>
            </a:r>
            <a:r>
              <a:rPr lang="en-GB" sz="2000" dirty="0" smtClean="0">
                <a:latin typeface="Tahoma" pitchFamily="34" charset="0"/>
              </a:rPr>
              <a:t> </a:t>
            </a:r>
            <a:r>
              <a:rPr lang="en-GB" sz="2000" dirty="0">
                <a:latin typeface="Tahoma" pitchFamily="34" charset="0"/>
              </a:rPr>
              <a:t>of the nested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srcfiles</a:t>
            </a:r>
            <a:r>
              <a:rPr lang="en-GB" sz="2000" dirty="0">
                <a:latin typeface="Tahoma" pitchFamily="34" charset="0"/>
              </a:rPr>
              <a:t> element (</a:t>
            </a:r>
            <a:r>
              <a:rPr lang="en-GB" sz="2000" b="1" i="1" dirty="0">
                <a:solidFill>
                  <a:srgbClr val="FF0000"/>
                </a:solidFill>
                <a:latin typeface="Tahoma" pitchFamily="34" charset="0"/>
              </a:rPr>
              <a:t>not</a:t>
            </a:r>
            <a:r>
              <a:rPr lang="en-GB" sz="2000" i="1" dirty="0">
                <a:solidFill>
                  <a:srgbClr val="FF0000"/>
                </a:solidFill>
                <a:latin typeface="Tahoma" pitchFamily="34" charset="0"/>
              </a:rPr>
              <a:t> relative to the base directory!</a:t>
            </a:r>
            <a:r>
              <a:rPr lang="en-GB" sz="2000" i="1" dirty="0">
                <a:latin typeface="Tahoma" pitchFamily="34" charset="0"/>
              </a:rPr>
              <a:t>).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FF0000"/>
                </a:solidFill>
                <a:latin typeface="Tahoma" pitchFamily="34" charset="0"/>
              </a:rPr>
              <a:t>NOTE:</a:t>
            </a:r>
            <a:r>
              <a:rPr lang="en-GB" sz="2000" dirty="0">
                <a:latin typeface="Tahoma" pitchFamily="34" charset="0"/>
              </a:rPr>
              <a:t> </a:t>
            </a:r>
            <a:r>
              <a:rPr lang="en-GB" sz="2000" b="1" dirty="0">
                <a:latin typeface="Tahoma" pitchFamily="34" charset="0"/>
              </a:rPr>
              <a:t>Ant book seemingly has no such important comment!</a:t>
            </a:r>
          </a:p>
        </p:txBody>
      </p:sp>
      <p:sp>
        <p:nvSpPr>
          <p:cNvPr id="37895" name="Text Box 6"/>
          <p:cNvSpPr txBox="1">
            <a:spLocks noChangeArrowheads="1"/>
          </p:cNvSpPr>
          <p:nvPr/>
        </p:nvSpPr>
        <p:spPr bwMode="auto">
          <a:xfrm>
            <a:off x="0" y="6021388"/>
            <a:ext cx="9144000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1600" b="1" dirty="0">
                <a:latin typeface="Tahoma" pitchFamily="34" charset="0"/>
              </a:rPr>
              <a:t>[</a:t>
            </a:r>
            <a:r>
              <a:rPr lang="en-GB" sz="1600" b="1" dirty="0">
                <a:solidFill>
                  <a:srgbClr val="FF0000"/>
                </a:solidFill>
                <a:latin typeface="Tahoma" pitchFamily="34" charset="0"/>
              </a:rPr>
              <a:t>See</a:t>
            </a:r>
            <a:r>
              <a:rPr lang="en-GB" sz="1600" b="1" dirty="0">
                <a:latin typeface="Tahoma" pitchFamily="34" charset="0"/>
              </a:rPr>
              <a:t> 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C:\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JAVA\Ant1.8.2\docs\manual\index.html</a:t>
            </a:r>
            <a:r>
              <a:rPr lang="en-GB" sz="1400" b="1" dirty="0" smtClean="0">
                <a:latin typeface="Tahoma" pitchFamily="34" charset="0"/>
              </a:rPr>
              <a:t>-&gt;Ant Tasks-&gt;List </a:t>
            </a:r>
            <a:r>
              <a:rPr lang="en-GB" sz="1400" b="1" dirty="0">
                <a:latin typeface="Tahoma" pitchFamily="34" charset="0"/>
              </a:rPr>
              <a:t>of </a:t>
            </a:r>
            <a:r>
              <a:rPr lang="en-GB" sz="1400" b="1" dirty="0" smtClean="0">
                <a:latin typeface="Tahoma" pitchFamily="34" charset="0"/>
              </a:rPr>
              <a:t>Tasks-&gt;</a:t>
            </a:r>
            <a:r>
              <a:rPr lang="en-GB" sz="1400" b="1" dirty="0" err="1" smtClean="0">
                <a:latin typeface="Tahoma" pitchFamily="34" charset="0"/>
              </a:rPr>
              <a:t>Uptodate</a:t>
            </a:r>
            <a:r>
              <a:rPr lang="en-GB" sz="1400" b="1" dirty="0">
                <a:latin typeface="Tahoma" pitchFamily="34" charset="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850289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8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8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880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animBg="1"/>
      <p:bldP spid="8806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8A05B7-EE56-4186-A637-8DEB912588A1}" type="slidenum">
              <a:rPr lang="en-GB"/>
              <a:pPr>
                <a:defRPr/>
              </a:pPr>
              <a:t>16</a:t>
            </a:fld>
            <a:endParaRPr lang="en-GB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14290"/>
            <a:ext cx="7772400" cy="8382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dirty="0" smtClean="0"/>
              <a:t>Setting a property value by the task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800" b="1" dirty="0" err="1" smtClean="0">
                <a:solidFill>
                  <a:srgbClr val="000000"/>
                </a:solidFill>
                <a:latin typeface="Courier New" pitchFamily="49" charset="0"/>
              </a:rPr>
              <a:t>uptodate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800" dirty="0" smtClean="0">
                <a:latin typeface="Courier New" pitchFamily="49" charset="0"/>
              </a:rPr>
              <a:t> </a:t>
            </a:r>
            <a:r>
              <a:rPr lang="en-GB" sz="2800" dirty="0" smtClean="0"/>
              <a:t>(cont.)</a:t>
            </a:r>
          </a:p>
        </p:txBody>
      </p:sp>
      <p:sp>
        <p:nvSpPr>
          <p:cNvPr id="901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42938" y="1412875"/>
            <a:ext cx="8001000" cy="4764088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 dirty="0" smtClean="0"/>
              <a:t>This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uptodate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dirty="0" smtClean="0"/>
              <a:t> task sets the property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tests.unnecessary</a:t>
            </a:r>
            <a:r>
              <a:rPr lang="en-GB" sz="2400" dirty="0" smtClean="0"/>
              <a:t> to the value 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"OF COURSE!"</a:t>
            </a:r>
            <a:r>
              <a:rPr lang="en-GB" sz="2400" dirty="0" smtClean="0"/>
              <a:t> </a:t>
            </a:r>
            <a:r>
              <a:rPr lang="en-GB" sz="2400" b="1" dirty="0" smtClean="0"/>
              <a:t>if</a:t>
            </a:r>
            <a:r>
              <a:rPr lang="en-GB" sz="2400" dirty="0" smtClean="0"/>
              <a:t> each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.java</a:t>
            </a:r>
            <a:r>
              <a:rPr lang="en-GB" sz="2400" dirty="0" smtClean="0"/>
              <a:t> file from the source tree is </a:t>
            </a:r>
            <a:r>
              <a:rPr lang="en-GB" sz="2400" b="1" i="1" dirty="0" smtClean="0"/>
              <a:t>up to date</a:t>
            </a:r>
            <a:r>
              <a:rPr lang="en-GB" sz="2400" dirty="0" smtClean="0"/>
              <a:t>   – not newer than its </a:t>
            </a:r>
            <a:r>
              <a:rPr lang="en-GB" sz="2400" b="1" i="1" dirty="0" smtClean="0"/>
              <a:t>corresponding</a:t>
            </a:r>
            <a:r>
              <a:rPr lang="en-GB" sz="2400" dirty="0" smtClean="0"/>
              <a:t>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.class</a:t>
            </a:r>
            <a:r>
              <a:rPr lang="en-GB" sz="2400" dirty="0" smtClean="0"/>
              <a:t> file. </a:t>
            </a:r>
          </a:p>
          <a:p>
            <a:pPr eaLnBrk="1" hangingPunct="1">
              <a:lnSpc>
                <a:spcPct val="90000"/>
              </a:lnSpc>
            </a:pPr>
            <a:endParaRPr lang="en-GB" sz="2400" dirty="0" smtClean="0"/>
          </a:p>
          <a:p>
            <a:pPr eaLnBrk="1" hangingPunct="1">
              <a:lnSpc>
                <a:spcPct val="90000"/>
              </a:lnSpc>
            </a:pPr>
            <a:r>
              <a:rPr lang="en-GB" sz="2400" dirty="0" smtClean="0"/>
              <a:t>The default value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true</a:t>
            </a:r>
            <a:r>
              <a:rPr lang="en-GB" sz="2400" dirty="0" smtClean="0">
                <a:latin typeface="Courier New" pitchFamily="49" charset="0"/>
              </a:rPr>
              <a:t> </a:t>
            </a:r>
            <a:r>
              <a:rPr lang="en-GB" sz="2400" dirty="0" smtClean="0"/>
              <a:t>has been changed by specifying a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value</a:t>
            </a:r>
            <a:r>
              <a:rPr lang="en-GB" sz="2400" dirty="0" smtClean="0"/>
              <a:t> attribute as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400" dirty="0" smtClean="0"/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400" dirty="0" smtClean="0"/>
              <a:t>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value="OF COURSE!"</a:t>
            </a:r>
            <a:endParaRPr lang="en-GB" sz="2400" dirty="0" smtClean="0"/>
          </a:p>
          <a:p>
            <a:pPr eaLnBrk="1" hangingPunct="1">
              <a:lnSpc>
                <a:spcPct val="90000"/>
              </a:lnSpc>
            </a:pPr>
            <a:endParaRPr lang="en-GB" sz="2400" dirty="0" smtClean="0"/>
          </a:p>
          <a:p>
            <a:pPr eaLnBrk="1" hangingPunct="1">
              <a:lnSpc>
                <a:spcPct val="90000"/>
              </a:lnSpc>
            </a:pPr>
            <a:r>
              <a:rPr lang="en-GB" sz="2400" dirty="0" smtClean="0"/>
              <a:t>Other types of </a:t>
            </a:r>
            <a:r>
              <a:rPr lang="en-GB" sz="2400" b="1" i="1" u="sng" dirty="0" smtClean="0"/>
              <a:t>mappers</a:t>
            </a:r>
            <a:r>
              <a:rPr lang="en-GB" sz="2400" dirty="0" smtClean="0"/>
              <a:t>  can also be used by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uptodate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dirty="0" smtClean="0"/>
              <a:t> task. </a:t>
            </a:r>
          </a:p>
        </p:txBody>
      </p:sp>
    </p:spTree>
    <p:extLst>
      <p:ext uri="{BB962C8B-B14F-4D97-AF65-F5344CB8AC3E}">
        <p14:creationId xmlns:p14="http://schemas.microsoft.com/office/powerpoint/2010/main" val="323003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0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89F0BB-4731-4C22-BE54-9BD1078BCB91}" type="slidenum">
              <a:rPr lang="en-GB"/>
              <a:pPr>
                <a:defRPr/>
              </a:pPr>
              <a:t>17</a:t>
            </a:fld>
            <a:endParaRPr lang="en-GB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2920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dirty="0" smtClean="0"/>
              <a:t>Testing conditions with </a:t>
            </a:r>
            <a:r>
              <a:rPr lang="en-GB" sz="3200" b="1" i="1" dirty="0" smtClean="0">
                <a:solidFill>
                  <a:srgbClr val="FF0000"/>
                </a:solidFill>
                <a:latin typeface="Courier New" pitchFamily="49" charset="0"/>
              </a:rPr>
              <a:t>&lt;condition&gt;</a:t>
            </a:r>
          </a:p>
        </p:txBody>
      </p:sp>
      <p:sp>
        <p:nvSpPr>
          <p:cNvPr id="911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3568" y="1669270"/>
            <a:ext cx="8064500" cy="5072098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500"/>
              </a:spcBef>
              <a:spcAft>
                <a:spcPts val="1800"/>
              </a:spcAft>
            </a:pP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&lt;condition&gt;</a:t>
            </a:r>
            <a:r>
              <a:rPr lang="en-GB" sz="2400" dirty="0" smtClean="0"/>
              <a:t> task </a:t>
            </a:r>
            <a:r>
              <a:rPr lang="en-GB" sz="2400" b="1" i="1" u="sng" dirty="0" smtClean="0"/>
              <a:t>sets a property</a:t>
            </a:r>
            <a:r>
              <a:rPr lang="en-GB" sz="2400" dirty="0" smtClean="0"/>
              <a:t>  if a certain condition is true. </a:t>
            </a:r>
          </a:p>
          <a:p>
            <a:pPr eaLnBrk="1" hangingPunct="1">
              <a:lnSpc>
                <a:spcPct val="80000"/>
              </a:lnSpc>
              <a:spcBef>
                <a:spcPts val="500"/>
              </a:spcBef>
              <a:spcAft>
                <a:spcPts val="1800"/>
              </a:spcAft>
            </a:pPr>
            <a:r>
              <a:rPr lang="en-GB" sz="2400" dirty="0" smtClean="0"/>
              <a:t>This is a </a:t>
            </a:r>
            <a:r>
              <a:rPr lang="en-GB" sz="2400" b="1" i="1" u="sng" dirty="0" smtClean="0"/>
              <a:t>composition</a:t>
            </a:r>
            <a:r>
              <a:rPr lang="en-GB" sz="2400" dirty="0" smtClean="0"/>
              <a:t> of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&lt;available&gt;</a:t>
            </a:r>
            <a:r>
              <a:rPr lang="en-GB" sz="2400" dirty="0" smtClean="0">
                <a:solidFill>
                  <a:srgbClr val="333771"/>
                </a:solidFill>
                <a:latin typeface="Times New Roman" pitchFamily="18" charset="0"/>
              </a:rPr>
              <a:t>,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uptodate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b="1" dirty="0" smtClean="0"/>
              <a:t> </a:t>
            </a:r>
            <a:r>
              <a:rPr lang="en-GB" sz="2400" dirty="0" smtClean="0"/>
              <a:t>and other such tasks.</a:t>
            </a:r>
          </a:p>
          <a:p>
            <a:pPr eaLnBrk="1" hangingPunct="1">
              <a:lnSpc>
                <a:spcPct val="80000"/>
              </a:lnSpc>
              <a:spcBef>
                <a:spcPts val="500"/>
              </a:spcBef>
              <a:spcAft>
                <a:spcPts val="1800"/>
              </a:spcAft>
            </a:pPr>
            <a:r>
              <a:rPr lang="en-GB" sz="2400" i="1" u="sng" dirty="0" smtClean="0">
                <a:solidFill>
                  <a:srgbClr val="333771"/>
                </a:solidFill>
              </a:rPr>
              <a:t>If</a:t>
            </a:r>
            <a:r>
              <a:rPr lang="en-GB" sz="2400" dirty="0" smtClean="0">
                <a:solidFill>
                  <a:srgbClr val="333771"/>
                </a:solidFill>
              </a:rPr>
              <a:t>   the </a:t>
            </a:r>
            <a:r>
              <a:rPr lang="en-GB" sz="2400" i="1" u="sng" dirty="0" smtClean="0">
                <a:solidFill>
                  <a:srgbClr val="333771"/>
                </a:solidFill>
              </a:rPr>
              <a:t>condition is true</a:t>
            </a:r>
            <a:r>
              <a:rPr lang="en-GB" sz="2400" dirty="0" smtClean="0">
                <a:solidFill>
                  <a:srgbClr val="333771"/>
                </a:solidFill>
              </a:rPr>
              <a:t>, the </a:t>
            </a:r>
            <a:r>
              <a:rPr lang="en-GB" sz="2400" b="1" i="1" u="sng" dirty="0" smtClean="0">
                <a:solidFill>
                  <a:srgbClr val="333771"/>
                </a:solidFill>
              </a:rPr>
              <a:t>property value is set to true</a:t>
            </a:r>
            <a:r>
              <a:rPr lang="en-GB" sz="2400" dirty="0" smtClean="0">
                <a:solidFill>
                  <a:srgbClr val="333771"/>
                </a:solidFill>
              </a:rPr>
              <a:t>  by default.</a:t>
            </a:r>
          </a:p>
          <a:p>
            <a:pPr eaLnBrk="1" hangingPunct="1">
              <a:lnSpc>
                <a:spcPct val="80000"/>
              </a:lnSpc>
              <a:spcBef>
                <a:spcPts val="500"/>
              </a:spcBef>
              <a:spcAft>
                <a:spcPts val="1800"/>
              </a:spcAft>
            </a:pPr>
            <a:r>
              <a:rPr lang="en-GB" sz="2400" i="1" u="sng" dirty="0" smtClean="0">
                <a:solidFill>
                  <a:srgbClr val="333771"/>
                </a:solidFill>
              </a:rPr>
              <a:t>Otherwise</a:t>
            </a:r>
            <a:r>
              <a:rPr lang="en-GB" sz="2400" dirty="0" smtClean="0">
                <a:solidFill>
                  <a:srgbClr val="333771"/>
                </a:solidFill>
              </a:rPr>
              <a:t>, the property is </a:t>
            </a:r>
            <a:r>
              <a:rPr lang="en-GB" sz="2400" b="1" i="1" u="sng" dirty="0" smtClean="0">
                <a:solidFill>
                  <a:srgbClr val="333771"/>
                </a:solidFill>
              </a:rPr>
              <a:t>not set  at all</a:t>
            </a:r>
            <a:r>
              <a:rPr lang="en-GB" sz="2400" dirty="0" smtClean="0">
                <a:solidFill>
                  <a:srgbClr val="333771"/>
                </a:solidFill>
              </a:rPr>
              <a:t>                 (is </a:t>
            </a:r>
            <a:r>
              <a:rPr lang="en-GB" sz="2400" b="1" dirty="0" smtClean="0">
                <a:solidFill>
                  <a:srgbClr val="333771"/>
                </a:solidFill>
              </a:rPr>
              <a:t>undefined</a:t>
            </a:r>
            <a:r>
              <a:rPr lang="en-GB" sz="2400" dirty="0" smtClean="0">
                <a:solidFill>
                  <a:srgbClr val="333771"/>
                </a:solidFill>
              </a:rPr>
              <a:t>). </a:t>
            </a:r>
          </a:p>
          <a:p>
            <a:pPr eaLnBrk="1" hangingPunct="1">
              <a:lnSpc>
                <a:spcPct val="80000"/>
              </a:lnSpc>
              <a:spcBef>
                <a:spcPts val="500"/>
              </a:spcBef>
              <a:spcAft>
                <a:spcPts val="1800"/>
              </a:spcAft>
            </a:pPr>
            <a:r>
              <a:rPr lang="en-GB" sz="2400" b="1" i="1" u="sng" dirty="0" smtClean="0">
                <a:solidFill>
                  <a:srgbClr val="333771"/>
                </a:solidFill>
              </a:rPr>
              <a:t>Conditions</a:t>
            </a:r>
            <a:r>
              <a:rPr lang="en-GB" sz="2400" dirty="0" smtClean="0">
                <a:solidFill>
                  <a:srgbClr val="333771"/>
                </a:solidFill>
              </a:rPr>
              <a:t>  are specified </a:t>
            </a:r>
            <a:r>
              <a:rPr lang="en-GB" sz="2400" i="1" u="sng" dirty="0" smtClean="0">
                <a:solidFill>
                  <a:srgbClr val="333771"/>
                </a:solidFill>
              </a:rPr>
              <a:t>as nested elements</a:t>
            </a:r>
            <a:r>
              <a:rPr lang="en-GB" sz="2400" dirty="0" smtClean="0">
                <a:solidFill>
                  <a:srgbClr val="333771"/>
                </a:solidFill>
              </a:rPr>
              <a:t>  of</a:t>
            </a:r>
            <a:r>
              <a:rPr lang="en-GB" sz="2400" i="1" u="sng" dirty="0" smtClean="0">
                <a:solidFill>
                  <a:srgbClr val="333771"/>
                </a:solidFill>
              </a:rPr>
              <a:t>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&lt;condition&gt;</a:t>
            </a:r>
            <a:r>
              <a:rPr lang="en-GB" sz="2400" dirty="0" smtClean="0"/>
              <a:t> task</a:t>
            </a:r>
            <a:endParaRPr lang="en-GB" sz="2400" dirty="0" smtClean="0">
              <a:solidFill>
                <a:srgbClr val="3337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783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4F8D58-8319-4814-A8DA-CCBBE1F8D258}" type="slidenum">
              <a:rPr lang="en-GB"/>
              <a:pPr>
                <a:defRPr/>
              </a:pPr>
              <a:t>18</a:t>
            </a:fld>
            <a:endParaRPr lang="en-GB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4"/>
            <a:ext cx="7923213" cy="466724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400" dirty="0" smtClean="0"/>
              <a:t>Conditions </a:t>
            </a:r>
            <a:r>
              <a:rPr lang="en-GB" sz="2400" b="1" dirty="0" smtClean="0"/>
              <a:t>allowed to be nested</a:t>
            </a:r>
            <a:r>
              <a:rPr lang="en-GB" sz="2400" dirty="0" smtClean="0"/>
              <a:t> within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&lt;condition&gt;</a:t>
            </a:r>
          </a:p>
        </p:txBody>
      </p:sp>
      <p:graphicFrame>
        <p:nvGraphicFramePr>
          <p:cNvPr id="93211" name="Group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17410"/>
              </p:ext>
            </p:extLst>
          </p:nvPr>
        </p:nvGraphicFramePr>
        <p:xfrm>
          <a:off x="214282" y="681118"/>
          <a:ext cx="8715436" cy="5319650"/>
        </p:xfrm>
        <a:graphic>
          <a:graphicData uri="http://schemas.openxmlformats.org/drawingml/2006/table">
            <a:tbl>
              <a:tblPr/>
              <a:tblGrid>
                <a:gridCol w="2134929"/>
                <a:gridCol w="6580507"/>
              </a:tblGrid>
              <a:tr h="4103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Element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Definition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12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&lt;available&gt;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Exactly the same semantics and syntax as the 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&lt;available&gt;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task, except 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property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and 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value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attributes are </a:t>
                      </a:r>
                      <a:r>
                        <a:rPr kumimoji="0" lang="en-GB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ignored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&lt;condition&gt;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will declare them.)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Evaluates to 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true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if the resource is available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07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&lt;uptodate&gt;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Exactly the same semantics and syntax as the 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&lt;</a:t>
                      </a:r>
                      <a:r>
                        <a:rPr kumimoji="0" lang="en-GB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uptodate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&gt;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task, except 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property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and 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value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are </a:t>
                      </a:r>
                      <a:r>
                        <a:rPr kumimoji="0" lang="en-GB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ignored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  Evaluates to 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true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if file(s) are up-to-date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66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&lt;</a:t>
                      </a:r>
                      <a:r>
                        <a:rPr kumimoji="0" lang="en-GB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os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&gt;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Evaluates to 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true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if the O/S family name (</a:t>
                      </a:r>
                      <a:r>
                        <a:rPr kumimoji="0" lang="en-GB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mac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, 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windows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, </a:t>
                      </a:r>
                      <a:r>
                        <a:rPr kumimoji="0" lang="en-GB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unix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, etc.), architecture, and version match with that declared by 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family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attribute of 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&lt;</a:t>
                      </a:r>
                      <a:r>
                        <a:rPr kumimoji="0" lang="en-GB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os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&gt;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3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&lt;equals&gt;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Evaluates to 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true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if two properties have the same value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59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&lt;</a:t>
                      </a:r>
                      <a:r>
                        <a:rPr kumimoji="0" lang="en-GB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isset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&gt;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Evaluates to 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true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if a given property </a:t>
                      </a:r>
                      <a:r>
                        <a:rPr kumimoji="0" lang="en-GB" sz="20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has been set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 (to any value) in this project.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0987" name="Text Box 26"/>
          <p:cNvSpPr txBox="1">
            <a:spLocks noChangeArrowheads="1"/>
          </p:cNvSpPr>
          <p:nvPr/>
        </p:nvSpPr>
        <p:spPr bwMode="auto">
          <a:xfrm>
            <a:off x="-56726" y="6072206"/>
            <a:ext cx="9200726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sz="1800" u="sng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GB" sz="1800" b="1" u="sng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C:\</a:t>
            </a:r>
            <a:r>
              <a:rPr lang="en-GB" sz="1800" b="1" u="sng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JAVA\Ant1.8.2\docs\manual\index.html</a:t>
            </a:r>
            <a:r>
              <a:rPr lang="en-GB" sz="1600" dirty="0" smtClean="0">
                <a:latin typeface="Tahoma" pitchFamily="34" charset="0"/>
              </a:rPr>
              <a:t>-</a:t>
            </a:r>
            <a:r>
              <a:rPr lang="en-GB" sz="1600" dirty="0">
                <a:latin typeface="Tahoma" pitchFamily="34" charset="0"/>
              </a:rPr>
              <a:t>&gt;Ant Tasks-</a:t>
            </a:r>
            <a:r>
              <a:rPr lang="en-GB" sz="1600" dirty="0" smtClean="0">
                <a:latin typeface="Tahoma" pitchFamily="34" charset="0"/>
              </a:rPr>
              <a:t>&gt;List of </a:t>
            </a:r>
            <a:r>
              <a:rPr lang="en-GB" sz="1600" dirty="0">
                <a:latin typeface="Tahoma" pitchFamily="34" charset="0"/>
              </a:rPr>
              <a:t>Tasks-&gt;Condition]</a:t>
            </a:r>
            <a:endParaRPr lang="en-GB" sz="1600" b="1" u="sng" dirty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52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D1DB88-9599-479A-9DC4-046E7E00D8C8}" type="slidenum">
              <a:rPr lang="en-GB"/>
              <a:pPr>
                <a:defRPr/>
              </a:pPr>
              <a:t>19</a:t>
            </a:fld>
            <a:endParaRPr lang="en-GB"/>
          </a:p>
        </p:txBody>
      </p:sp>
      <p:graphicFrame>
        <p:nvGraphicFramePr>
          <p:cNvPr id="95267" name="Group 35"/>
          <p:cNvGraphicFramePr>
            <a:graphicFrameLocks noGrp="1"/>
          </p:cNvGraphicFramePr>
          <p:nvPr>
            <p:ph type="body" idx="1"/>
            <p:extLst>
              <p:ext uri="{D42A27DB-BD31-4B8C-83A1-F6EECF244321}">
                <p14:modId xmlns:p14="http://schemas.microsoft.com/office/powerpoint/2010/main" val="4104565351"/>
              </p:ext>
            </p:extLst>
          </p:nvPr>
        </p:nvGraphicFramePr>
        <p:xfrm>
          <a:off x="642910" y="1004270"/>
          <a:ext cx="7772400" cy="5139374"/>
        </p:xfrm>
        <a:graphic>
          <a:graphicData uri="http://schemas.openxmlformats.org/drawingml/2006/table">
            <a:tbl>
              <a:tblPr/>
              <a:tblGrid>
                <a:gridCol w="2081212"/>
                <a:gridCol w="5691188"/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Element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Definition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&lt;checksum&gt;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Uses the same syntax as the 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&lt;checksum&gt;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task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, evaluating to 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true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if the  checksum of the file(s) match.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&lt;http&gt;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Checks for a valid response from a web server of the specified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url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&lt;socket&gt;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Check for a socket listener on a specified port and host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&lt;filesmatch&gt;</a:t>
                      </a:r>
                      <a:endParaRPr kumimoji="0" lang="en-GB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Byte-for-byte file comparison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&lt;contains&gt;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Tests whether one string contains another, optionally case-sensitive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&lt;istrue&gt;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True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if value is </a:t>
                      </a: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on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, </a:t>
                      </a: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true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, or </a:t>
                      </a: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&lt;isfalse&gt;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The negation of 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&lt;</a:t>
                      </a:r>
                      <a:r>
                        <a:rPr kumimoji="0" lang="en-GB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istrue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&gt;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016" name="Rectangle 31"/>
          <p:cNvSpPr>
            <a:spLocks noGrp="1" noChangeArrowheads="1"/>
          </p:cNvSpPr>
          <p:nvPr>
            <p:ph type="title"/>
          </p:nvPr>
        </p:nvSpPr>
        <p:spPr>
          <a:xfrm>
            <a:off x="539750" y="-24"/>
            <a:ext cx="7843838" cy="93662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 smtClean="0"/>
              <a:t> </a:t>
            </a: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 smtClean="0"/>
              <a:t>Conditions available within </a:t>
            </a:r>
            <a:r>
              <a:rPr lang="en-GB" sz="3200" b="1" dirty="0" smtClean="0">
                <a:solidFill>
                  <a:srgbClr val="000000"/>
                </a:solidFill>
                <a:latin typeface="Courier New" pitchFamily="49" charset="0"/>
              </a:rPr>
              <a:t>&lt;condition&gt;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91443" y="848906"/>
            <a:ext cx="3389069" cy="707886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sz="4000" b="1" dirty="0" smtClean="0">
                <a:solidFill>
                  <a:srgbClr val="FF0000"/>
                </a:solidFill>
                <a:latin typeface="+mn-lt"/>
              </a:rPr>
              <a:t>SELF-STUDY</a:t>
            </a:r>
            <a:endParaRPr lang="en-GB" sz="4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Text Box 26"/>
          <p:cNvSpPr txBox="1">
            <a:spLocks noChangeArrowheads="1"/>
          </p:cNvSpPr>
          <p:nvPr/>
        </p:nvSpPr>
        <p:spPr bwMode="auto">
          <a:xfrm>
            <a:off x="-56726" y="6156012"/>
            <a:ext cx="9200726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sz="1800" u="sng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GB" sz="1800" b="1" u="sng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C:\</a:t>
            </a:r>
            <a:r>
              <a:rPr lang="en-GB" sz="1800" b="1" u="sng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JAVA\Ant1.8.2\docs\manual\index.html</a:t>
            </a:r>
            <a:r>
              <a:rPr lang="en-GB" sz="1600" dirty="0" smtClean="0">
                <a:latin typeface="Tahoma" pitchFamily="34" charset="0"/>
              </a:rPr>
              <a:t>-</a:t>
            </a:r>
            <a:r>
              <a:rPr lang="en-GB" sz="1600" dirty="0">
                <a:latin typeface="Tahoma" pitchFamily="34" charset="0"/>
              </a:rPr>
              <a:t>&gt;Ant Tasks-</a:t>
            </a:r>
            <a:r>
              <a:rPr lang="en-GB" sz="1600" dirty="0" smtClean="0">
                <a:latin typeface="Tahoma" pitchFamily="34" charset="0"/>
              </a:rPr>
              <a:t>&gt;List of </a:t>
            </a:r>
            <a:r>
              <a:rPr lang="en-GB" sz="1600" dirty="0">
                <a:latin typeface="Tahoma" pitchFamily="34" charset="0"/>
              </a:rPr>
              <a:t>Tasks-&gt;Condition]</a:t>
            </a:r>
            <a:endParaRPr lang="en-GB" sz="1600" b="1" u="sng" dirty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77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3118952-71BD-4E37-A078-40BCC06D932C}" type="slidenum">
              <a:rPr lang="en-GB" smtClean="0"/>
              <a:pPr/>
              <a:t>2</a:t>
            </a:fld>
            <a:endParaRPr lang="en-GB" smtClean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4909"/>
            <a:ext cx="7772400" cy="110807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b="1" dirty="0" err="1" smtClean="0">
                <a:solidFill>
                  <a:srgbClr val="FF0000"/>
                </a:solidFill>
              </a:rPr>
              <a:t>Mapper</a:t>
            </a:r>
            <a:r>
              <a:rPr lang="en-GB" sz="4000" dirty="0" smtClean="0"/>
              <a:t> </a:t>
            </a:r>
            <a:r>
              <a:rPr lang="en-GB" sz="4000" dirty="0" err="1" smtClean="0"/>
              <a:t>datatype</a:t>
            </a:r>
            <a:r>
              <a:rPr lang="en-GB" sz="4000" dirty="0" smtClean="0"/>
              <a:t> </a:t>
            </a:r>
            <a:br>
              <a:rPr lang="en-GB" sz="4000" dirty="0" smtClean="0"/>
            </a:br>
            <a:r>
              <a:rPr lang="en-GB" sz="3200" dirty="0" smtClean="0"/>
              <a:t>(mapping file names)</a:t>
            </a:r>
          </a:p>
        </p:txBody>
      </p:sp>
      <p:sp>
        <p:nvSpPr>
          <p:cNvPr id="962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10815" y="1501884"/>
            <a:ext cx="7921625" cy="4735428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500"/>
              </a:spcBef>
              <a:spcAft>
                <a:spcPts val="1200"/>
              </a:spcAft>
              <a:buFont typeface="Wingdings" pitchFamily="2" charset="2"/>
              <a:buNone/>
            </a:pPr>
            <a:r>
              <a:rPr lang="en-GB" sz="2400" dirty="0" smtClean="0"/>
              <a:t>(See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C:\JAVA\Ant1.8.1\docs\manual\index.html</a:t>
            </a:r>
            <a:r>
              <a:rPr lang="en-GB" sz="2400" b="1" dirty="0" smtClean="0"/>
              <a:t> </a:t>
            </a:r>
          </a:p>
          <a:p>
            <a:pPr eaLnBrk="1" hangingPunct="1">
              <a:spcBef>
                <a:spcPts val="500"/>
              </a:spcBef>
              <a:spcAft>
                <a:spcPts val="1200"/>
              </a:spcAft>
              <a:buFont typeface="Wingdings" pitchFamily="2" charset="2"/>
              <a:buNone/>
            </a:pPr>
            <a:r>
              <a:rPr lang="en-GB" sz="2400" dirty="0" smtClean="0"/>
              <a:t>and </a:t>
            </a:r>
            <a:r>
              <a:rPr lang="en-GB" sz="2400" b="1" dirty="0" smtClean="0"/>
              <a:t>Ant Book, 3.10</a:t>
            </a:r>
            <a:r>
              <a:rPr lang="en-GB" sz="2400" dirty="0" smtClean="0"/>
              <a:t>)</a:t>
            </a:r>
          </a:p>
          <a:p>
            <a:pPr eaLnBrk="1" hangingPunct="1">
              <a:spcBef>
                <a:spcPts val="500"/>
              </a:spcBef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400" dirty="0" smtClean="0"/>
              <a:t>Some tasks take </a:t>
            </a:r>
            <a:r>
              <a:rPr lang="en-GB" sz="2400" i="1" u="sng" dirty="0" smtClean="0"/>
              <a:t>source files</a:t>
            </a:r>
            <a:r>
              <a:rPr lang="en-GB" sz="2400" dirty="0" smtClean="0"/>
              <a:t>  and </a:t>
            </a:r>
            <a:r>
              <a:rPr lang="en-GB" sz="2400" i="1" dirty="0" smtClean="0"/>
              <a:t>create</a:t>
            </a:r>
            <a:r>
              <a:rPr lang="en-GB" sz="2400" dirty="0" smtClean="0"/>
              <a:t>  (or </a:t>
            </a:r>
            <a:r>
              <a:rPr lang="en-GB" sz="2400" i="1" dirty="0" smtClean="0"/>
              <a:t>compare</a:t>
            </a:r>
            <a:r>
              <a:rPr lang="en-GB" sz="2400" dirty="0" smtClean="0"/>
              <a:t>  them with)  </a:t>
            </a:r>
            <a:r>
              <a:rPr lang="en-GB" sz="2400" i="1" u="sng" dirty="0" smtClean="0"/>
              <a:t>target files</a:t>
            </a:r>
            <a:r>
              <a:rPr lang="en-GB" sz="2400" i="1" dirty="0" smtClean="0"/>
              <a:t>.</a:t>
            </a:r>
            <a:r>
              <a:rPr lang="en-GB" sz="2400" dirty="0" smtClean="0"/>
              <a:t> </a:t>
            </a:r>
          </a:p>
          <a:p>
            <a:pPr eaLnBrk="1" hangingPunct="1">
              <a:spcBef>
                <a:spcPts val="500"/>
              </a:spcBef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400" dirty="0" smtClean="0"/>
              <a:t>Depending on the task, it may be quite obvious which name a target file will have. </a:t>
            </a:r>
          </a:p>
          <a:p>
            <a:pPr eaLnBrk="1" hangingPunct="1">
              <a:spcBef>
                <a:spcPts val="50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GB" sz="2400" dirty="0" smtClean="0"/>
              <a:t>For example,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javac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en-GB" sz="2400" dirty="0" smtClean="0"/>
              <a:t> compiles </a:t>
            </a:r>
            <a:r>
              <a:rPr lang="en-GB" sz="2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.java</a:t>
            </a:r>
            <a:r>
              <a:rPr lang="en-GB" sz="2400" dirty="0" smtClean="0"/>
              <a:t>  files to  </a:t>
            </a:r>
            <a:r>
              <a:rPr lang="en-GB" sz="2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.class</a:t>
            </a:r>
            <a:r>
              <a:rPr lang="en-GB" sz="2400" dirty="0" smtClean="0"/>
              <a:t>  files.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C8C92B-F535-4833-A128-84A160962577}" type="slidenum">
              <a:rPr lang="en-GB"/>
              <a:pPr>
                <a:defRPr/>
              </a:pPr>
              <a:t>20</a:t>
            </a:fld>
            <a:endParaRPr lang="en-GB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14"/>
            <a:ext cx="7772400" cy="5334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b="1" dirty="0" smtClean="0">
                <a:solidFill>
                  <a:srgbClr val="000000"/>
                </a:solidFill>
                <a:latin typeface="Courier New" pitchFamily="49" charset="0"/>
              </a:rPr>
              <a:t>&lt;condition&gt;</a:t>
            </a:r>
          </a:p>
        </p:txBody>
      </p:sp>
      <p:sp>
        <p:nvSpPr>
          <p:cNvPr id="43012" name="Text Box 3"/>
          <p:cNvSpPr txBox="1">
            <a:spLocks noChangeArrowheads="1"/>
          </p:cNvSpPr>
          <p:nvPr/>
        </p:nvSpPr>
        <p:spPr bwMode="auto">
          <a:xfrm>
            <a:off x="762000" y="1142984"/>
            <a:ext cx="7696200" cy="2289175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&lt;condition property="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isMacOsButNotMacOsX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"&gt;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&lt;and&gt;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&lt;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os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family="mac"/&gt;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&lt;not&gt;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  &lt;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os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family="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unix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"/&gt;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&lt;/not&gt;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&lt;/and&gt;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&lt;/condition&gt;</a:t>
            </a:r>
          </a:p>
        </p:txBody>
      </p:sp>
      <p:sp>
        <p:nvSpPr>
          <p:cNvPr id="96260" name="Text Box 4"/>
          <p:cNvSpPr txBox="1">
            <a:spLocks noChangeArrowheads="1"/>
          </p:cNvSpPr>
          <p:nvPr/>
        </p:nvSpPr>
        <p:spPr bwMode="auto">
          <a:xfrm>
            <a:off x="755650" y="3500438"/>
            <a:ext cx="8031192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</a:pPr>
            <a:r>
              <a:rPr lang="en-GB" dirty="0">
                <a:latin typeface="Tahoma" pitchFamily="34" charset="0"/>
              </a:rPr>
              <a:t>This sets the property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isMacOsButNotMacOsX</a:t>
            </a:r>
            <a:r>
              <a:rPr lang="en-GB" dirty="0">
                <a:latin typeface="Tahoma" pitchFamily="34" charset="0"/>
              </a:rPr>
              <a:t> to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true</a:t>
            </a:r>
            <a:r>
              <a:rPr lang="en-GB" dirty="0">
                <a:latin typeface="Tahoma" pitchFamily="34" charset="0"/>
              </a:rPr>
              <a:t> if the current operating system is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MacOS</a:t>
            </a:r>
            <a:r>
              <a:rPr lang="en-GB" dirty="0">
                <a:latin typeface="Tahoma" pitchFamily="34" charset="0"/>
              </a:rPr>
              <a:t>, but not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MacOsX</a:t>
            </a:r>
            <a:r>
              <a:rPr lang="en-GB" dirty="0">
                <a:latin typeface="Tahoma" pitchFamily="34" charset="0"/>
              </a:rPr>
              <a:t> - which </a:t>
            </a:r>
            <a:r>
              <a:rPr lang="en-GB" b="1" dirty="0">
                <a:latin typeface="Tahoma" pitchFamily="34" charset="0"/>
              </a:rPr>
              <a:t>Ant </a:t>
            </a:r>
            <a:r>
              <a:rPr lang="en-GB" dirty="0">
                <a:latin typeface="Tahoma" pitchFamily="34" charset="0"/>
              </a:rPr>
              <a:t>considers to be in the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Unix</a:t>
            </a:r>
            <a:r>
              <a:rPr lang="en-GB" dirty="0">
                <a:latin typeface="Tahoma" pitchFamily="34" charset="0"/>
              </a:rPr>
              <a:t> family as well. 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</a:pPr>
            <a:r>
              <a:rPr lang="en-GB" dirty="0">
                <a:latin typeface="Tahoma" pitchFamily="34" charset="0"/>
              </a:rPr>
              <a:t>Analogous examples are possible with complicated logical combinations of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uptodate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b="1" dirty="0">
                <a:latin typeface="Tahoma" pitchFamily="34" charset="0"/>
              </a:rPr>
              <a:t>and other conditions from the above table</a:t>
            </a:r>
            <a:r>
              <a:rPr lang="en-GB" dirty="0">
                <a:latin typeface="Tahoma" pitchFamily="34" charset="0"/>
              </a:rPr>
              <a:t>. (</a:t>
            </a:r>
            <a:r>
              <a:rPr lang="en-GB" b="1" dirty="0">
                <a:solidFill>
                  <a:srgbClr val="FF0000"/>
                </a:solidFill>
                <a:latin typeface="Tahoma" pitchFamily="34" charset="0"/>
              </a:rPr>
              <a:t>See</a:t>
            </a:r>
            <a:r>
              <a:rPr lang="en-GB" dirty="0">
                <a:latin typeface="Tahoma" pitchFamily="34" charset="0"/>
              </a:rPr>
              <a:t> </a:t>
            </a:r>
            <a:r>
              <a:rPr lang="en-GB" b="1" dirty="0">
                <a:latin typeface="Tahoma" pitchFamily="34" charset="0"/>
              </a:rPr>
              <a:t>Ant Book</a:t>
            </a:r>
            <a:r>
              <a:rPr lang="en-GB" dirty="0">
                <a:latin typeface="Tahoma" pitchFamily="34" charset="0"/>
              </a:rPr>
              <a:t>, P. 73.)</a:t>
            </a:r>
          </a:p>
        </p:txBody>
      </p:sp>
      <p:sp>
        <p:nvSpPr>
          <p:cNvPr id="43014" name="Text Box 5"/>
          <p:cNvSpPr txBox="1">
            <a:spLocks noChangeArrowheads="1"/>
          </p:cNvSpPr>
          <p:nvPr/>
        </p:nvSpPr>
        <p:spPr bwMode="auto">
          <a:xfrm>
            <a:off x="28562" y="6162675"/>
            <a:ext cx="8997977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sz="1600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GB" sz="1600" b="1" u="sng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C:\</a:t>
            </a:r>
            <a:r>
              <a:rPr lang="en-GB" sz="1600" b="1" u="sng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JAVA\Ant1.8.2\docs\manual\index.html</a:t>
            </a:r>
            <a:r>
              <a:rPr lang="en-GB" sz="1400" dirty="0" smtClean="0">
                <a:latin typeface="+mn-lt"/>
                <a:cs typeface="Courier New" pitchFamily="49" charset="0"/>
              </a:rPr>
              <a:t> </a:t>
            </a:r>
            <a:r>
              <a:rPr lang="en-GB" sz="1400" b="1" dirty="0">
                <a:latin typeface="+mn-lt"/>
                <a:cs typeface="Courier New" pitchFamily="49" charset="0"/>
              </a:rPr>
              <a:t>-&gt; Ant Tasks -&gt; </a:t>
            </a:r>
            <a:r>
              <a:rPr lang="en-GB" sz="1400" b="1" dirty="0" smtClean="0">
                <a:latin typeface="+mn-lt"/>
                <a:cs typeface="Courier New" pitchFamily="49" charset="0"/>
              </a:rPr>
              <a:t>List of </a:t>
            </a:r>
            <a:r>
              <a:rPr lang="en-GB" sz="1400" b="1" dirty="0">
                <a:latin typeface="+mn-lt"/>
                <a:cs typeface="Courier New" pitchFamily="49" charset="0"/>
              </a:rPr>
              <a:t>Tasks -&gt; Condition]</a:t>
            </a:r>
          </a:p>
        </p:txBody>
      </p:sp>
      <p:sp>
        <p:nvSpPr>
          <p:cNvPr id="43015" name="Text Box 6"/>
          <p:cNvSpPr txBox="1">
            <a:spLocks noChangeArrowheads="1"/>
          </p:cNvSpPr>
          <p:nvPr/>
        </p:nvSpPr>
        <p:spPr bwMode="auto">
          <a:xfrm>
            <a:off x="665163" y="642918"/>
            <a:ext cx="4233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dirty="0">
                <a:latin typeface="Tahoma" pitchFamily="34" charset="0"/>
              </a:rPr>
              <a:t>Example with condition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os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en-GB" dirty="0">
                <a:latin typeface="Tahoma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954703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6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6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1DB483-B345-4E86-9F52-A0C2B0DC7F6E}" type="slidenum">
              <a:rPr lang="en-GB"/>
              <a:pPr>
                <a:defRPr/>
              </a:pPr>
              <a:t>21</a:t>
            </a:fld>
            <a:endParaRPr lang="en-GB"/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4624"/>
            <a:ext cx="7772400" cy="538186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sz="2800" dirty="0" smtClean="0"/>
              <a:t>Conditional build </a:t>
            </a:r>
            <a:r>
              <a:rPr lang="en-GB" sz="2800" b="1" dirty="0" smtClean="0"/>
              <a:t>failure</a:t>
            </a:r>
            <a:r>
              <a:rPr lang="en-GB" sz="2800" dirty="0" smtClean="0"/>
              <a:t> </a:t>
            </a:r>
          </a:p>
        </p:txBody>
      </p:sp>
      <p:sp>
        <p:nvSpPr>
          <p:cNvPr id="12083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4213" y="642918"/>
            <a:ext cx="7772400" cy="1008062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GB" sz="2000" dirty="0" smtClean="0"/>
              <a:t>The next example shows how a </a:t>
            </a:r>
            <a:r>
              <a:rPr lang="en-GB" sz="2000" b="1" dirty="0" smtClean="0">
                <a:solidFill>
                  <a:srgbClr val="FF0000"/>
                </a:solidFill>
              </a:rPr>
              <a:t>build can exit,</a:t>
            </a:r>
            <a:r>
              <a:rPr lang="en-GB" sz="2000" dirty="0" smtClean="0"/>
              <a:t> </a:t>
            </a:r>
            <a:r>
              <a:rPr lang="en-GB" sz="2000" b="1" i="1" u="sng" dirty="0" smtClean="0"/>
              <a:t>alerting the user of missing dependencies</a:t>
            </a:r>
            <a:r>
              <a:rPr lang="en-GB" sz="2000" dirty="0" smtClean="0"/>
              <a:t>.</a:t>
            </a:r>
          </a:p>
          <a:p>
            <a:pPr eaLnBrk="1" hangingPunct="1"/>
            <a:r>
              <a:rPr lang="en-GB" sz="2000" dirty="0" smtClean="0"/>
              <a:t>We use the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fail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000" dirty="0" smtClean="0"/>
              <a:t> task forcing the </a:t>
            </a:r>
            <a:r>
              <a:rPr lang="en-GB" sz="2000" b="1" i="1" u="sng" dirty="0" smtClean="0"/>
              <a:t>failure of a build</a:t>
            </a:r>
            <a:r>
              <a:rPr lang="en-GB" sz="2000" i="1" dirty="0" smtClean="0"/>
              <a:t>: </a:t>
            </a:r>
          </a:p>
        </p:txBody>
      </p:sp>
      <p:sp>
        <p:nvSpPr>
          <p:cNvPr id="120836" name="Text Box 4"/>
          <p:cNvSpPr txBox="1">
            <a:spLocks noChangeArrowheads="1"/>
          </p:cNvSpPr>
          <p:nvPr/>
        </p:nvSpPr>
        <p:spPr bwMode="auto">
          <a:xfrm>
            <a:off x="0" y="1714488"/>
            <a:ext cx="9144000" cy="2628900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7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&lt;target name= "init"&gt;</a:t>
            </a:r>
          </a:p>
          <a:p>
            <a:pPr algn="l">
              <a:lnSpc>
                <a:spcPct val="7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&lt;</a:t>
            </a:r>
            <a:r>
              <a:rPr lang="en-GB" sz="1600" b="1" i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condition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property= "</a:t>
            </a:r>
            <a:r>
              <a:rPr lang="en-GB" sz="1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all.dependencies.present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"&gt;</a:t>
            </a:r>
          </a:p>
          <a:p>
            <a:pPr algn="l">
              <a:lnSpc>
                <a:spcPct val="7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&lt;</a:t>
            </a:r>
            <a:r>
              <a:rPr lang="en-GB" sz="1600" b="1" i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and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algn="l">
              <a:lnSpc>
                <a:spcPct val="7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&lt;</a:t>
            </a:r>
            <a:r>
              <a:rPr lang="en-GB" sz="1600" b="1" i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available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classname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="org.example.antbook.xdoclet.Main1"</a:t>
            </a:r>
          </a:p>
          <a:p>
            <a:pPr algn="l">
              <a:buFont typeface="Wingdings" pitchFamily="2" charset="2"/>
              <a:buNone/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           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classpath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="build\classes" /&gt;</a:t>
            </a:r>
          </a:p>
          <a:p>
            <a:pPr algn="l">
              <a:lnSpc>
                <a:spcPct val="7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&lt;</a:t>
            </a:r>
            <a:r>
              <a:rPr lang="en-GB" sz="1600" b="1" i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available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classname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="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junit.framework.TestCase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" /&gt;</a:t>
            </a:r>
          </a:p>
          <a:p>
            <a:pPr algn="l">
              <a:lnSpc>
                <a:spcPct val="7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&lt;/</a:t>
            </a:r>
            <a:r>
              <a:rPr lang="en-GB" sz="1600" b="1" i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and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algn="l">
              <a:lnSpc>
                <a:spcPct val="7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&lt;/</a:t>
            </a:r>
            <a:r>
              <a:rPr lang="en-GB" sz="1600" b="1" i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condition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algn="l">
              <a:lnSpc>
                <a:spcPct val="7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GB" sz="1600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&lt;echo message="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all.dependencies.present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 ${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all.dependencies.present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}"/&gt;</a:t>
            </a:r>
          </a:p>
          <a:p>
            <a:pPr algn="l">
              <a:lnSpc>
                <a:spcPct val="7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GB" sz="1600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&lt;</a:t>
            </a:r>
            <a:r>
              <a:rPr lang="en-GB" sz="1600" b="1" i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fail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message="Missing dependencies!!!" </a:t>
            </a:r>
          </a:p>
          <a:p>
            <a:pPr algn="l">
              <a:lnSpc>
                <a:spcPct val="7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GB" sz="1600" b="1" i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unless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="</a:t>
            </a:r>
            <a:r>
              <a:rPr lang="en-GB" sz="1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all.dependencies.present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" /&gt;</a:t>
            </a:r>
          </a:p>
          <a:p>
            <a:pPr algn="l">
              <a:lnSpc>
                <a:spcPct val="7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&lt;/target&gt;</a:t>
            </a:r>
          </a:p>
        </p:txBody>
      </p:sp>
      <p:sp>
        <p:nvSpPr>
          <p:cNvPr id="120837" name="Text Box 5"/>
          <p:cNvSpPr txBox="1">
            <a:spLocks noChangeArrowheads="1"/>
          </p:cNvSpPr>
          <p:nvPr/>
        </p:nvSpPr>
        <p:spPr bwMode="auto">
          <a:xfrm>
            <a:off x="142875" y="4357694"/>
            <a:ext cx="8820150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GB" sz="2000" b="1" dirty="0">
                <a:latin typeface="Tahoma" pitchFamily="34" charset="0"/>
              </a:rPr>
              <a:t>Assume</a:t>
            </a:r>
            <a:r>
              <a:rPr lang="en-GB" sz="2000" dirty="0">
                <a:latin typeface="Tahoma" pitchFamily="34" charset="0"/>
              </a:rPr>
              <a:t> we do </a:t>
            </a:r>
            <a:r>
              <a:rPr lang="en-GB" sz="2000" b="1" dirty="0">
                <a:latin typeface="Tahoma" pitchFamily="34" charset="0"/>
              </a:rPr>
              <a:t>not</a:t>
            </a:r>
            <a:r>
              <a:rPr lang="en-GB" sz="2000" dirty="0">
                <a:latin typeface="Tahoma" pitchFamily="34" charset="0"/>
              </a:rPr>
              <a:t> have the class</a:t>
            </a:r>
            <a:r>
              <a:rPr lang="en-GB" sz="2000" dirty="0">
                <a:solidFill>
                  <a:srgbClr val="000000"/>
                </a:solidFill>
              </a:rPr>
              <a:t>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org.example.antbook.xdoclet.Main1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b="1" dirty="0">
                <a:solidFill>
                  <a:srgbClr val="002060"/>
                </a:solidFill>
                <a:latin typeface="+mn-lt"/>
              </a:rPr>
              <a:t>under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build\classes</a:t>
            </a:r>
            <a:r>
              <a:rPr lang="en-GB" sz="1800" b="1" dirty="0">
                <a:solidFill>
                  <a:srgbClr val="000000"/>
                </a:solidFill>
              </a:rPr>
              <a:t>.</a:t>
            </a:r>
            <a:endParaRPr lang="en-GB" sz="1800" b="1" dirty="0">
              <a:solidFill>
                <a:srgbClr val="002060"/>
              </a:solidFill>
            </a:endParaRPr>
          </a:p>
          <a:p>
            <a:pPr algn="l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GB" sz="2000" b="1" dirty="0">
                <a:solidFill>
                  <a:srgbClr val="FF0000"/>
                </a:solidFill>
                <a:latin typeface="Tahoma" pitchFamily="34" charset="0"/>
              </a:rPr>
              <a:t>Run </a:t>
            </a:r>
            <a:r>
              <a:rPr lang="en-GB" sz="2000" dirty="0">
                <a:latin typeface="Tahoma" pitchFamily="34" charset="0"/>
              </a:rPr>
              <a:t>this target as part of a new file 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C:\Antbook\ch03</a:t>
            </a:r>
            <a:r>
              <a:rPr lang="en-GB" sz="2000" dirty="0">
                <a:latin typeface="Courier New" pitchFamily="49" charset="0"/>
                <a:cs typeface="Courier New" pitchFamily="49" charset="0"/>
              </a:rPr>
              <a:t>\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cond-build.failure.xml</a:t>
            </a:r>
            <a:r>
              <a:rPr lang="en-GB" sz="20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GB" sz="2000" b="1" dirty="0">
                <a:latin typeface="Tahoma" pitchFamily="34" charset="0"/>
              </a:rPr>
              <a:t>If</a:t>
            </a:r>
            <a:r>
              <a:rPr lang="en-GB" sz="2000" dirty="0">
                <a:latin typeface="Tahoma" pitchFamily="34" charset="0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BUILD FAILED</a:t>
            </a:r>
            <a:r>
              <a:rPr lang="en-GB" sz="2000" dirty="0">
                <a:latin typeface="Tahoma" pitchFamily="34" charset="0"/>
              </a:rPr>
              <a:t>, </a:t>
            </a:r>
            <a:r>
              <a:rPr lang="en-GB" sz="2000" b="1" dirty="0">
                <a:solidFill>
                  <a:srgbClr val="FF0000"/>
                </a:solidFill>
                <a:latin typeface="Tahoma" pitchFamily="34" charset="0"/>
              </a:rPr>
              <a:t>omit</a:t>
            </a:r>
            <a:r>
              <a:rPr lang="en-GB" sz="2000" dirty="0">
                <a:latin typeface="Tahoma" pitchFamily="34" charset="0"/>
              </a:rPr>
              <a:t> (or </a:t>
            </a:r>
            <a:r>
              <a:rPr lang="en-GB" sz="2000" b="1" dirty="0">
                <a:solidFill>
                  <a:srgbClr val="FF0000"/>
                </a:solidFill>
                <a:latin typeface="Tahoma" pitchFamily="34" charset="0"/>
              </a:rPr>
              <a:t>comment</a:t>
            </a:r>
            <a:r>
              <a:rPr lang="en-GB" sz="2000" dirty="0">
                <a:latin typeface="Tahoma" pitchFamily="34" charset="0"/>
              </a:rPr>
              <a:t>) the first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available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en-GB" sz="2000" dirty="0">
                <a:latin typeface="Tahoma" pitchFamily="34" charset="0"/>
              </a:rPr>
              <a:t> task, and 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GB" sz="2000" b="1" dirty="0">
                <a:solidFill>
                  <a:srgbClr val="FF0000"/>
                </a:solidFill>
                <a:latin typeface="Tahoma" pitchFamily="34" charset="0"/>
              </a:rPr>
              <a:t>TRY</a:t>
            </a:r>
            <a:r>
              <a:rPr lang="en-GB" sz="2000" dirty="0">
                <a:latin typeface="Tahoma" pitchFamily="34" charset="0"/>
              </a:rPr>
              <a:t> it again.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GB" sz="2000" dirty="0">
                <a:latin typeface="Tahoma" pitchFamily="34" charset="0"/>
              </a:rPr>
              <a:t>Note that </a:t>
            </a:r>
            <a:r>
              <a:rPr lang="en-GB" sz="2000" b="1" dirty="0">
                <a:latin typeface="Tahoma" pitchFamily="34" charset="0"/>
              </a:rPr>
              <a:t>Ant</a:t>
            </a:r>
            <a:r>
              <a:rPr lang="en-GB" sz="2000" dirty="0">
                <a:latin typeface="Tahoma" pitchFamily="34" charset="0"/>
              </a:rPr>
              <a:t> </a:t>
            </a:r>
            <a:r>
              <a:rPr lang="en-GB" sz="2000" b="1" i="1" dirty="0">
                <a:solidFill>
                  <a:srgbClr val="FF0000"/>
                </a:solidFill>
                <a:latin typeface="Tahoma" pitchFamily="34" charset="0"/>
              </a:rPr>
              <a:t>knows</a:t>
            </a:r>
            <a:r>
              <a:rPr lang="en-GB" sz="2000" dirty="0">
                <a:latin typeface="Tahoma" pitchFamily="34" charset="0"/>
              </a:rPr>
              <a:t>  where to find </a:t>
            </a:r>
            <a:r>
              <a:rPr lang="en-GB" sz="2000" b="1" dirty="0" err="1">
                <a:latin typeface="Tahoma" pitchFamily="34" charset="0"/>
              </a:rPr>
              <a:t>JUnit</a:t>
            </a:r>
            <a:r>
              <a:rPr lang="en-GB" sz="2000" dirty="0">
                <a:latin typeface="Tahoma" pitchFamily="34" charset="0"/>
              </a:rPr>
              <a:t>! (See second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available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en-GB" sz="2000" b="1" dirty="0">
                <a:solidFill>
                  <a:srgbClr val="000000"/>
                </a:solidFill>
              </a:rPr>
              <a:t>.</a:t>
            </a:r>
            <a:r>
              <a:rPr lang="en-GB" sz="2000" b="1" dirty="0">
                <a:latin typeface="Tahoma" pitchFamily="34" charset="0"/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91443" y="-27384"/>
            <a:ext cx="3389069" cy="707886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sz="4000" b="1" dirty="0" smtClean="0">
                <a:solidFill>
                  <a:srgbClr val="FF0000"/>
                </a:solidFill>
                <a:latin typeface="+mn-lt"/>
              </a:rPr>
              <a:t>SELF-STUDY</a:t>
            </a:r>
            <a:endParaRPr lang="en-GB" sz="4000" b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69424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20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20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20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20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208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208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208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208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773238"/>
            <a:ext cx="7772400" cy="1143000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dirty="0" smtClean="0"/>
              <a:t>Software Development Tools </a:t>
            </a:r>
          </a:p>
        </p:txBody>
      </p:sp>
      <p:sp>
        <p:nvSpPr>
          <p:cNvPr id="655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309938"/>
            <a:ext cx="7488238" cy="2351087"/>
          </a:xfrm>
        </p:spPr>
        <p:txBody>
          <a:bodyPr/>
          <a:lstStyle/>
          <a:p>
            <a:pPr algn="ctr" eaLnBrk="1" hangingPunct="1">
              <a:buClrTx/>
              <a:buSzTx/>
              <a:buFontTx/>
              <a:buNone/>
            </a:pPr>
            <a:r>
              <a:rPr lang="en-GB" dirty="0" smtClean="0"/>
              <a:t>COMP220</a:t>
            </a:r>
          </a:p>
          <a:p>
            <a:pPr algn="ctr" eaLnBrk="1" hangingPunct="1">
              <a:buClrTx/>
              <a:buSzTx/>
              <a:buFontTx/>
              <a:buNone/>
            </a:pPr>
            <a:r>
              <a:rPr lang="en-GB" dirty="0" smtClean="0"/>
              <a:t>Dr Vladimir </a:t>
            </a:r>
            <a:r>
              <a:rPr lang="en-GB" dirty="0" err="1" smtClean="0"/>
              <a:t>Sazonov</a:t>
            </a:r>
            <a:endParaRPr lang="en-GB" dirty="0" smtClean="0"/>
          </a:p>
          <a:p>
            <a:pPr algn="ctr" eaLnBrk="1" hangingPunct="1"/>
            <a:r>
              <a:rPr lang="en-GB" b="1" dirty="0" smtClean="0">
                <a:solidFill>
                  <a:schemeClr val="tx2"/>
                </a:solidFill>
              </a:rPr>
              <a:t>Ant: Nested Builds</a:t>
            </a:r>
          </a:p>
          <a:p>
            <a:pPr algn="ctr" eaLnBrk="1" hangingPunct="1"/>
            <a:endParaRPr lang="en-GB" sz="3600" b="1" dirty="0" smtClean="0">
              <a:solidFill>
                <a:srgbClr val="FF0000"/>
              </a:solidFill>
            </a:endParaRPr>
          </a:p>
        </p:txBody>
      </p:sp>
      <p:sp>
        <p:nvSpPr>
          <p:cNvPr id="65540" name="Text Box 5"/>
          <p:cNvSpPr txBox="1">
            <a:spLocks noChangeArrowheads="1"/>
          </p:cNvSpPr>
          <p:nvPr/>
        </p:nvSpPr>
        <p:spPr bwMode="auto">
          <a:xfrm>
            <a:off x="755650" y="6237288"/>
            <a:ext cx="76549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200" dirty="0">
                <a:latin typeface="Times New Roman" pitchFamily="18" charset="0"/>
              </a:rPr>
              <a:t>These slides are mainly based on “</a:t>
            </a:r>
            <a:r>
              <a:rPr lang="en-US" sz="1200" i="1" dirty="0">
                <a:latin typeface="Tahoma" pitchFamily="34" charset="0"/>
              </a:rPr>
              <a:t>Java Tools for Extreme Programming” </a:t>
            </a:r>
            <a:r>
              <a:rPr lang="en-US" sz="1200" dirty="0">
                <a:latin typeface="Tahoma" pitchFamily="34" charset="0"/>
              </a:rPr>
              <a:t>– </a:t>
            </a:r>
            <a:r>
              <a:rPr lang="en-US" sz="1200" dirty="0" err="1">
                <a:latin typeface="Tahoma" pitchFamily="34" charset="0"/>
              </a:rPr>
              <a:t>R.Hightower</a:t>
            </a:r>
            <a:r>
              <a:rPr lang="en-US" sz="1200" dirty="0">
                <a:latin typeface="Tahoma" pitchFamily="34" charset="0"/>
              </a:rPr>
              <a:t> &amp; </a:t>
            </a:r>
            <a:r>
              <a:rPr lang="en-US" sz="1200" dirty="0" err="1">
                <a:latin typeface="Tahoma" pitchFamily="34" charset="0"/>
              </a:rPr>
              <a:t>N.Lesiecki</a:t>
            </a:r>
            <a:r>
              <a:rPr lang="en-US" sz="1200" dirty="0">
                <a:latin typeface="Tahoma" pitchFamily="34" charset="0"/>
              </a:rPr>
              <a:t>. Wiley, 2002</a:t>
            </a:r>
            <a:endParaRPr lang="en-GB" sz="12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314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18488A-C7A8-455B-8020-0258291D7386}" type="slidenum">
              <a:rPr lang="en-GB"/>
              <a:pPr>
                <a:defRPr/>
              </a:pPr>
              <a:t>23</a:t>
            </a:fld>
            <a:endParaRPr lang="en-GB"/>
          </a:p>
        </p:txBody>
      </p:sp>
      <p:sp>
        <p:nvSpPr>
          <p:cNvPr id="139266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39750" y="1268413"/>
            <a:ext cx="8208963" cy="4732356"/>
          </a:xfrm>
          <a:solidFill>
            <a:schemeClr val="bg1"/>
          </a:solidFill>
        </p:spPr>
        <p:txBody>
          <a:bodyPr/>
          <a:lstStyle/>
          <a:p>
            <a:pPr lvl="1" eaLnBrk="1" hangingPunct="1">
              <a:spcAft>
                <a:spcPts val="600"/>
              </a:spcAft>
            </a:pPr>
            <a:r>
              <a:rPr lang="en-GB" sz="2400" b="1" i="1" dirty="0" smtClean="0"/>
              <a:t>Each project</a:t>
            </a:r>
            <a:r>
              <a:rPr lang="en-GB" sz="2400" dirty="0" smtClean="0"/>
              <a:t> (or dependent subproject) should have </a:t>
            </a:r>
          </a:p>
          <a:p>
            <a:pPr lvl="2" eaLnBrk="1" hangingPunct="1">
              <a:spcAft>
                <a:spcPts val="600"/>
              </a:spcAft>
            </a:pPr>
            <a:r>
              <a:rPr lang="en-GB" sz="2000" dirty="0" smtClean="0"/>
              <a:t>its </a:t>
            </a:r>
            <a:r>
              <a:rPr lang="en-GB" sz="2000" b="1" i="1" dirty="0" smtClean="0"/>
              <a:t>own directory</a:t>
            </a:r>
            <a:r>
              <a:rPr lang="en-GB" sz="2000" dirty="0" smtClean="0"/>
              <a:t>  with </a:t>
            </a:r>
          </a:p>
          <a:p>
            <a:pPr lvl="2" eaLnBrk="1" hangingPunct="1">
              <a:spcAft>
                <a:spcPts val="600"/>
              </a:spcAft>
            </a:pPr>
            <a:r>
              <a:rPr lang="en-GB" sz="2000" dirty="0" smtClean="0"/>
              <a:t>its </a:t>
            </a:r>
            <a:r>
              <a:rPr lang="en-GB" sz="2000" b="1" i="1" dirty="0" smtClean="0"/>
              <a:t>own build file</a:t>
            </a:r>
            <a:r>
              <a:rPr lang="en-GB" sz="2000" dirty="0" smtClean="0"/>
              <a:t>. </a:t>
            </a:r>
          </a:p>
          <a:p>
            <a:pPr lvl="1" eaLnBrk="1" hangingPunct="1">
              <a:spcAft>
                <a:spcPts val="600"/>
              </a:spcAft>
            </a:pPr>
            <a:r>
              <a:rPr lang="en-GB" sz="2400" dirty="0" smtClean="0"/>
              <a:t>Ant allows </a:t>
            </a:r>
            <a:r>
              <a:rPr lang="en-GB" sz="2400" b="1" i="1" dirty="0" smtClean="0"/>
              <a:t>one Ant build file</a:t>
            </a:r>
            <a:r>
              <a:rPr lang="en-GB" sz="2400" dirty="0" smtClean="0"/>
              <a:t> (master build) to </a:t>
            </a:r>
            <a:r>
              <a:rPr lang="en-GB" sz="2400" b="1" i="1" u="sng" dirty="0" smtClean="0"/>
              <a:t>call</a:t>
            </a:r>
            <a:r>
              <a:rPr lang="en-GB" sz="2400" dirty="0" smtClean="0"/>
              <a:t> </a:t>
            </a:r>
            <a:r>
              <a:rPr lang="en-GB" sz="2400" b="1" i="1" dirty="0" smtClean="0"/>
              <a:t>another</a:t>
            </a:r>
            <a:r>
              <a:rPr lang="en-GB" sz="2400" dirty="0" smtClean="0"/>
              <a:t>.</a:t>
            </a:r>
          </a:p>
          <a:p>
            <a:pPr lvl="1" eaLnBrk="1" hangingPunct="1">
              <a:spcAft>
                <a:spcPts val="600"/>
              </a:spcAft>
            </a:pPr>
            <a:r>
              <a:rPr lang="en-GB" sz="2400" dirty="0" smtClean="0"/>
              <a:t>This is </a:t>
            </a:r>
            <a:r>
              <a:rPr lang="en-GB" sz="2400" b="1" i="1" dirty="0" smtClean="0"/>
              <a:t>similar</a:t>
            </a:r>
            <a:r>
              <a:rPr lang="en-GB" sz="2400" dirty="0" smtClean="0"/>
              <a:t>  to the command line</a:t>
            </a:r>
          </a:p>
          <a:p>
            <a:pPr marL="857250" lvl="2" indent="0" eaLnBrk="1" hangingPunct="1">
              <a:spcAft>
                <a:spcPts val="600"/>
              </a:spcAft>
              <a:buNone/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nt –f buildfile.xml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some_target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457200" lvl="1" indent="0" eaLnBrk="1" hangingPunct="1">
              <a:spcAft>
                <a:spcPts val="600"/>
              </a:spcAft>
              <a:buNone/>
            </a:pPr>
            <a:r>
              <a:rPr lang="en-GB" sz="2400" dirty="0">
                <a:cs typeface="Courier New" pitchFamily="49" charset="0"/>
              </a:rPr>
              <a:t>c</a:t>
            </a:r>
            <a:r>
              <a:rPr lang="en-GB" sz="2400" dirty="0" smtClean="0">
                <a:cs typeface="Courier New" pitchFamily="49" charset="0"/>
              </a:rPr>
              <a:t>alling a build and some target in it.</a:t>
            </a:r>
          </a:p>
          <a:p>
            <a:pPr lvl="1" eaLnBrk="1" hangingPunct="1">
              <a:spcAft>
                <a:spcPts val="600"/>
              </a:spcAft>
            </a:pPr>
            <a:r>
              <a:rPr lang="en-GB" sz="2400" dirty="0" smtClean="0"/>
              <a:t>You can </a:t>
            </a:r>
            <a:r>
              <a:rPr lang="en-GB" sz="2400" b="1" i="1" dirty="0" smtClean="0"/>
              <a:t>“nest”</a:t>
            </a:r>
            <a:r>
              <a:rPr lang="en-GB" sz="2400" dirty="0" smtClean="0"/>
              <a:t>  build files using this method to build many projects and  their dependent projects.</a:t>
            </a:r>
          </a:p>
        </p:txBody>
      </p:sp>
      <p:sp>
        <p:nvSpPr>
          <p:cNvPr id="66564" name="Rectangle 3"/>
          <p:cNvSpPr>
            <a:spLocks noGrp="1" noChangeArrowheads="1"/>
          </p:cNvSpPr>
          <p:nvPr>
            <p:ph type="title"/>
          </p:nvPr>
        </p:nvSpPr>
        <p:spPr>
          <a:xfrm>
            <a:off x="611188" y="188913"/>
            <a:ext cx="8228012" cy="649287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smtClean="0"/>
              <a:t>Nested Builds</a:t>
            </a:r>
          </a:p>
        </p:txBody>
      </p:sp>
      <p:sp>
        <p:nvSpPr>
          <p:cNvPr id="66565" name="Text Box 4"/>
          <p:cNvSpPr txBox="1">
            <a:spLocks noChangeArrowheads="1"/>
          </p:cNvSpPr>
          <p:nvPr/>
        </p:nvSpPr>
        <p:spPr bwMode="auto">
          <a:xfrm>
            <a:off x="971550" y="6332538"/>
            <a:ext cx="180975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sz="1600">
                <a:latin typeface="Tahoma" pitchFamily="34" charset="0"/>
              </a:rPr>
              <a:t>[See the XP book]</a:t>
            </a:r>
          </a:p>
        </p:txBody>
      </p:sp>
    </p:spTree>
    <p:extLst>
      <p:ext uri="{BB962C8B-B14F-4D97-AF65-F5344CB8AC3E}">
        <p14:creationId xmlns:p14="http://schemas.microsoft.com/office/powerpoint/2010/main" val="4121086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9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39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39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39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39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39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9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39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AB3E6F-64E9-45D7-87E4-56B15DFE0B9B}" type="slidenum">
              <a:rPr lang="en-GB"/>
              <a:pPr>
                <a:defRPr/>
              </a:pPr>
              <a:t>24</a:t>
            </a:fld>
            <a:endParaRPr lang="en-GB"/>
          </a:p>
        </p:txBody>
      </p:sp>
      <p:sp>
        <p:nvSpPr>
          <p:cNvPr id="143362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39750" y="620688"/>
            <a:ext cx="8353425" cy="5784130"/>
          </a:xfrm>
          <a:solidFill>
            <a:schemeClr val="bg1"/>
          </a:solidFill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GB" dirty="0" smtClean="0"/>
              <a:t>The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i="1" dirty="0" smtClean="0">
                <a:solidFill>
                  <a:srgbClr val="FF0000"/>
                </a:solidFill>
                <a:latin typeface="Courier New" pitchFamily="49" charset="0"/>
              </a:rPr>
              <a:t>ant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dirty="0" smtClean="0"/>
              <a:t> </a:t>
            </a:r>
            <a:r>
              <a:rPr lang="en-GB" b="1" i="1" dirty="0" smtClean="0"/>
              <a:t>task</a:t>
            </a:r>
            <a:r>
              <a:rPr lang="en-GB" dirty="0" smtClean="0"/>
              <a:t>  within a build file is like the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ant</a:t>
            </a:r>
            <a:r>
              <a:rPr lang="en-GB" dirty="0" smtClean="0"/>
              <a:t> command and it </a:t>
            </a:r>
          </a:p>
          <a:p>
            <a:pPr lvl="2" eaLnBrk="1" hangingPunct="1">
              <a:lnSpc>
                <a:spcPct val="90000"/>
              </a:lnSpc>
            </a:pPr>
            <a:r>
              <a:rPr lang="en-GB" b="1" i="1" dirty="0"/>
              <a:t>r</a:t>
            </a:r>
            <a:r>
              <a:rPr lang="en-GB" b="1" i="1" dirty="0" smtClean="0"/>
              <a:t>uns (calls)</a:t>
            </a:r>
            <a:r>
              <a:rPr lang="en-GB" dirty="0" smtClean="0"/>
              <a:t>  another specified build file, and hence </a:t>
            </a:r>
          </a:p>
          <a:p>
            <a:pPr lvl="2" eaLnBrk="1" hangingPunct="1">
              <a:lnSpc>
                <a:spcPct val="90000"/>
              </a:lnSpc>
            </a:pPr>
            <a:r>
              <a:rPr lang="en-GB" dirty="0" smtClean="0"/>
              <a:t>can be used to </a:t>
            </a:r>
            <a:r>
              <a:rPr lang="en-GB" b="1" i="1" dirty="0" smtClean="0"/>
              <a:t>build subprojects and related projects</a:t>
            </a:r>
            <a:r>
              <a:rPr lang="en-GB" dirty="0" smtClean="0"/>
              <a:t> </a:t>
            </a:r>
          </a:p>
          <a:p>
            <a:pPr lvl="2" eaLnBrk="1" hangingPunct="1">
              <a:lnSpc>
                <a:spcPct val="90000"/>
              </a:lnSpc>
            </a:pPr>
            <a:r>
              <a:rPr lang="en-GB" dirty="0" smtClean="0"/>
              <a:t>can </a:t>
            </a:r>
            <a:r>
              <a:rPr lang="en-GB" b="1" i="1" dirty="0" smtClean="0"/>
              <a:t>specify</a:t>
            </a:r>
            <a:r>
              <a:rPr lang="en-GB" dirty="0" smtClean="0"/>
              <a:t>  </a:t>
            </a:r>
          </a:p>
          <a:p>
            <a:pPr lvl="3" eaLnBrk="1" hangingPunct="1">
              <a:lnSpc>
                <a:spcPct val="90000"/>
              </a:lnSpc>
              <a:buFontTx/>
              <a:buChar char="-"/>
            </a:pPr>
            <a:r>
              <a:rPr lang="en-GB" dirty="0" smtClean="0"/>
              <a:t>build file </a:t>
            </a:r>
            <a:r>
              <a:rPr lang="en-GB" b="1" i="1" dirty="0" smtClean="0"/>
              <a:t>name</a:t>
            </a:r>
            <a:r>
              <a:rPr lang="en-GB" dirty="0" smtClean="0"/>
              <a:t> by using the "</a:t>
            </a:r>
            <a:r>
              <a:rPr lang="en-GB" b="1" i="1" dirty="0" err="1" smtClean="0">
                <a:solidFill>
                  <a:srgbClr val="FF0000"/>
                </a:solidFill>
                <a:latin typeface="Courier New" pitchFamily="49" charset="0"/>
              </a:rPr>
              <a:t>antfile</a:t>
            </a:r>
            <a:r>
              <a:rPr lang="en-GB" dirty="0" smtClean="0"/>
              <a:t>" attribute</a:t>
            </a:r>
          </a:p>
          <a:p>
            <a:pPr lvl="3" eaLnBrk="1" hangingPunct="1">
              <a:lnSpc>
                <a:spcPct val="90000"/>
              </a:lnSpc>
              <a:buFontTx/>
              <a:buChar char="-"/>
            </a:pPr>
            <a:r>
              <a:rPr lang="en-GB" dirty="0" smtClean="0"/>
              <a:t>or just a </a:t>
            </a:r>
            <a:r>
              <a:rPr lang="en-GB" b="1" i="1" dirty="0" smtClean="0"/>
              <a:t>directory</a:t>
            </a:r>
            <a:r>
              <a:rPr lang="en-GB" dirty="0" smtClean="0"/>
              <a:t>  by the "</a:t>
            </a:r>
            <a:r>
              <a:rPr lang="en-GB" b="1" i="1" dirty="0" err="1" smtClean="0">
                <a:solidFill>
                  <a:srgbClr val="FF0000"/>
                </a:solidFill>
                <a:latin typeface="Courier New" pitchFamily="49" charset="0"/>
              </a:rPr>
              <a:t>dir</a:t>
            </a:r>
            <a:r>
              <a:rPr lang="en-GB" dirty="0" smtClean="0"/>
              <a:t>" attribute assuming that the file </a:t>
            </a:r>
            <a:r>
              <a:rPr lang="en-GB" b="1" i="1" dirty="0" smtClean="0">
                <a:solidFill>
                  <a:srgbClr val="FF0000"/>
                </a:solidFill>
                <a:latin typeface="Courier New" pitchFamily="49" charset="0"/>
              </a:rPr>
              <a:t>build.xml</a:t>
            </a:r>
            <a:r>
              <a:rPr lang="en-GB" dirty="0" smtClean="0"/>
              <a:t> in the directory specified is used by </a:t>
            </a:r>
            <a:r>
              <a:rPr lang="en-GB" b="1" i="1" dirty="0" smtClean="0"/>
              <a:t>default</a:t>
            </a:r>
            <a:r>
              <a:rPr lang="en-GB" dirty="0" smtClean="0"/>
              <a:t>  </a:t>
            </a:r>
          </a:p>
          <a:p>
            <a:pPr lvl="3" eaLnBrk="1" hangingPunct="1">
              <a:lnSpc>
                <a:spcPct val="90000"/>
              </a:lnSpc>
              <a:buFontTx/>
              <a:buChar char="-"/>
            </a:pPr>
            <a:r>
              <a:rPr lang="en-GB" dirty="0" smtClean="0"/>
              <a:t>a particular </a:t>
            </a:r>
            <a:r>
              <a:rPr lang="en-GB" b="1" i="1" dirty="0" smtClean="0"/>
              <a:t>target</a:t>
            </a:r>
            <a:r>
              <a:rPr lang="en-GB" dirty="0" smtClean="0"/>
              <a:t>  in the called </a:t>
            </a:r>
            <a:r>
              <a:rPr lang="en-GB" b="1" dirty="0" smtClean="0"/>
              <a:t>Ant</a:t>
            </a:r>
            <a:r>
              <a:rPr lang="en-GB" dirty="0" smtClean="0"/>
              <a:t> file to execute </a:t>
            </a:r>
          </a:p>
          <a:p>
            <a:pPr lvl="4" eaLnBrk="1" hangingPunct="1">
              <a:lnSpc>
                <a:spcPct val="90000"/>
              </a:lnSpc>
              <a:buFontTx/>
              <a:buNone/>
            </a:pPr>
            <a:r>
              <a:rPr lang="en-GB" dirty="0" smtClean="0"/>
              <a:t>(otherwise the </a:t>
            </a:r>
            <a:r>
              <a:rPr lang="en-GB" b="1" i="1" dirty="0" smtClean="0"/>
              <a:t>default target</a:t>
            </a:r>
            <a:r>
              <a:rPr lang="en-GB" dirty="0" smtClean="0"/>
              <a:t>  is used)</a:t>
            </a:r>
          </a:p>
          <a:p>
            <a:pPr lvl="3" eaLnBrk="1" hangingPunct="1">
              <a:lnSpc>
                <a:spcPct val="90000"/>
              </a:lnSpc>
              <a:buFontTx/>
              <a:buChar char="-"/>
            </a:pPr>
            <a:r>
              <a:rPr lang="en-GB" dirty="0" smtClean="0"/>
              <a:t>any </a:t>
            </a:r>
            <a:r>
              <a:rPr lang="en-GB" b="1" i="1" dirty="0" smtClean="0"/>
              <a:t>properties</a:t>
            </a:r>
            <a:r>
              <a:rPr lang="en-GB" dirty="0" smtClean="0"/>
              <a:t>  set in the calling project are </a:t>
            </a:r>
            <a:r>
              <a:rPr lang="en-GB" b="1" i="1" dirty="0" smtClean="0"/>
              <a:t>available</a:t>
            </a:r>
            <a:r>
              <a:rPr lang="en-GB" dirty="0" smtClean="0"/>
              <a:t>  to the “nested” (called) </a:t>
            </a:r>
            <a:r>
              <a:rPr lang="en-GB" dirty="0" err="1" smtClean="0"/>
              <a:t>buidlfile</a:t>
            </a:r>
            <a:endParaRPr lang="en-GB" dirty="0" smtClean="0"/>
          </a:p>
          <a:p>
            <a:pPr lvl="3" eaLnBrk="1" hangingPunct="1">
              <a:lnSpc>
                <a:spcPct val="90000"/>
              </a:lnSpc>
              <a:buFontTx/>
              <a:buChar char="-"/>
            </a:pPr>
            <a:r>
              <a:rPr lang="en-GB" dirty="0" smtClean="0"/>
              <a:t>but a property set </a:t>
            </a:r>
            <a:r>
              <a:rPr lang="en-GB" b="1" i="1" dirty="0" smtClean="0"/>
              <a:t>within</a:t>
            </a:r>
            <a:r>
              <a:rPr lang="en-GB" dirty="0" smtClean="0"/>
              <a:t>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i="1" dirty="0" smtClean="0">
                <a:solidFill>
                  <a:srgbClr val="FF0000"/>
                </a:solidFill>
                <a:latin typeface="Courier New" pitchFamily="49" charset="0"/>
              </a:rPr>
              <a:t>ant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dirty="0" smtClean="0"/>
              <a:t> task is set </a:t>
            </a:r>
            <a:r>
              <a:rPr lang="en-GB" b="1" i="1" dirty="0" smtClean="0">
                <a:solidFill>
                  <a:srgbClr val="FF0000"/>
                </a:solidFill>
              </a:rPr>
              <a:t>only for the called build file</a:t>
            </a:r>
            <a:r>
              <a:rPr lang="en-GB" dirty="0" smtClean="0"/>
              <a:t>. </a:t>
            </a:r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44624"/>
            <a:ext cx="8229600" cy="57785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dirty="0" smtClean="0"/>
              <a:t>Nested Builds: </a:t>
            </a:r>
            <a:r>
              <a:rPr lang="en-GB" sz="36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3600" b="1" dirty="0" smtClean="0">
                <a:solidFill>
                  <a:srgbClr val="FF0000"/>
                </a:solidFill>
                <a:latin typeface="Courier New" pitchFamily="49" charset="0"/>
              </a:rPr>
              <a:t>ant</a:t>
            </a:r>
            <a:r>
              <a:rPr lang="en-GB" sz="36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3600" dirty="0" smtClean="0"/>
              <a:t> task</a:t>
            </a:r>
          </a:p>
        </p:txBody>
      </p:sp>
      <p:sp>
        <p:nvSpPr>
          <p:cNvPr id="67589" name="Text Box 4"/>
          <p:cNvSpPr txBox="1">
            <a:spLocks noChangeArrowheads="1"/>
          </p:cNvSpPr>
          <p:nvPr/>
        </p:nvSpPr>
        <p:spPr bwMode="auto">
          <a:xfrm>
            <a:off x="971550" y="6404818"/>
            <a:ext cx="180975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sz="1600" dirty="0">
                <a:latin typeface="Tahoma" pitchFamily="34" charset="0"/>
              </a:rPr>
              <a:t>[See the XP book]</a:t>
            </a:r>
          </a:p>
        </p:txBody>
      </p:sp>
    </p:spTree>
    <p:extLst>
      <p:ext uri="{BB962C8B-B14F-4D97-AF65-F5344CB8AC3E}">
        <p14:creationId xmlns:p14="http://schemas.microsoft.com/office/powerpoint/2010/main" val="749690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43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43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43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3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43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43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43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43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43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FB8DC5-A7D5-4556-B16D-E25624D81913}" type="slidenum">
              <a:rPr lang="en-GB"/>
              <a:pPr>
                <a:defRPr/>
              </a:pPr>
              <a:t>25</a:t>
            </a:fld>
            <a:endParaRPr lang="en-GB"/>
          </a:p>
        </p:txBody>
      </p:sp>
      <p:sp>
        <p:nvSpPr>
          <p:cNvPr id="141314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052513"/>
            <a:ext cx="7772400" cy="4608512"/>
          </a:xfrm>
          <a:solidFill>
            <a:schemeClr val="bg1"/>
          </a:solidFill>
        </p:spPr>
        <p:txBody>
          <a:bodyPr/>
          <a:lstStyle/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The following are </a:t>
            </a:r>
            <a:r>
              <a:rPr lang="en-GB" sz="1800" b="1" i="1" dirty="0" smtClean="0"/>
              <a:t>simplest examples</a:t>
            </a:r>
            <a:r>
              <a:rPr lang="en-GB" sz="1800" dirty="0" smtClean="0"/>
              <a:t> of calling another </a:t>
            </a:r>
            <a:r>
              <a:rPr lang="en-GB" sz="1800" b="1" dirty="0" smtClean="0"/>
              <a:t>Ant</a:t>
            </a:r>
            <a:r>
              <a:rPr lang="en-GB" sz="1800" dirty="0" smtClean="0"/>
              <a:t> build file from your current </a:t>
            </a:r>
            <a:r>
              <a:rPr lang="en-GB" sz="1800" b="1" dirty="0" smtClean="0"/>
              <a:t>Ant</a:t>
            </a:r>
            <a:r>
              <a:rPr lang="en-GB" sz="1800" dirty="0" smtClean="0"/>
              <a:t> build file.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We can </a:t>
            </a:r>
            <a:r>
              <a:rPr lang="en-GB" sz="1800" b="1" i="1" dirty="0" smtClean="0"/>
              <a:t>call</a:t>
            </a:r>
            <a:r>
              <a:rPr lang="en-GB" sz="1800" dirty="0" smtClean="0"/>
              <a:t>  a build file from the current (calling) build file and </a:t>
            </a:r>
            <a:r>
              <a:rPr lang="en-GB" sz="1800" b="1" i="1" dirty="0" smtClean="0"/>
              <a:t>pass a property</a:t>
            </a:r>
            <a:r>
              <a:rPr lang="en-GB" sz="1800" dirty="0" smtClean="0"/>
              <a:t>  as follows: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4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4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</a:pPr>
            <a:endParaRPr lang="en-GB" sz="1800" dirty="0" smtClean="0"/>
          </a:p>
          <a:p>
            <a:pPr lvl="1" eaLnBrk="1" hangingPunct="1">
              <a:lnSpc>
                <a:spcPct val="80000"/>
              </a:lnSpc>
            </a:pPr>
            <a:endParaRPr lang="en-GB" sz="1800" dirty="0" smtClean="0"/>
          </a:p>
          <a:p>
            <a:pPr lvl="1" eaLnBrk="1" hangingPunct="1">
              <a:lnSpc>
                <a:spcPct val="80000"/>
              </a:lnSpc>
            </a:pPr>
            <a:endParaRPr lang="en-GB" sz="1800" dirty="0" smtClean="0"/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Instead of </a:t>
            </a:r>
            <a:r>
              <a:rPr lang="en-GB" sz="1800" b="1" i="1" dirty="0" smtClean="0"/>
              <a:t>build file name</a:t>
            </a:r>
            <a:r>
              <a:rPr lang="en-GB" sz="1800" dirty="0" smtClean="0"/>
              <a:t>  we can specify only the </a:t>
            </a:r>
            <a:r>
              <a:rPr lang="en-GB" sz="1800" b="1" i="1" dirty="0" smtClean="0"/>
              <a:t>subproject</a:t>
            </a:r>
            <a:r>
              <a:rPr lang="en-GB" sz="1800" dirty="0" smtClean="0"/>
              <a:t> </a:t>
            </a:r>
            <a:r>
              <a:rPr lang="en-GB" sz="1800" b="1" i="1" dirty="0" smtClean="0"/>
              <a:t>build directory:</a:t>
            </a:r>
            <a:r>
              <a:rPr lang="en-GB" sz="1800" dirty="0" smtClean="0"/>
              <a:t> </a:t>
            </a:r>
          </a:p>
          <a:p>
            <a:pPr lvl="1" eaLnBrk="1" hangingPunct="1">
              <a:lnSpc>
                <a:spcPct val="80000"/>
              </a:lnSpc>
            </a:pPr>
            <a:endParaRPr lang="en-GB" sz="18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</a:pPr>
            <a:endParaRPr lang="en-GB" sz="18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</a:pPr>
            <a:endParaRPr lang="en-GB" sz="18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Then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 &lt;</a:t>
            </a:r>
            <a:r>
              <a:rPr lang="en-GB" sz="1800" b="1" i="1" dirty="0" smtClean="0">
                <a:solidFill>
                  <a:srgbClr val="FF0000"/>
                </a:solidFill>
                <a:latin typeface="Courier New" pitchFamily="49" charset="0"/>
              </a:rPr>
              <a:t>ant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1800" dirty="0" smtClean="0"/>
              <a:t> will use the </a:t>
            </a:r>
            <a:r>
              <a:rPr lang="en-GB" sz="1800" b="1" i="1" dirty="0" smtClean="0"/>
              <a:t>default</a:t>
            </a:r>
            <a:r>
              <a:rPr lang="en-GB" sz="1800" dirty="0" smtClean="0"/>
              <a:t>  build file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./hello/</a:t>
            </a:r>
            <a:r>
              <a:rPr lang="en-GB" sz="1800" b="1" i="1" dirty="0" smtClean="0">
                <a:solidFill>
                  <a:srgbClr val="FF0000"/>
                </a:solidFill>
                <a:latin typeface="Courier New" pitchFamily="49" charset="0"/>
              </a:rPr>
              <a:t>build.xml</a:t>
            </a:r>
            <a:r>
              <a:rPr lang="en-GB" sz="1800" dirty="0" smtClean="0"/>
              <a:t> (if such exists) instead of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./hello/</a:t>
            </a:r>
            <a:r>
              <a:rPr lang="en-GB" sz="1800" b="1" i="1" dirty="0" smtClean="0">
                <a:solidFill>
                  <a:srgbClr val="FF0000"/>
                </a:solidFill>
                <a:latin typeface="Courier New" pitchFamily="49" charset="0"/>
              </a:rPr>
              <a:t>some-build.xml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.</a:t>
            </a:r>
            <a:endParaRPr lang="en-GB" sz="1800" dirty="0" smtClean="0"/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We can also specify the </a:t>
            </a:r>
            <a:r>
              <a:rPr lang="en-GB" sz="1800" b="1" i="1" dirty="0" smtClean="0"/>
              <a:t>target to be executed</a:t>
            </a:r>
            <a:r>
              <a:rPr lang="en-GB" sz="1800" dirty="0" smtClean="0"/>
              <a:t>  (together with the targets which it depends on in the called build file):</a:t>
            </a:r>
          </a:p>
          <a:p>
            <a:pPr lvl="1" eaLnBrk="1" hangingPunct="1">
              <a:lnSpc>
                <a:spcPct val="80000"/>
              </a:lnSpc>
            </a:pPr>
            <a:endParaRPr lang="en-GB" sz="1800" dirty="0" smtClean="0"/>
          </a:p>
          <a:p>
            <a:pPr lvl="1" eaLnBrk="1" hangingPunct="1">
              <a:lnSpc>
                <a:spcPct val="80000"/>
              </a:lnSpc>
            </a:pPr>
            <a:endParaRPr lang="en-GB" sz="1400" dirty="0" smtClean="0">
              <a:latin typeface="Courier New" pitchFamily="49" charset="0"/>
            </a:endParaRPr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188913"/>
            <a:ext cx="8229600" cy="649287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b="1" smtClean="0">
                <a:solidFill>
                  <a:srgbClr val="000000"/>
                </a:solidFill>
                <a:latin typeface="Courier New" pitchFamily="49" charset="0"/>
              </a:rPr>
              <a:t>&lt;ant&gt;</a:t>
            </a:r>
            <a:r>
              <a:rPr lang="en-GB" sz="3600" smtClean="0"/>
              <a:t> task: examples</a:t>
            </a:r>
          </a:p>
        </p:txBody>
      </p:sp>
      <p:sp>
        <p:nvSpPr>
          <p:cNvPr id="141316" name="Text Box 4"/>
          <p:cNvSpPr txBox="1">
            <a:spLocks noChangeArrowheads="1"/>
          </p:cNvSpPr>
          <p:nvPr/>
        </p:nvSpPr>
        <p:spPr bwMode="auto">
          <a:xfrm>
            <a:off x="1547813" y="2133600"/>
            <a:ext cx="6898042" cy="923330"/>
          </a:xfrm>
          <a:prstGeom prst="rect">
            <a:avLst/>
          </a:prstGeom>
          <a:solidFill>
            <a:srgbClr val="00FFFF"/>
          </a:solidFill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1" algn="l"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sz="1800" b="1" i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ant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800" b="1" i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antfile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="./hello/</a:t>
            </a:r>
            <a:r>
              <a:rPr lang="en-GB" sz="1800" b="1" i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some-build.xml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"&gt;</a:t>
            </a:r>
          </a:p>
          <a:p>
            <a:pPr lvl="1" algn="l"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&lt;property name="production" value="true"/&gt;</a:t>
            </a:r>
          </a:p>
          <a:p>
            <a:pPr lvl="1" algn="l"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&lt;/</a:t>
            </a:r>
            <a:r>
              <a:rPr lang="en-GB" sz="1800" b="1" i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ant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</p:txBody>
      </p:sp>
      <p:sp>
        <p:nvSpPr>
          <p:cNvPr id="141317" name="Text Box 5"/>
          <p:cNvSpPr txBox="1">
            <a:spLocks noChangeArrowheads="1"/>
          </p:cNvSpPr>
          <p:nvPr/>
        </p:nvSpPr>
        <p:spPr bwMode="auto">
          <a:xfrm>
            <a:off x="1619250" y="3998913"/>
            <a:ext cx="6769100" cy="366712"/>
          </a:xfrm>
          <a:prstGeom prst="rect">
            <a:avLst/>
          </a:prstGeom>
          <a:solidFill>
            <a:srgbClr val="00FFFF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&lt;</a:t>
            </a:r>
            <a:r>
              <a:rPr lang="en-GB" sz="1800" b="1" i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ant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dir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="./hello"/&gt;</a:t>
            </a:r>
          </a:p>
        </p:txBody>
      </p:sp>
      <p:sp>
        <p:nvSpPr>
          <p:cNvPr id="141318" name="Text Box 6"/>
          <p:cNvSpPr txBox="1">
            <a:spLocks noChangeArrowheads="1"/>
          </p:cNvSpPr>
          <p:nvPr/>
        </p:nvSpPr>
        <p:spPr bwMode="auto">
          <a:xfrm>
            <a:off x="1692275" y="5684838"/>
            <a:ext cx="6696075" cy="646331"/>
          </a:xfrm>
          <a:prstGeom prst="rect">
            <a:avLst/>
          </a:prstGeom>
          <a:solidFill>
            <a:srgbClr val="00FFFF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&lt;</a:t>
            </a:r>
            <a:r>
              <a:rPr lang="en-GB" sz="1800" b="1" i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ant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800" b="1" i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antfile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="./hello/some-build.xml" </a:t>
            </a:r>
          </a:p>
          <a:p>
            <a:pPr algn="l"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GB" sz="1800" b="1" i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target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="run"/&gt;</a:t>
            </a:r>
          </a:p>
        </p:txBody>
      </p:sp>
    </p:spTree>
    <p:extLst>
      <p:ext uri="{BB962C8B-B14F-4D97-AF65-F5344CB8AC3E}">
        <p14:creationId xmlns:p14="http://schemas.microsoft.com/office/powerpoint/2010/main" val="1091636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1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1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41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41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41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13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13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4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6" grpId="0" animBg="1"/>
      <p:bldP spid="141317" grpId="0" animBg="1"/>
      <p:bldP spid="14131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40482A-AE35-4E26-98D8-6EE78D6155DA}" type="slidenum">
              <a:rPr lang="en-GB"/>
              <a:pPr>
                <a:defRPr/>
              </a:pPr>
              <a:t>26</a:t>
            </a:fld>
            <a:endParaRPr lang="en-GB"/>
          </a:p>
        </p:txBody>
      </p:sp>
      <p:sp>
        <p:nvSpPr>
          <p:cNvPr id="145410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50825" y="1052513"/>
            <a:ext cx="8713788" cy="5400675"/>
          </a:xfrm>
          <a:solidFill>
            <a:schemeClr val="bg1"/>
          </a:solidFill>
        </p:spPr>
        <p:txBody>
          <a:bodyPr/>
          <a:lstStyle/>
          <a:p>
            <a:pPr marL="914400" lvl="1" indent="-457200" eaLnBrk="1" hangingPunct="1">
              <a:spcAft>
                <a:spcPts val="0"/>
              </a:spcAft>
            </a:pPr>
            <a:r>
              <a:rPr lang="en-GB" sz="2400" b="1" dirty="0" smtClean="0">
                <a:solidFill>
                  <a:srgbClr val="FF0000"/>
                </a:solidFill>
              </a:rPr>
              <a:t>CREATE</a:t>
            </a:r>
            <a:r>
              <a:rPr lang="en-GB" sz="2400" dirty="0" smtClean="0"/>
              <a:t> (or describe, if working without computer) </a:t>
            </a:r>
          </a:p>
          <a:p>
            <a:pPr marL="1295400" lvl="2" indent="-381000" eaLnBrk="1" hangingPunct="1">
              <a:spcAft>
                <a:spcPts val="0"/>
              </a:spcAft>
            </a:pPr>
            <a:r>
              <a:rPr lang="en-GB" sz="2000" dirty="0" smtClean="0"/>
              <a:t>a system of (sub) </a:t>
            </a:r>
            <a:r>
              <a:rPr lang="en-GB" sz="2000" b="1" i="1" dirty="0" smtClean="0"/>
              <a:t>directories </a:t>
            </a:r>
          </a:p>
          <a:p>
            <a:pPr marL="1295400" lvl="2" indent="-381000" algn="ctr" eaLnBrk="1" hangingPunct="1">
              <a:spcAft>
                <a:spcPts val="0"/>
              </a:spcAft>
              <a:buFont typeface="Wingdings" pitchFamily="2" charset="2"/>
              <a:buNone/>
            </a:pPr>
            <a:r>
              <a:rPr lang="en-GB" sz="2000" dirty="0" smtClean="0">
                <a:latin typeface="Courier New" pitchFamily="49" charset="0"/>
              </a:rPr>
              <a:t>C:\Antbook\ch02\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master-project\hello</a:t>
            </a:r>
          </a:p>
          <a:p>
            <a:pPr marL="1295400" lvl="2" indent="-381000" eaLnBrk="1" hangingPunct="1">
              <a:spcAft>
                <a:spcPts val="0"/>
              </a:spcAft>
            </a:pPr>
            <a:r>
              <a:rPr lang="en-GB" sz="2000" dirty="0" smtClean="0"/>
              <a:t>two simplest </a:t>
            </a:r>
            <a:r>
              <a:rPr lang="en-GB" sz="2000" b="1" i="1" dirty="0" smtClean="0"/>
              <a:t>build files </a:t>
            </a:r>
          </a:p>
          <a:p>
            <a:pPr marL="1714500" lvl="3" indent="-342900" eaLnBrk="1" hangingPunct="1">
              <a:spcAft>
                <a:spcPts val="0"/>
              </a:spcAft>
              <a:buFontTx/>
              <a:buChar char="-"/>
            </a:pP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master.xml,</a:t>
            </a:r>
            <a:r>
              <a:rPr lang="en-GB" sz="1800" dirty="0" smtClean="0"/>
              <a:t> in directory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master-project, </a:t>
            </a:r>
            <a:r>
              <a:rPr lang="en-GB" sz="1800" dirty="0" smtClean="0"/>
              <a:t>and </a:t>
            </a:r>
          </a:p>
          <a:p>
            <a:pPr marL="1714500" lvl="3" indent="-342900" eaLnBrk="1" hangingPunct="1">
              <a:spcAft>
                <a:spcPts val="0"/>
              </a:spcAft>
              <a:buFontTx/>
              <a:buChar char="-"/>
            </a:pP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build.xml</a:t>
            </a:r>
            <a:r>
              <a:rPr lang="en-GB" sz="1800" dirty="0" smtClean="0"/>
              <a:t> in directory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master-project\hello</a:t>
            </a:r>
            <a:r>
              <a:rPr lang="en-GB" sz="1800" dirty="0" smtClean="0"/>
              <a:t>, having </a:t>
            </a:r>
            <a:r>
              <a:rPr lang="en-GB" sz="1800" b="1" i="1" dirty="0" smtClean="0"/>
              <a:t>one target</a:t>
            </a:r>
            <a:r>
              <a:rPr lang="en-GB" sz="1800" dirty="0" smtClean="0"/>
              <a:t>  which contains two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&lt;echo&gt;</a:t>
            </a:r>
            <a:r>
              <a:rPr lang="en-GB" sz="1800" dirty="0" smtClean="0"/>
              <a:t> tasks. </a:t>
            </a:r>
          </a:p>
          <a:p>
            <a:pPr marL="1295400" lvl="2" indent="-381000" eaLnBrk="1" hangingPunct="1">
              <a:spcAft>
                <a:spcPts val="0"/>
              </a:spcAft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master.xml</a:t>
            </a:r>
            <a:r>
              <a:rPr lang="en-GB" sz="2000" dirty="0" smtClean="0"/>
              <a:t> should </a:t>
            </a:r>
            <a:r>
              <a:rPr lang="en-GB" sz="2000" b="1" i="1" dirty="0" smtClean="0"/>
              <a:t>call</a:t>
            </a:r>
            <a:r>
              <a:rPr lang="en-GB" sz="2000" dirty="0" smtClean="0"/>
              <a:t> 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build.xml</a:t>
            </a:r>
            <a:r>
              <a:rPr lang="en-GB" sz="2000" dirty="0" smtClean="0"/>
              <a:t> by specifying either </a:t>
            </a:r>
          </a:p>
          <a:p>
            <a:pPr marL="1714500" lvl="3" indent="-342900" eaLnBrk="1" hangingPunct="1">
              <a:spcAft>
                <a:spcPts val="0"/>
              </a:spcAft>
              <a:buFont typeface="Wingdings" pitchFamily="2" charset="2"/>
              <a:buAutoNum type="arabicPeriod"/>
            </a:pPr>
            <a:r>
              <a:rPr lang="en-GB" sz="1800" dirty="0" smtClean="0"/>
              <a:t>the </a:t>
            </a:r>
            <a:r>
              <a:rPr lang="en-GB" sz="1800" b="1" i="1" dirty="0" smtClean="0"/>
              <a:t>file</a:t>
            </a:r>
            <a:r>
              <a:rPr lang="en-GB" sz="1800" dirty="0" smtClean="0"/>
              <a:t> 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build.xml,</a:t>
            </a:r>
            <a:r>
              <a:rPr lang="en-GB" sz="1800" dirty="0" smtClean="0"/>
              <a:t> or</a:t>
            </a:r>
          </a:p>
          <a:p>
            <a:pPr marL="1714500" lvl="3" indent="-342900" eaLnBrk="1" hangingPunct="1">
              <a:spcAft>
                <a:spcPts val="0"/>
              </a:spcAft>
              <a:buFont typeface="Wingdings" pitchFamily="2" charset="2"/>
              <a:buAutoNum type="arabicPeriod"/>
            </a:pPr>
            <a:r>
              <a:rPr lang="en-GB" sz="1800" dirty="0" smtClean="0"/>
              <a:t>only </a:t>
            </a:r>
            <a:r>
              <a:rPr lang="en-GB" sz="1800" b="1" i="1" dirty="0" smtClean="0"/>
              <a:t>directory </a:t>
            </a:r>
            <a:r>
              <a:rPr lang="en-GB" sz="1800" dirty="0" smtClean="0"/>
              <a:t> with this file to be called by default, or</a:t>
            </a:r>
          </a:p>
          <a:p>
            <a:pPr marL="1714500" lvl="3" indent="-342900" eaLnBrk="1" hangingPunct="1">
              <a:spcAft>
                <a:spcPts val="0"/>
              </a:spcAft>
              <a:buFont typeface="Wingdings" pitchFamily="2" charset="2"/>
              <a:buAutoNum type="arabicPeriod"/>
            </a:pPr>
            <a:r>
              <a:rPr lang="en-GB" sz="1800" dirty="0" smtClean="0"/>
              <a:t>also a </a:t>
            </a:r>
            <a:r>
              <a:rPr lang="en-GB" sz="1800" b="1" i="1" dirty="0" smtClean="0"/>
              <a:t>target</a:t>
            </a:r>
            <a:r>
              <a:rPr lang="en-GB" sz="1800" dirty="0" smtClean="0"/>
              <a:t>  in this file </a:t>
            </a:r>
          </a:p>
          <a:p>
            <a:pPr marL="1295400" lvl="2" indent="-381000" eaLnBrk="1" hangingPunct="1">
              <a:spcAft>
                <a:spcPts val="0"/>
              </a:spcAft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master.xml</a:t>
            </a:r>
            <a:r>
              <a:rPr lang="en-GB" sz="2000" dirty="0" smtClean="0"/>
              <a:t> should </a:t>
            </a:r>
            <a:r>
              <a:rPr lang="en-GB" sz="2000" b="1" i="1" dirty="0" smtClean="0"/>
              <a:t>pass a property</a:t>
            </a:r>
            <a:r>
              <a:rPr lang="en-GB" sz="2000" dirty="0" smtClean="0"/>
              <a:t>  to the called file. </a:t>
            </a:r>
          </a:p>
          <a:p>
            <a:pPr marL="1295400" lvl="2" indent="-381000" eaLnBrk="1" hangingPunct="1">
              <a:spcAft>
                <a:spcPts val="0"/>
              </a:spcAft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&lt;echo&gt;</a:t>
            </a:r>
            <a:r>
              <a:rPr lang="en-GB" sz="2000" dirty="0" smtClean="0"/>
              <a:t> messages in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build.xml</a:t>
            </a:r>
            <a:r>
              <a:rPr lang="en-GB" sz="2000" dirty="0" smtClean="0"/>
              <a:t> should show on run time </a:t>
            </a:r>
          </a:p>
          <a:p>
            <a:pPr marL="1714500" lvl="3" indent="-342900" eaLnBrk="1" hangingPunct="1">
              <a:spcAft>
                <a:spcPts val="0"/>
              </a:spcAft>
              <a:buFontTx/>
              <a:buChar char="-"/>
            </a:pPr>
            <a:r>
              <a:rPr lang="en-GB" sz="1800" dirty="0" smtClean="0"/>
              <a:t>which build file is running (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build.xml</a:t>
            </a:r>
            <a:r>
              <a:rPr lang="en-GB" sz="1800" dirty="0" smtClean="0"/>
              <a:t>), </a:t>
            </a:r>
          </a:p>
          <a:p>
            <a:pPr marL="1714500" lvl="3" indent="-342900" eaLnBrk="1" hangingPunct="1">
              <a:spcAft>
                <a:spcPts val="0"/>
              </a:spcAft>
              <a:buFontTx/>
              <a:buChar char="-"/>
            </a:pPr>
            <a:r>
              <a:rPr lang="en-GB" sz="1800" dirty="0" smtClean="0"/>
              <a:t>the value of the property passed by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master.xml</a:t>
            </a:r>
            <a:r>
              <a:rPr lang="en-GB" sz="1800" b="1" dirty="0" smtClean="0"/>
              <a:t> </a:t>
            </a:r>
            <a:r>
              <a:rPr lang="en-GB" sz="1800" dirty="0" smtClean="0"/>
              <a:t>by using</a:t>
            </a:r>
            <a:r>
              <a:rPr lang="en-GB" sz="1800" b="1" dirty="0" smtClean="0"/>
              <a:t>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${…}.</a:t>
            </a:r>
            <a:endParaRPr lang="en-GB" sz="1800" b="1" dirty="0" smtClean="0">
              <a:solidFill>
                <a:srgbClr val="000000"/>
              </a:solidFill>
            </a:endParaRPr>
          </a:p>
        </p:txBody>
      </p:sp>
      <p:sp>
        <p:nvSpPr>
          <p:cNvPr id="69636" name="Rectangle 3"/>
          <p:cNvSpPr>
            <a:spLocks noGrp="1" noChangeArrowheads="1"/>
          </p:cNvSpPr>
          <p:nvPr>
            <p:ph type="title"/>
          </p:nvPr>
        </p:nvSpPr>
        <p:spPr>
          <a:xfrm>
            <a:off x="611188" y="188913"/>
            <a:ext cx="8228012" cy="649287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&lt;ant&gt;</a:t>
            </a:r>
            <a:r>
              <a:rPr lang="en-GB" sz="4000" dirty="0" smtClean="0"/>
              <a:t> task: examples</a:t>
            </a:r>
          </a:p>
        </p:txBody>
      </p:sp>
    </p:spTree>
    <p:extLst>
      <p:ext uri="{BB962C8B-B14F-4D97-AF65-F5344CB8AC3E}">
        <p14:creationId xmlns:p14="http://schemas.microsoft.com/office/powerpoint/2010/main" val="2896214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5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45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45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45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5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45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45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454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454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454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454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454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454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454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B2E5D6-4226-46CD-BFAC-777ED975435E}" type="slidenum">
              <a:rPr lang="en-GB"/>
              <a:pPr>
                <a:defRPr/>
              </a:pPr>
              <a:t>27</a:t>
            </a:fld>
            <a:endParaRPr lang="en-GB"/>
          </a:p>
        </p:txBody>
      </p:sp>
      <p:sp>
        <p:nvSpPr>
          <p:cNvPr id="706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50825" y="836613"/>
            <a:ext cx="8137525" cy="431800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master.xml:</a:t>
            </a:r>
          </a:p>
        </p:txBody>
      </p:sp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755650" y="1341438"/>
            <a:ext cx="7920038" cy="2308324"/>
          </a:xfrm>
          <a:prstGeom prst="rect">
            <a:avLst/>
          </a:prstGeom>
          <a:solidFill>
            <a:srgbClr val="00FFFF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 typeface="Wingdings" pitchFamily="2" charset="2"/>
              <a:buNone/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&lt;project name="master" default="call"&gt;</a:t>
            </a:r>
          </a:p>
          <a:p>
            <a:pPr algn="l">
              <a:buFont typeface="Wingdings" pitchFamily="2" charset="2"/>
              <a:buNone/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&lt;target name="call"&gt;</a:t>
            </a:r>
          </a:p>
          <a:p>
            <a:pPr algn="l">
              <a:buFont typeface="Wingdings" pitchFamily="2" charset="2"/>
              <a:buNone/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&lt;ant 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antfile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="./hello/build.xml"&gt;</a:t>
            </a:r>
          </a:p>
          <a:p>
            <a:pPr algn="l">
              <a:buFont typeface="Wingdings" pitchFamily="2" charset="2"/>
              <a:buNone/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&lt;property name="passed-info" value="SOME-INFO"/&gt;</a:t>
            </a:r>
          </a:p>
          <a:p>
            <a:pPr algn="l">
              <a:buFont typeface="Wingdings" pitchFamily="2" charset="2"/>
              <a:buNone/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&lt;/ant&gt;</a:t>
            </a:r>
          </a:p>
          <a:p>
            <a:pPr algn="l">
              <a:buFont typeface="Wingdings" pitchFamily="2" charset="2"/>
              <a:buNone/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&lt;echo&gt;master.xml: I passed PARAMETER passed-info</a:t>
            </a:r>
          </a:p>
          <a:p>
            <a:pPr algn="l">
              <a:buFont typeface="Wingdings" pitchFamily="2" charset="2"/>
              <a:buNone/>
            </a:pP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    with value ${passed-info}&lt;/echo&gt;</a:t>
            </a:r>
            <a:endParaRPr lang="en-GB" sz="1600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buFont typeface="Wingdings" pitchFamily="2" charset="2"/>
              <a:buNone/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&lt;/target&gt;</a:t>
            </a:r>
          </a:p>
          <a:p>
            <a:pPr algn="l">
              <a:buFont typeface="Wingdings" pitchFamily="2" charset="2"/>
              <a:buNone/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&lt;/project&gt;    </a:t>
            </a:r>
          </a:p>
        </p:txBody>
      </p:sp>
      <p:sp>
        <p:nvSpPr>
          <p:cNvPr id="70661" name="Rectangle 5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250825" y="4149725"/>
            <a:ext cx="81375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build.xml:</a:t>
            </a:r>
          </a:p>
        </p:txBody>
      </p:sp>
      <p:sp>
        <p:nvSpPr>
          <p:cNvPr id="70662" name="Rectangle 6"/>
          <p:cNvSpPr>
            <a:spLocks noChangeArrowheads="1"/>
          </p:cNvSpPr>
          <p:nvPr/>
        </p:nvSpPr>
        <p:spPr bwMode="auto">
          <a:xfrm>
            <a:off x="611188" y="188913"/>
            <a:ext cx="8228012" cy="649287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sz="4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&lt;ant&gt;</a:t>
            </a:r>
            <a:r>
              <a:rPr lang="en-GB" sz="4000" dirty="0">
                <a:solidFill>
                  <a:schemeClr val="tx2"/>
                </a:solidFill>
                <a:latin typeface="Tahoma" pitchFamily="34" charset="0"/>
              </a:rPr>
              <a:t> task: examples</a:t>
            </a:r>
          </a:p>
        </p:txBody>
      </p:sp>
      <p:sp>
        <p:nvSpPr>
          <p:cNvPr id="70663" name="Text Box 7"/>
          <p:cNvSpPr txBox="1">
            <a:spLocks noChangeArrowheads="1"/>
          </p:cNvSpPr>
          <p:nvPr/>
        </p:nvSpPr>
        <p:spPr bwMode="auto">
          <a:xfrm>
            <a:off x="755650" y="4719638"/>
            <a:ext cx="7220246" cy="1569660"/>
          </a:xfrm>
          <a:prstGeom prst="rect">
            <a:avLst/>
          </a:prstGeom>
          <a:solidFill>
            <a:srgbClr val="00FFFF"/>
          </a:solidFill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buFont typeface="Wingdings" pitchFamily="2" charset="2"/>
              <a:buNone/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&lt;project name="HELLO" default="build-target" &gt;</a:t>
            </a:r>
          </a:p>
          <a:p>
            <a:pPr algn="l">
              <a:buFont typeface="Wingdings" pitchFamily="2" charset="2"/>
              <a:buNone/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&lt;echo&gt;build.xml running&lt;/echo&gt;</a:t>
            </a:r>
          </a:p>
          <a:p>
            <a:pPr algn="l">
              <a:buFont typeface="Wingdings" pitchFamily="2" charset="2"/>
              <a:buNone/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&lt;target name="build-target"&gt;</a:t>
            </a:r>
          </a:p>
          <a:p>
            <a:pPr algn="l">
              <a:buFont typeface="Wingdings" pitchFamily="2" charset="2"/>
              <a:buNone/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&lt;echo&gt;PARAMETER passed value is ${passed-info}&lt;/echo&gt;</a:t>
            </a:r>
          </a:p>
          <a:p>
            <a:pPr algn="l">
              <a:buFont typeface="Wingdings" pitchFamily="2" charset="2"/>
              <a:buNone/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&lt;/target&gt;</a:t>
            </a:r>
          </a:p>
          <a:p>
            <a:pPr algn="l">
              <a:buFont typeface="Wingdings" pitchFamily="2" charset="2"/>
              <a:buNone/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&lt;/project&gt;</a:t>
            </a:r>
          </a:p>
        </p:txBody>
      </p:sp>
    </p:spTree>
    <p:extLst>
      <p:ext uri="{BB962C8B-B14F-4D97-AF65-F5344CB8AC3E}">
        <p14:creationId xmlns:p14="http://schemas.microsoft.com/office/powerpoint/2010/main" val="2053880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1" grpId="0"/>
      <p:bldP spid="7066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83E7D4-0FF2-4AD4-B588-9B8274D1796A}" type="slidenum">
              <a:rPr lang="en-GB"/>
              <a:pPr>
                <a:defRPr/>
              </a:pPr>
              <a:t>28</a:t>
            </a:fld>
            <a:endParaRPr lang="en-GB" dirty="0"/>
          </a:p>
        </p:txBody>
      </p:sp>
      <p:sp>
        <p:nvSpPr>
          <p:cNvPr id="71683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11188" y="836613"/>
            <a:ext cx="8137525" cy="431800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400" b="1" dirty="0" smtClean="0">
                <a:solidFill>
                  <a:srgbClr val="FF0000"/>
                </a:solidFill>
              </a:rPr>
              <a:t>Run</a:t>
            </a:r>
            <a:r>
              <a:rPr lang="en-GB" sz="2400" b="1" dirty="0" smtClean="0"/>
              <a:t>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master.xml:</a:t>
            </a:r>
          </a:p>
        </p:txBody>
      </p:sp>
      <p:sp>
        <p:nvSpPr>
          <p:cNvPr id="71684" name="Text Box 3"/>
          <p:cNvSpPr txBox="1">
            <a:spLocks noChangeArrowheads="1"/>
          </p:cNvSpPr>
          <p:nvPr/>
        </p:nvSpPr>
        <p:spPr bwMode="auto">
          <a:xfrm>
            <a:off x="755650" y="1357313"/>
            <a:ext cx="7920038" cy="2862322"/>
          </a:xfrm>
          <a:prstGeom prst="rect">
            <a:avLst/>
          </a:prstGeom>
          <a:solidFill>
            <a:srgbClr val="777777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 typeface="Wingdings" pitchFamily="2" charset="2"/>
              <a:buNone/>
              <a:defRPr/>
            </a:pPr>
            <a:r>
              <a:rPr lang="en-GB" sz="1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C:\Antbook\ch02\master-project&gt;ant -f master.xml</a:t>
            </a:r>
          </a:p>
          <a:p>
            <a:pPr algn="l">
              <a:buFont typeface="Wingdings" pitchFamily="2" charset="2"/>
              <a:buNone/>
              <a:defRPr/>
            </a:pPr>
            <a:r>
              <a:rPr lang="en-GB" sz="180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Buildfile</a:t>
            </a:r>
            <a:r>
              <a:rPr lang="en-GB" sz="1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 </a:t>
            </a:r>
            <a:r>
              <a:rPr lang="en-GB" sz="18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C:\Antbook\ch02\master-project\master.xml</a:t>
            </a:r>
          </a:p>
          <a:p>
            <a:pPr algn="l">
              <a:buFont typeface="Wingdings" pitchFamily="2" charset="2"/>
              <a:buNone/>
              <a:defRPr/>
            </a:pPr>
            <a:endParaRPr lang="en-GB" sz="18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buFont typeface="Wingdings" pitchFamily="2" charset="2"/>
              <a:buNone/>
              <a:defRPr/>
            </a:pPr>
            <a:r>
              <a:rPr lang="en-GB" sz="1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call:</a:t>
            </a:r>
          </a:p>
          <a:p>
            <a:pPr algn="l">
              <a:buFont typeface="Wingdings" pitchFamily="2" charset="2"/>
              <a:buNone/>
              <a:defRPr/>
            </a:pPr>
            <a:r>
              <a:rPr lang="en-GB" sz="1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</a:t>
            </a:r>
            <a:r>
              <a:rPr lang="en-GB" sz="1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urier New" pitchFamily="49" charset="0"/>
                <a:cs typeface="Courier New" pitchFamily="49" charset="0"/>
              </a:rPr>
              <a:t>[echo] build.xml running</a:t>
            </a:r>
            <a:endParaRPr lang="en-GB" sz="18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buFont typeface="Wingdings" pitchFamily="2" charset="2"/>
              <a:buNone/>
              <a:defRPr/>
            </a:pPr>
            <a:r>
              <a:rPr lang="en-GB" sz="1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urier New" pitchFamily="49" charset="0"/>
                <a:cs typeface="Courier New" pitchFamily="49" charset="0"/>
              </a:rPr>
              <a:t>build-target:</a:t>
            </a:r>
          </a:p>
          <a:p>
            <a:pPr algn="l">
              <a:buFont typeface="Wingdings" pitchFamily="2" charset="2"/>
              <a:buNone/>
              <a:defRPr/>
            </a:pPr>
            <a:r>
              <a:rPr lang="en-GB" sz="1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urier New" pitchFamily="49" charset="0"/>
                <a:cs typeface="Courier New" pitchFamily="49" charset="0"/>
              </a:rPr>
              <a:t>     [echo] PARAMETER passed value is SOME-INFO</a:t>
            </a:r>
          </a:p>
          <a:p>
            <a:pPr algn="l">
              <a:buFont typeface="Wingdings" pitchFamily="2" charset="2"/>
              <a:buNone/>
              <a:defRPr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[echo] master.xml: I passed PARAMETER passed-info with value ${passed-info}</a:t>
            </a:r>
            <a:endParaRPr lang="en-GB" sz="18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buFont typeface="Wingdings" pitchFamily="2" charset="2"/>
              <a:buNone/>
              <a:defRPr/>
            </a:pPr>
            <a:r>
              <a:rPr lang="en-GB" sz="18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BUILD SUCCESSFUL</a:t>
            </a:r>
          </a:p>
        </p:txBody>
      </p:sp>
      <p:sp>
        <p:nvSpPr>
          <p:cNvPr id="154628" name="Rectangle 4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466725" y="5086350"/>
            <a:ext cx="8137525" cy="158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371600" lvl="2" indent="-457200" algn="l">
              <a:buClr>
                <a:schemeClr val="hlink"/>
              </a:buClr>
              <a:buSzPct val="95000"/>
              <a:buFont typeface="Wingdings" pitchFamily="2" charset="2"/>
              <a:buNone/>
            </a:pPr>
            <a:r>
              <a:rPr lang="en-GB" sz="2000" b="1" dirty="0">
                <a:solidFill>
                  <a:srgbClr val="FF0000"/>
                </a:solidFill>
                <a:latin typeface="Tahoma" pitchFamily="34" charset="0"/>
              </a:rPr>
              <a:t>Amend</a:t>
            </a:r>
            <a:r>
              <a:rPr lang="en-GB" sz="2000" dirty="0">
                <a:latin typeface="Tahoma" pitchFamily="34" charset="0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master.xml</a:t>
            </a:r>
            <a:r>
              <a:rPr lang="en-GB" sz="2000" dirty="0">
                <a:latin typeface="Tahoma" pitchFamily="34" charset="0"/>
              </a:rPr>
              <a:t> to try all three versions of calling</a:t>
            </a:r>
          </a:p>
          <a:p>
            <a:pPr marL="1371600" lvl="2" indent="-457200" algn="l">
              <a:buClr>
                <a:schemeClr val="hlink"/>
              </a:buClr>
              <a:buSzPct val="95000"/>
              <a:buFont typeface="Wingdings" pitchFamily="2" charset="2"/>
              <a:buAutoNum type="arabicPeriod"/>
            </a:pPr>
            <a:r>
              <a:rPr lang="en-GB" sz="2000" dirty="0">
                <a:latin typeface="Tahoma" pitchFamily="34" charset="0"/>
              </a:rPr>
              <a:t>the </a:t>
            </a:r>
            <a:r>
              <a:rPr lang="en-GB" sz="2000" b="1" i="1" dirty="0">
                <a:latin typeface="Tahoma" pitchFamily="34" charset="0"/>
              </a:rPr>
              <a:t>file</a:t>
            </a:r>
            <a:r>
              <a:rPr lang="en-GB" sz="2000" dirty="0">
                <a:latin typeface="Tahoma" pitchFamily="34" charset="0"/>
              </a:rPr>
              <a:t> 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build.xml</a:t>
            </a:r>
            <a:r>
              <a:rPr lang="en-GB" sz="2000" dirty="0">
                <a:latin typeface="Tahoma" pitchFamily="34" charset="0"/>
              </a:rPr>
              <a:t> (as above), or</a:t>
            </a:r>
          </a:p>
          <a:p>
            <a:pPr marL="1371600" lvl="2" indent="-457200" algn="l">
              <a:buClr>
                <a:schemeClr val="hlink"/>
              </a:buClr>
              <a:buSzPct val="95000"/>
              <a:buFont typeface="Wingdings" pitchFamily="2" charset="2"/>
              <a:buAutoNum type="arabicPeriod"/>
            </a:pPr>
            <a:r>
              <a:rPr lang="en-GB" sz="2000" dirty="0">
                <a:latin typeface="Tahoma" pitchFamily="34" charset="0"/>
              </a:rPr>
              <a:t>only </a:t>
            </a:r>
            <a:r>
              <a:rPr lang="en-GB" sz="2000" b="1" i="1" dirty="0">
                <a:latin typeface="Tahoma" pitchFamily="34" charset="0"/>
              </a:rPr>
              <a:t>directory </a:t>
            </a:r>
            <a:r>
              <a:rPr lang="en-GB" sz="2000" dirty="0">
                <a:latin typeface="Tahoma" pitchFamily="34" charset="0"/>
              </a:rPr>
              <a:t> with this file to be called by default, or</a:t>
            </a:r>
          </a:p>
          <a:p>
            <a:pPr marL="1371600" lvl="2" indent="-457200" algn="l">
              <a:buClr>
                <a:schemeClr val="hlink"/>
              </a:buClr>
              <a:buSzPct val="95000"/>
              <a:buFont typeface="Wingdings" pitchFamily="2" charset="2"/>
              <a:buAutoNum type="arabicPeriod"/>
            </a:pPr>
            <a:r>
              <a:rPr lang="en-GB" sz="2000" dirty="0">
                <a:latin typeface="Tahoma" pitchFamily="34" charset="0"/>
              </a:rPr>
              <a:t>also a </a:t>
            </a:r>
            <a:r>
              <a:rPr lang="en-GB" sz="2000" b="1" i="1" dirty="0">
                <a:latin typeface="Tahoma" pitchFamily="34" charset="0"/>
              </a:rPr>
              <a:t>target</a:t>
            </a:r>
            <a:r>
              <a:rPr lang="en-GB" sz="2000" dirty="0">
                <a:latin typeface="Tahoma" pitchFamily="34" charset="0"/>
              </a:rPr>
              <a:t>  in this file</a:t>
            </a:r>
          </a:p>
        </p:txBody>
      </p:sp>
      <p:sp>
        <p:nvSpPr>
          <p:cNvPr id="71686" name="Rectangle 5"/>
          <p:cNvSpPr>
            <a:spLocks noChangeArrowheads="1"/>
          </p:cNvSpPr>
          <p:nvPr/>
        </p:nvSpPr>
        <p:spPr bwMode="auto">
          <a:xfrm>
            <a:off x="611188" y="115888"/>
            <a:ext cx="8228012" cy="649287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sz="4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&lt;ant&gt;</a:t>
            </a:r>
            <a:r>
              <a:rPr lang="en-GB" sz="4000" dirty="0">
                <a:solidFill>
                  <a:schemeClr val="tx2"/>
                </a:solidFill>
                <a:latin typeface="Tahoma" pitchFamily="34" charset="0"/>
              </a:rPr>
              <a:t> task: example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00752" y="3573016"/>
            <a:ext cx="3931688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buFont typeface="Wingdings" pitchFamily="2" charset="2"/>
              <a:buChar char="ß"/>
              <a:defRPr/>
            </a:pPr>
            <a:r>
              <a:rPr lang="en-GB" sz="1600" b="1" dirty="0" smtClean="0">
                <a:solidFill>
                  <a:srgbClr val="FF0000"/>
                </a:solidFill>
                <a:latin typeface="+mn-lt"/>
              </a:rPr>
              <a:t> Has no value?  Why?</a:t>
            </a:r>
          </a:p>
          <a:p>
            <a:pPr algn="l">
              <a:defRPr/>
            </a:pPr>
            <a:r>
              <a:rPr lang="en-GB" sz="1600" b="1" dirty="0" smtClean="0">
                <a:latin typeface="+mn-lt"/>
              </a:rPr>
              <a:t>    See </a:t>
            </a:r>
            <a:r>
              <a:rPr lang="en-GB" sz="1600" b="1" dirty="0">
                <a:latin typeface="+mn-lt"/>
              </a:rPr>
              <a:t>the last </a:t>
            </a:r>
            <a:r>
              <a:rPr lang="en-GB" sz="1600" b="1" dirty="0" smtClean="0">
                <a:latin typeface="+mn-lt"/>
              </a:rPr>
              <a:t>comment</a:t>
            </a:r>
            <a:r>
              <a:rPr lang="en-GB" sz="1600" b="1" dirty="0">
                <a:latin typeface="+mn-lt"/>
              </a:rPr>
              <a:t> </a:t>
            </a:r>
            <a:r>
              <a:rPr lang="en-GB" sz="1600" b="1" dirty="0" smtClean="0">
                <a:latin typeface="+mn-lt"/>
              </a:rPr>
              <a:t>in </a:t>
            </a:r>
            <a:r>
              <a:rPr lang="en-GB" sz="1600" b="1" dirty="0">
                <a:latin typeface="+mn-lt"/>
              </a:rPr>
              <a:t>slide </a:t>
            </a:r>
            <a:r>
              <a:rPr lang="en-GB" sz="1600" b="1" dirty="0" smtClean="0">
                <a:latin typeface="+mn-lt"/>
              </a:rPr>
              <a:t>24</a:t>
            </a:r>
            <a:endParaRPr lang="en-GB" sz="1600" b="1" dirty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61001" y="2772217"/>
            <a:ext cx="1287463" cy="58477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en-GB" sz="1600" b="1" dirty="0">
                <a:solidFill>
                  <a:srgbClr val="C000C0"/>
                </a:solidFill>
                <a:latin typeface="Courier New" pitchFamily="49" charset="0"/>
                <a:cs typeface="Courier New" pitchFamily="49" charset="0"/>
              </a:rPr>
              <a:t>Build.xml</a:t>
            </a:r>
            <a:r>
              <a:rPr lang="en-GB" sz="1600" b="1" dirty="0">
                <a:solidFill>
                  <a:srgbClr val="C000C0"/>
                </a:solidFill>
                <a:latin typeface="+mn-lt"/>
              </a:rPr>
              <a:t> </a:t>
            </a:r>
          </a:p>
          <a:p>
            <a:pPr>
              <a:buFont typeface="Wingdings" pitchFamily="2" charset="2"/>
              <a:buNone/>
              <a:defRPr/>
            </a:pPr>
            <a:r>
              <a:rPr lang="en-GB" sz="1600" dirty="0">
                <a:solidFill>
                  <a:srgbClr val="C000C0"/>
                </a:solidFill>
                <a:latin typeface="+mn-lt"/>
              </a:rPr>
              <a:t>is running</a:t>
            </a:r>
          </a:p>
        </p:txBody>
      </p:sp>
    </p:spTree>
    <p:extLst>
      <p:ext uri="{BB962C8B-B14F-4D97-AF65-F5344CB8AC3E}">
        <p14:creationId xmlns:p14="http://schemas.microsoft.com/office/powerpoint/2010/main" val="1439560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4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54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54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54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3F416-F534-42C5-B72B-E84912D6C17D}" type="slidenum">
              <a:rPr lang="en-GB"/>
              <a:pPr>
                <a:defRPr/>
              </a:pPr>
              <a:t>29</a:t>
            </a:fld>
            <a:endParaRPr lang="en-GB"/>
          </a:p>
        </p:txBody>
      </p:sp>
      <p:sp>
        <p:nvSpPr>
          <p:cNvPr id="150530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57188" y="857250"/>
            <a:ext cx="8497887" cy="5286375"/>
          </a:xfrm>
          <a:solidFill>
            <a:schemeClr val="bg1"/>
          </a:solidFill>
        </p:spPr>
        <p:txBody>
          <a:bodyPr/>
          <a:lstStyle/>
          <a:p>
            <a:pPr marL="914400" lvl="1" indent="-457200" eaLnBrk="1" hangingPunct="1">
              <a:lnSpc>
                <a:spcPct val="90000"/>
              </a:lnSpc>
            </a:pPr>
            <a:r>
              <a:rPr lang="en-GB" b="1" dirty="0" smtClean="0">
                <a:solidFill>
                  <a:srgbClr val="FF0000"/>
                </a:solidFill>
              </a:rPr>
              <a:t>CREATE</a:t>
            </a:r>
            <a:r>
              <a:rPr lang="en-GB" dirty="0" smtClean="0"/>
              <a:t> (or describe, if working without computer) </a:t>
            </a:r>
          </a:p>
          <a:p>
            <a:pPr marL="1295400" lvl="2" indent="-381000" eaLnBrk="1" hangingPunct="1">
              <a:lnSpc>
                <a:spcPct val="90000"/>
              </a:lnSpc>
            </a:pPr>
            <a:r>
              <a:rPr lang="en-GB" dirty="0" smtClean="0"/>
              <a:t>additional directory </a:t>
            </a:r>
          </a:p>
          <a:p>
            <a:pPr marL="1295400" lvl="2" indent="-3810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C:\Antbook\ch02\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master-project\hello-1</a:t>
            </a:r>
          </a:p>
          <a:p>
            <a:pPr marL="1295400" lvl="2" indent="-381000" eaLnBrk="1" hangingPunct="1">
              <a:lnSpc>
                <a:spcPct val="90000"/>
              </a:lnSpc>
            </a:pPr>
            <a:r>
              <a:rPr lang="en-GB" dirty="0" smtClean="0"/>
              <a:t>three simplest build files: </a:t>
            </a:r>
          </a:p>
          <a:p>
            <a:pPr marL="1714500" lvl="3" indent="-342900" eaLnBrk="1" hangingPunct="1">
              <a:lnSpc>
                <a:spcPct val="90000"/>
              </a:lnSpc>
              <a:buFontTx/>
              <a:buChar char="-"/>
            </a:pP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master-1.xml,</a:t>
            </a:r>
            <a:r>
              <a:rPr lang="en-GB" dirty="0" smtClean="0"/>
              <a:t> in directory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master-project,</a:t>
            </a:r>
            <a:r>
              <a:rPr lang="en-GB" dirty="0" smtClean="0"/>
              <a:t> and </a:t>
            </a:r>
          </a:p>
          <a:p>
            <a:pPr marL="1714500" lvl="3" indent="-342900" eaLnBrk="1" hangingPunct="1">
              <a:lnSpc>
                <a:spcPct val="90000"/>
              </a:lnSpc>
              <a:buFontTx/>
              <a:buChar char="-"/>
            </a:pP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somebuild.xml</a:t>
            </a:r>
            <a:r>
              <a:rPr lang="en-GB" dirty="0" smtClean="0"/>
              <a:t>, and renewed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build.xml</a:t>
            </a:r>
            <a:r>
              <a:rPr lang="en-GB" dirty="0" smtClean="0"/>
              <a:t> in directory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hello-1</a:t>
            </a:r>
            <a:r>
              <a:rPr lang="en-GB" dirty="0" smtClean="0"/>
              <a:t>, each having </a:t>
            </a:r>
            <a:r>
              <a:rPr lang="en-GB" b="1" i="1" dirty="0" smtClean="0"/>
              <a:t>two targets</a:t>
            </a:r>
            <a:r>
              <a:rPr lang="en-GB" dirty="0" smtClean="0"/>
              <a:t>  that contain only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&lt;echo&gt;</a:t>
            </a:r>
            <a:r>
              <a:rPr lang="en-GB" dirty="0" smtClean="0"/>
              <a:t> tasks. </a:t>
            </a:r>
          </a:p>
          <a:p>
            <a:pPr marL="1295400" lvl="2" indent="-381000" eaLnBrk="1" hangingPunct="1">
              <a:lnSpc>
                <a:spcPct val="90000"/>
              </a:lnSpc>
            </a:pP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master-1.xml</a:t>
            </a:r>
            <a:r>
              <a:rPr lang="en-GB" dirty="0" smtClean="0"/>
              <a:t> should have </a:t>
            </a:r>
            <a:r>
              <a:rPr lang="en-GB" b="1" i="1" dirty="0" smtClean="0"/>
              <a:t>three</a:t>
            </a:r>
            <a:r>
              <a:rPr lang="en-GB" dirty="0" smtClean="0"/>
              <a:t> </a:t>
            </a:r>
            <a:r>
              <a:rPr lang="en-GB" b="1" i="1" dirty="0" smtClean="0"/>
              <a:t>targets, </a:t>
            </a:r>
            <a:r>
              <a:rPr lang="en-GB" dirty="0" smtClean="0"/>
              <a:t>each calling either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somebuild.xml</a:t>
            </a:r>
            <a:r>
              <a:rPr lang="en-GB" dirty="0" smtClean="0"/>
              <a:t> or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build.xml</a:t>
            </a:r>
            <a:r>
              <a:rPr lang="en-GB" dirty="0" smtClean="0"/>
              <a:t> by specifying, respectively, </a:t>
            </a:r>
          </a:p>
          <a:p>
            <a:pPr marL="1714500" lvl="3" indent="-3429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dirty="0" smtClean="0"/>
              <a:t>the </a:t>
            </a:r>
            <a:r>
              <a:rPr lang="en-GB" b="1" i="1" dirty="0" smtClean="0"/>
              <a:t>file</a:t>
            </a:r>
            <a:r>
              <a:rPr lang="en-GB" dirty="0" smtClean="0"/>
              <a:t> 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somebuild.xml</a:t>
            </a:r>
            <a:r>
              <a:rPr lang="en-GB" dirty="0" smtClean="0"/>
              <a:t> or</a:t>
            </a:r>
          </a:p>
          <a:p>
            <a:pPr marL="1714500" lvl="3" indent="-3429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dirty="0" smtClean="0"/>
              <a:t>only </a:t>
            </a:r>
            <a:r>
              <a:rPr lang="en-GB" b="1" i="1" dirty="0" smtClean="0"/>
              <a:t>directory </a:t>
            </a:r>
            <a:r>
              <a:rPr lang="en-GB" dirty="0" smtClean="0"/>
              <a:t> with these two files or</a:t>
            </a:r>
          </a:p>
          <a:p>
            <a:pPr marL="1714500" lvl="3" indent="-3429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dirty="0" smtClean="0"/>
              <a:t>also a </a:t>
            </a:r>
            <a:r>
              <a:rPr lang="en-GB" b="1" i="1" dirty="0" smtClean="0"/>
              <a:t>target</a:t>
            </a:r>
            <a:r>
              <a:rPr lang="en-GB" dirty="0" smtClean="0"/>
              <a:t>  in one of these files </a:t>
            </a:r>
          </a:p>
        </p:txBody>
      </p:sp>
      <p:sp>
        <p:nvSpPr>
          <p:cNvPr id="72708" name="Rectangle 3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8228012" cy="576263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sz="3600" b="1" dirty="0" smtClean="0">
                <a:solidFill>
                  <a:srgbClr val="000000"/>
                </a:solidFill>
                <a:latin typeface="Courier New" pitchFamily="49" charset="0"/>
              </a:rPr>
              <a:t>&lt;ant&gt;</a:t>
            </a:r>
            <a:r>
              <a:rPr lang="en-GB" sz="3600" dirty="0" smtClean="0"/>
              <a:t> task: examples </a:t>
            </a:r>
            <a:endParaRPr lang="en-GB" sz="3600" dirty="0" smtClean="0">
              <a:solidFill>
                <a:srgbClr val="FF0000"/>
              </a:solidFill>
            </a:endParaRPr>
          </a:p>
        </p:txBody>
      </p:sp>
      <p:sp>
        <p:nvSpPr>
          <p:cNvPr id="72709" name="Text Box 4"/>
          <p:cNvSpPr txBox="1">
            <a:spLocks noChangeArrowheads="1"/>
          </p:cNvSpPr>
          <p:nvPr/>
        </p:nvSpPr>
        <p:spPr bwMode="auto">
          <a:xfrm>
            <a:off x="3348038" y="6249988"/>
            <a:ext cx="19843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>
                <a:latin typeface="Tahoma" pitchFamily="34" charset="0"/>
              </a:rPr>
              <a:t>(continued…)</a:t>
            </a:r>
            <a:endParaRPr lang="en-US">
              <a:latin typeface="Tahom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84380" y="44624"/>
            <a:ext cx="3382657" cy="769441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sz="4400" b="1" dirty="0" smtClean="0">
                <a:solidFill>
                  <a:srgbClr val="FF0000"/>
                </a:solidFill>
              </a:rPr>
              <a:t>For </a:t>
            </a:r>
            <a:r>
              <a:rPr lang="en-GB" sz="4400" b="1" dirty="0">
                <a:solidFill>
                  <a:srgbClr val="FF0000"/>
                </a:solidFill>
              </a:rPr>
              <a:t>the Lab</a:t>
            </a:r>
            <a:endParaRPr lang="en-GB" sz="4400" b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41875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0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50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50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50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50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50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50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505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505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505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3118952-71BD-4E37-A078-40BCC06D932C}" type="slidenum">
              <a:rPr lang="en-GB" smtClean="0"/>
              <a:pPr/>
              <a:t>3</a:t>
            </a:fld>
            <a:endParaRPr lang="en-GB" smtClean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4"/>
            <a:ext cx="7772400" cy="110807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 err="1" smtClean="0"/>
              <a:t>Mapper</a:t>
            </a:r>
            <a:r>
              <a:rPr lang="en-GB" sz="4000" dirty="0" smtClean="0"/>
              <a:t> </a:t>
            </a:r>
            <a:r>
              <a:rPr lang="en-GB" sz="4000" dirty="0" err="1" smtClean="0"/>
              <a:t>datatype</a:t>
            </a:r>
            <a:r>
              <a:rPr lang="en-GB" sz="4000" dirty="0" smtClean="0"/>
              <a:t> </a:t>
            </a:r>
            <a:br>
              <a:rPr lang="en-GB" sz="4000" dirty="0" smtClean="0"/>
            </a:br>
            <a:r>
              <a:rPr lang="en-GB" sz="3200" dirty="0" smtClean="0"/>
              <a:t>(mapping file names)</a:t>
            </a:r>
          </a:p>
        </p:txBody>
      </p:sp>
      <p:sp>
        <p:nvSpPr>
          <p:cNvPr id="962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11188" y="1285860"/>
            <a:ext cx="7921625" cy="5143536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500"/>
              </a:spcBef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800" dirty="0" smtClean="0"/>
              <a:t>A </a:t>
            </a:r>
            <a:r>
              <a:rPr lang="en-GB" sz="2800" b="1" i="1" u="sng" dirty="0" err="1" smtClean="0"/>
              <a:t>mapper</a:t>
            </a:r>
            <a:r>
              <a:rPr lang="en-GB" sz="2800" dirty="0" smtClean="0"/>
              <a:t>  or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800" b="1" dirty="0" err="1" smtClean="0">
                <a:solidFill>
                  <a:srgbClr val="000000"/>
                </a:solidFill>
                <a:latin typeface="Courier New" pitchFamily="49" charset="0"/>
              </a:rPr>
              <a:t>mapper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800" dirty="0" smtClean="0"/>
              <a:t> elements </a:t>
            </a:r>
            <a:r>
              <a:rPr lang="en-GB" sz="2800" b="1" dirty="0" smtClean="0">
                <a:solidFill>
                  <a:srgbClr val="FF0000"/>
                </a:solidFill>
              </a:rPr>
              <a:t>sets a correspondence between </a:t>
            </a:r>
            <a:r>
              <a:rPr lang="en-GB" sz="2800" b="1" u="sng" dirty="0" smtClean="0">
                <a:solidFill>
                  <a:srgbClr val="FF0000"/>
                </a:solidFill>
              </a:rPr>
              <a:t>source</a:t>
            </a:r>
            <a:r>
              <a:rPr lang="en-GB" sz="2800" b="1" dirty="0" smtClean="0">
                <a:solidFill>
                  <a:srgbClr val="FF0000"/>
                </a:solidFill>
              </a:rPr>
              <a:t> and </a:t>
            </a:r>
            <a:r>
              <a:rPr lang="en-GB" sz="2800" b="1" u="sng" dirty="0" smtClean="0">
                <a:solidFill>
                  <a:srgbClr val="FF0000"/>
                </a:solidFill>
              </a:rPr>
              <a:t>target</a:t>
            </a:r>
            <a:r>
              <a:rPr lang="en-GB" sz="2800" b="1" dirty="0" smtClean="0">
                <a:solidFill>
                  <a:srgbClr val="FF0000"/>
                </a:solidFill>
              </a:rPr>
              <a:t> file </a:t>
            </a:r>
            <a:r>
              <a:rPr lang="en-GB" sz="2800" b="1" u="sng" dirty="0" smtClean="0">
                <a:solidFill>
                  <a:srgbClr val="FF0000"/>
                </a:solidFill>
              </a:rPr>
              <a:t>names</a:t>
            </a:r>
            <a:r>
              <a:rPr lang="en-GB" sz="2800" b="1" dirty="0" smtClean="0">
                <a:solidFill>
                  <a:srgbClr val="FF0000"/>
                </a:solidFill>
              </a:rPr>
              <a:t>.</a:t>
            </a:r>
          </a:p>
          <a:p>
            <a:pPr lvl="1" eaLnBrk="1" hangingPunct="1">
              <a:lnSpc>
                <a:spcPct val="80000"/>
              </a:lnSpc>
              <a:spcBef>
                <a:spcPts val="50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GB" sz="2400" dirty="0" err="1" smtClean="0"/>
              <a:t>Mappers</a:t>
            </a:r>
            <a:r>
              <a:rPr lang="en-GB" sz="2400" dirty="0" smtClean="0"/>
              <a:t> do </a:t>
            </a:r>
            <a:r>
              <a:rPr lang="en-GB" sz="2400" b="1" i="1" dirty="0" smtClean="0">
                <a:solidFill>
                  <a:srgbClr val="FF0000"/>
                </a:solidFill>
              </a:rPr>
              <a:t>no real action</a:t>
            </a:r>
            <a:r>
              <a:rPr lang="en-GB" sz="2400" b="1" i="1" dirty="0" smtClean="0"/>
              <a:t>  </a:t>
            </a:r>
            <a:r>
              <a:rPr lang="en-GB" sz="2400" dirty="0" smtClean="0"/>
              <a:t>(such as compiling, copying, moving files, etc), </a:t>
            </a:r>
          </a:p>
          <a:p>
            <a:pPr lvl="1" eaLnBrk="1" hangingPunct="1">
              <a:lnSpc>
                <a:spcPct val="80000"/>
              </a:lnSpc>
              <a:spcBef>
                <a:spcPts val="50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GB" sz="2400" dirty="0" smtClean="0"/>
              <a:t>but </a:t>
            </a:r>
            <a:r>
              <a:rPr lang="en-GB" sz="2400" b="1" i="1" dirty="0" smtClean="0">
                <a:solidFill>
                  <a:srgbClr val="FF0000"/>
                </a:solidFill>
              </a:rPr>
              <a:t>can be used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smtClean="0"/>
              <a:t> by tasks 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uptodate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dirty="0" smtClean="0">
                <a:latin typeface="Courier New" pitchFamily="49" charset="0"/>
              </a:rPr>
              <a:t>,</a:t>
            </a:r>
            <a:r>
              <a:rPr lang="en-GB" sz="2400" dirty="0" smtClean="0"/>
              <a:t>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&lt;move&gt;</a:t>
            </a:r>
            <a:r>
              <a:rPr lang="en-GB" sz="2400" dirty="0" smtClean="0">
                <a:latin typeface="Courier New" pitchFamily="49" charset="0"/>
              </a:rPr>
              <a:t>,</a:t>
            </a:r>
            <a:r>
              <a:rPr lang="en-GB" sz="2400" dirty="0" smtClean="0"/>
              <a:t>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&lt;copy&gt;</a:t>
            </a:r>
            <a:r>
              <a:rPr lang="en-GB" sz="2400" dirty="0" smtClean="0">
                <a:latin typeface="Courier New" pitchFamily="49" charset="0"/>
              </a:rPr>
              <a:t>,</a:t>
            </a:r>
            <a:r>
              <a:rPr lang="en-GB" sz="2400" dirty="0" smtClean="0"/>
              <a:t>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&lt;apply&gt;</a:t>
            </a:r>
            <a:r>
              <a:rPr lang="en-GB" sz="2400" dirty="0" smtClean="0">
                <a:latin typeface="Courier New" pitchFamily="49" charset="0"/>
              </a:rPr>
              <a:t>,</a:t>
            </a:r>
            <a:r>
              <a:rPr lang="en-GB" sz="2400" dirty="0" smtClean="0"/>
              <a:t> and several others  to appropriately </a:t>
            </a:r>
            <a:r>
              <a:rPr lang="en-GB" sz="2400" b="1" i="1" dirty="0" smtClean="0">
                <a:solidFill>
                  <a:srgbClr val="FF0000"/>
                </a:solidFill>
              </a:rPr>
              <a:t>modify the actions of these tasks</a:t>
            </a:r>
            <a:r>
              <a:rPr lang="en-GB" sz="2400" dirty="0" smtClean="0"/>
              <a:t>. </a:t>
            </a:r>
          </a:p>
          <a:p>
            <a:pPr eaLnBrk="1" hangingPunct="1">
              <a:lnSpc>
                <a:spcPct val="80000"/>
              </a:lnSpc>
              <a:spcBef>
                <a:spcPts val="500"/>
              </a:spcBef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§"/>
            </a:pPr>
            <a:endParaRPr lang="en-GB" sz="2800" dirty="0" smtClean="0"/>
          </a:p>
          <a:p>
            <a:pPr eaLnBrk="1" hangingPunct="1">
              <a:lnSpc>
                <a:spcPct val="80000"/>
              </a:lnSpc>
              <a:spcBef>
                <a:spcPts val="500"/>
              </a:spcBef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800" dirty="0" smtClean="0"/>
              <a:t>Depending on the </a:t>
            </a:r>
            <a:r>
              <a:rPr lang="en-GB" sz="2800" dirty="0" err="1" smtClean="0"/>
              <a:t>mapper</a:t>
            </a:r>
            <a:r>
              <a:rPr lang="en-GB" sz="2800" dirty="0" smtClean="0"/>
              <a:t> </a:t>
            </a:r>
            <a:r>
              <a:rPr lang="en-GB" sz="2800" i="1" u="sng" dirty="0" smtClean="0"/>
              <a:t>type</a:t>
            </a:r>
            <a:r>
              <a:rPr lang="en-GB" sz="2800" dirty="0" smtClean="0"/>
              <a:t>,  </a:t>
            </a:r>
          </a:p>
          <a:p>
            <a:pPr lvl="1" eaLnBrk="1" hangingPunct="1">
              <a:lnSpc>
                <a:spcPct val="80000"/>
              </a:lnSpc>
              <a:spcBef>
                <a:spcPts val="50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to</a:t>
            </a:r>
            <a:r>
              <a:rPr lang="en-GB" sz="2400" dirty="0" smtClean="0">
                <a:latin typeface="Courier New" pitchFamily="49" charset="0"/>
              </a:rPr>
              <a:t> </a:t>
            </a:r>
            <a:r>
              <a:rPr lang="en-GB" sz="2400" dirty="0" smtClean="0"/>
              <a:t>and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from</a:t>
            </a:r>
            <a:r>
              <a:rPr lang="en-GB" sz="2400" dirty="0" smtClean="0">
                <a:latin typeface="Courier New" pitchFamily="49" charset="0"/>
              </a:rPr>
              <a:t> </a:t>
            </a:r>
            <a:r>
              <a:rPr lang="en-GB" sz="2400" i="1" u="sng" dirty="0" smtClean="0"/>
              <a:t>attributes</a:t>
            </a:r>
            <a:r>
              <a:rPr lang="en-GB" sz="2400" dirty="0" smtClean="0"/>
              <a:t>  may be required in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mapper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dirty="0" smtClean="0"/>
              <a:t> element.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571472" y="1142984"/>
            <a:ext cx="7986762" cy="3571900"/>
          </a:xfrm>
          <a:prstGeom prst="roundRect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E48BBB-40B2-4412-90CC-DC7F798D01D4}" type="slidenum">
              <a:rPr lang="en-GB"/>
              <a:pPr>
                <a:defRPr/>
              </a:pPr>
              <a:t>30</a:t>
            </a:fld>
            <a:endParaRPr lang="en-GB"/>
          </a:p>
        </p:txBody>
      </p:sp>
      <p:sp>
        <p:nvSpPr>
          <p:cNvPr id="175106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23850" y="857232"/>
            <a:ext cx="8497888" cy="5357850"/>
          </a:xfrm>
          <a:solidFill>
            <a:schemeClr val="bg1"/>
          </a:solidFill>
        </p:spPr>
        <p:txBody>
          <a:bodyPr/>
          <a:lstStyle/>
          <a:p>
            <a:pPr marL="1295400" lvl="2" indent="-381000" eaLnBrk="1" hangingPunct="1">
              <a:lnSpc>
                <a:spcPct val="90000"/>
              </a:lnSpc>
              <a:spcAft>
                <a:spcPts val="600"/>
              </a:spcAft>
            </a:pP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master-1.xml</a:t>
            </a:r>
            <a:r>
              <a:rPr lang="en-GB" dirty="0" smtClean="0"/>
              <a:t> should pass a </a:t>
            </a:r>
            <a:r>
              <a:rPr lang="en-GB" b="1" dirty="0" smtClean="0"/>
              <a:t>specific property value</a:t>
            </a:r>
            <a:r>
              <a:rPr lang="en-GB" dirty="0" smtClean="0"/>
              <a:t> of the </a:t>
            </a:r>
            <a:r>
              <a:rPr lang="en-GB" b="1" dirty="0" smtClean="0"/>
              <a:t>same property</a:t>
            </a:r>
            <a:r>
              <a:rPr lang="en-GB" dirty="0" smtClean="0"/>
              <a:t> name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passed-info</a:t>
            </a:r>
            <a:r>
              <a:rPr lang="en-GB" dirty="0" smtClean="0"/>
              <a:t> in each of these calls </a:t>
            </a:r>
            <a:r>
              <a:rPr lang="en-GB" b="1" dirty="0" smtClean="0"/>
              <a:t>describing the type of the call</a:t>
            </a:r>
            <a:r>
              <a:rPr lang="en-GB" dirty="0" smtClean="0"/>
              <a:t> from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master-1.xml</a:t>
            </a:r>
            <a:r>
              <a:rPr lang="en-GB" dirty="0" smtClean="0"/>
              <a:t> (1,2,3 above).</a:t>
            </a:r>
          </a:p>
          <a:p>
            <a:pPr marL="1295400" lvl="2" indent="-381000" eaLnBrk="1" hangingPunct="1">
              <a:lnSpc>
                <a:spcPct val="90000"/>
              </a:lnSpc>
              <a:spcAft>
                <a:spcPts val="600"/>
              </a:spcAft>
            </a:pPr>
            <a:endParaRPr lang="en-GB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marL="1295400" lvl="2" indent="-381000" eaLnBrk="1" hangingPunct="1">
              <a:lnSpc>
                <a:spcPct val="90000"/>
              </a:lnSpc>
              <a:spcAft>
                <a:spcPts val="600"/>
              </a:spcAft>
            </a:pP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&lt;echo&gt;</a:t>
            </a:r>
            <a:r>
              <a:rPr lang="en-GB" dirty="0" smtClean="0"/>
              <a:t> messages in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somebuild.xml</a:t>
            </a:r>
            <a:r>
              <a:rPr lang="en-GB" dirty="0" smtClean="0"/>
              <a:t> and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build.xml</a:t>
            </a:r>
            <a:r>
              <a:rPr lang="en-GB" dirty="0" smtClean="0"/>
              <a:t> should show on run time </a:t>
            </a:r>
          </a:p>
          <a:p>
            <a:pPr marL="1714500" lvl="3" indent="-342900" eaLnBrk="1" hangingPunct="1">
              <a:lnSpc>
                <a:spcPct val="90000"/>
              </a:lnSpc>
              <a:spcAft>
                <a:spcPts val="600"/>
              </a:spcAft>
              <a:buFontTx/>
              <a:buChar char="-"/>
            </a:pPr>
            <a:r>
              <a:rPr lang="en-GB" dirty="0" smtClean="0"/>
              <a:t>which of these build files is running, </a:t>
            </a:r>
          </a:p>
          <a:p>
            <a:pPr marL="1714500" lvl="3" indent="-342900" eaLnBrk="1" hangingPunct="1">
              <a:lnSpc>
                <a:spcPct val="90000"/>
              </a:lnSpc>
              <a:spcAft>
                <a:spcPts val="600"/>
              </a:spcAft>
              <a:buFontTx/>
              <a:buChar char="-"/>
            </a:pPr>
            <a:r>
              <a:rPr lang="en-GB" dirty="0" smtClean="0"/>
              <a:t>the value of the property passed by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master-1.xml</a:t>
            </a:r>
            <a:r>
              <a:rPr lang="en-GB" dirty="0" smtClean="0"/>
              <a:t>, </a:t>
            </a:r>
          </a:p>
          <a:p>
            <a:pPr marL="1714500" lvl="3" indent="-342900" eaLnBrk="1" hangingPunct="1">
              <a:lnSpc>
                <a:spcPct val="90000"/>
              </a:lnSpc>
              <a:spcAft>
                <a:spcPts val="600"/>
              </a:spcAft>
              <a:buFontTx/>
              <a:buChar char="-"/>
            </a:pPr>
            <a:r>
              <a:rPr lang="en-GB" dirty="0" smtClean="0"/>
              <a:t>since the property name is be the same in all three cases, but with different values, this is another demonstration of </a:t>
            </a:r>
            <a:r>
              <a:rPr lang="en-GB" b="1" i="1" dirty="0" smtClean="0"/>
              <a:t>violating the immutability of properties</a:t>
            </a:r>
            <a:r>
              <a:rPr lang="en-GB" dirty="0" smtClean="0"/>
              <a:t>.</a:t>
            </a:r>
          </a:p>
          <a:p>
            <a:pPr marL="1295400" lvl="2" indent="-381000" eaLnBrk="1" hangingPunct="1">
              <a:lnSpc>
                <a:spcPct val="90000"/>
              </a:lnSpc>
              <a:spcAft>
                <a:spcPts val="600"/>
              </a:spcAft>
              <a:buFontTx/>
              <a:buChar char="•"/>
            </a:pPr>
            <a:endParaRPr lang="en-GB" dirty="0" smtClean="0"/>
          </a:p>
          <a:p>
            <a:pPr marL="1295400" lvl="2" indent="-381000" eaLnBrk="1" hangingPunct="1">
              <a:lnSpc>
                <a:spcPct val="90000"/>
              </a:lnSpc>
              <a:spcAft>
                <a:spcPts val="600"/>
              </a:spcAft>
              <a:buFontTx/>
              <a:buChar char="•"/>
            </a:pPr>
            <a:r>
              <a:rPr lang="en-GB" dirty="0" smtClean="0"/>
              <a:t>The resulting run should look like in the next slide.</a:t>
            </a:r>
          </a:p>
        </p:txBody>
      </p:sp>
      <p:sp>
        <p:nvSpPr>
          <p:cNvPr id="73732" name="Rectangle 3"/>
          <p:cNvSpPr>
            <a:spLocks noGrp="1" noChangeArrowheads="1"/>
          </p:cNvSpPr>
          <p:nvPr>
            <p:ph type="title"/>
          </p:nvPr>
        </p:nvSpPr>
        <p:spPr>
          <a:xfrm>
            <a:off x="611188" y="65069"/>
            <a:ext cx="8228012" cy="649287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sz="3600" b="1" dirty="0" smtClean="0">
                <a:solidFill>
                  <a:srgbClr val="000000"/>
                </a:solidFill>
                <a:latin typeface="Courier New" pitchFamily="49" charset="0"/>
              </a:rPr>
              <a:t>&lt;ant&gt;</a:t>
            </a:r>
            <a:r>
              <a:rPr lang="en-GB" sz="3600" dirty="0" smtClean="0"/>
              <a:t> task: examples </a:t>
            </a:r>
            <a:endParaRPr lang="en-GB" sz="3600" dirty="0" smtClean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84380" y="-27384"/>
            <a:ext cx="3382657" cy="769441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sz="4400" b="1" dirty="0" smtClean="0">
                <a:solidFill>
                  <a:srgbClr val="FF0000"/>
                </a:solidFill>
              </a:rPr>
              <a:t>For </a:t>
            </a:r>
            <a:r>
              <a:rPr lang="en-GB" sz="4400" b="1" dirty="0">
                <a:solidFill>
                  <a:srgbClr val="FF0000"/>
                </a:solidFill>
              </a:rPr>
              <a:t>the Lab</a:t>
            </a:r>
            <a:endParaRPr lang="en-GB" sz="4400" b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77474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5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5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75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75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75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751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47582-1B9E-4639-9D1C-AD7109FFE5D1}" type="slidenum">
              <a:rPr lang="en-GB"/>
              <a:pPr>
                <a:defRPr/>
              </a:pPr>
              <a:t>31</a:t>
            </a:fld>
            <a:endParaRPr lang="en-GB" dirty="0"/>
          </a:p>
        </p:txBody>
      </p:sp>
      <p:sp>
        <p:nvSpPr>
          <p:cNvPr id="74755" name="Text Box 4"/>
          <p:cNvSpPr txBox="1">
            <a:spLocks noChangeArrowheads="1"/>
          </p:cNvSpPr>
          <p:nvPr/>
        </p:nvSpPr>
        <p:spPr bwMode="auto">
          <a:xfrm>
            <a:off x="34925" y="-3681"/>
            <a:ext cx="6769100" cy="6824945"/>
          </a:xfrm>
          <a:prstGeom prst="rect">
            <a:avLst/>
          </a:prstGeom>
          <a:solidFill>
            <a:srgbClr val="777777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GB" sz="125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C:\Antbook\ch02\master-project&gt;ant -f </a:t>
            </a:r>
            <a:r>
              <a:rPr lang="en-GB" sz="1250" b="1" dirty="0">
                <a:solidFill>
                  <a:srgbClr val="FF99FF"/>
                </a:solidFill>
                <a:latin typeface="Courier New" pitchFamily="49" charset="0"/>
                <a:cs typeface="Courier New" pitchFamily="49" charset="0"/>
              </a:rPr>
              <a:t>master-1.xml</a:t>
            </a: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GB" sz="1250" b="1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Buildfile</a:t>
            </a:r>
            <a:r>
              <a:rPr lang="en-GB" sz="125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 C:\Antbook\ch02\master-project\</a:t>
            </a:r>
            <a:r>
              <a:rPr lang="en-GB" sz="1250" b="1" dirty="0">
                <a:solidFill>
                  <a:srgbClr val="FF99FF"/>
                </a:solidFill>
                <a:latin typeface="Courier New" pitchFamily="49" charset="0"/>
                <a:cs typeface="Courier New" pitchFamily="49" charset="0"/>
              </a:rPr>
              <a:t>master-1.xml</a:t>
            </a: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GB" sz="125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</a:t>
            </a:r>
            <a:r>
              <a:rPr lang="en-GB" sz="1250" b="1" dirty="0">
                <a:solidFill>
                  <a:srgbClr val="FF99FF"/>
                </a:solidFill>
                <a:latin typeface="Courier New" pitchFamily="49" charset="0"/>
                <a:cs typeface="Courier New" pitchFamily="49" charset="0"/>
              </a:rPr>
              <a:t>[echo] master-1.xml is running</a:t>
            </a: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endParaRPr lang="en-GB" sz="1250" b="1" dirty="0">
              <a:solidFill>
                <a:srgbClr val="FF99FF"/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GB" sz="1250" b="1" dirty="0">
                <a:solidFill>
                  <a:srgbClr val="FF99FF"/>
                </a:solidFill>
                <a:latin typeface="Courier New" pitchFamily="49" charset="0"/>
                <a:cs typeface="Courier New" pitchFamily="49" charset="0"/>
              </a:rPr>
              <a:t>by-file:</a:t>
            </a: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GB" sz="1250" b="1" dirty="0">
                <a:solidFill>
                  <a:srgbClr val="FF99FF"/>
                </a:solidFill>
                <a:latin typeface="Courier New" pitchFamily="49" charset="0"/>
                <a:cs typeface="Courier New" pitchFamily="49" charset="0"/>
              </a:rPr>
              <a:t>     [echo] calling FILE somebuild.xml</a:t>
            </a: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GB" sz="125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[echo] somebuild.xml running</a:t>
            </a: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GB" sz="125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[echo] PARAMETER passed value is </a:t>
            </a:r>
            <a:r>
              <a:rPr lang="en-GB" sz="125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BY-FILE</a:t>
            </a: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endParaRPr lang="en-GB" sz="125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GB" sz="125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somebuild-target-1:</a:t>
            </a: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GB" sz="125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[echo] somebuild-target-1 is running</a:t>
            </a: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endParaRPr lang="en-GB" sz="125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GB" sz="125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somebuild-target-2:</a:t>
            </a: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GB" sz="125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[echo] somebuild-target-2 is running</a:t>
            </a: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endParaRPr lang="en-GB" sz="125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GB" sz="1250" b="1" dirty="0">
                <a:solidFill>
                  <a:srgbClr val="FF99FF"/>
                </a:solidFill>
                <a:latin typeface="Courier New" pitchFamily="49" charset="0"/>
                <a:cs typeface="Courier New" pitchFamily="49" charset="0"/>
              </a:rPr>
              <a:t>by-dir:</a:t>
            </a: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GB" sz="1250" b="1" dirty="0">
                <a:solidFill>
                  <a:srgbClr val="FF99FF"/>
                </a:solidFill>
                <a:latin typeface="Courier New" pitchFamily="49" charset="0"/>
                <a:cs typeface="Courier New" pitchFamily="49" charset="0"/>
              </a:rPr>
              <a:t>     [echo] calling build.xml as DEFAULT file from DIRECTORY</a:t>
            </a: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GB" sz="125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[echo] build.xml running</a:t>
            </a: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GB" sz="125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[echo] PARAMETER passed value is </a:t>
            </a:r>
            <a:r>
              <a:rPr lang="en-GB" sz="125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BY-DIRECTORY</a:t>
            </a: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endParaRPr lang="en-GB" sz="125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GB" sz="125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build-target-1:</a:t>
            </a: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GB" sz="125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[echo] build-target-1 is running</a:t>
            </a: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endParaRPr lang="en-GB" sz="125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GB" sz="125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build-target-2:</a:t>
            </a: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GB" sz="125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[echo] build-target-2 is running</a:t>
            </a: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endParaRPr lang="en-GB" sz="125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GB" sz="1250" b="1" dirty="0">
                <a:solidFill>
                  <a:srgbClr val="FF99FF"/>
                </a:solidFill>
                <a:latin typeface="Courier New" pitchFamily="49" charset="0"/>
                <a:cs typeface="Courier New" pitchFamily="49" charset="0"/>
              </a:rPr>
              <a:t>by-target:</a:t>
            </a: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GB" sz="1250" b="1" dirty="0">
                <a:solidFill>
                  <a:srgbClr val="FF99FF"/>
                </a:solidFill>
                <a:latin typeface="Courier New" pitchFamily="49" charset="0"/>
                <a:cs typeface="Courier New" pitchFamily="49" charset="0"/>
              </a:rPr>
              <a:t>     [echo] calling TARGET build-target-1 in DEFAULT file build.xml</a:t>
            </a: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GB" sz="125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[echo] build.xml running</a:t>
            </a: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GB" sz="125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[echo] PARAMETER passed value is </a:t>
            </a:r>
            <a:r>
              <a:rPr lang="en-GB" sz="125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BY-TARGET</a:t>
            </a: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endParaRPr lang="en-GB" sz="125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GB" sz="125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build-target-1:</a:t>
            </a: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GB" sz="125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[echo] build-target-1 is running</a:t>
            </a: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endParaRPr lang="en-GB" sz="125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GB" sz="125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BUILD SUCCESSFUL</a:t>
            </a:r>
          </a:p>
        </p:txBody>
      </p:sp>
      <p:sp>
        <p:nvSpPr>
          <p:cNvPr id="165893" name="Text Box 5"/>
          <p:cNvSpPr txBox="1">
            <a:spLocks noChangeArrowheads="1"/>
          </p:cNvSpPr>
          <p:nvPr/>
        </p:nvSpPr>
        <p:spPr bwMode="auto">
          <a:xfrm>
            <a:off x="5292080" y="1340768"/>
            <a:ext cx="1296987" cy="4572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>
                <a:latin typeface="Tahoma" pitchFamily="34" charset="0"/>
              </a:rPr>
              <a:t>First call</a:t>
            </a:r>
            <a:endParaRPr lang="en-US">
              <a:latin typeface="Tahoma" pitchFamily="34" charset="0"/>
            </a:endParaRPr>
          </a:p>
        </p:txBody>
      </p:sp>
      <p:sp>
        <p:nvSpPr>
          <p:cNvPr id="165894" name="Text Box 6"/>
          <p:cNvSpPr txBox="1">
            <a:spLocks noChangeArrowheads="1"/>
          </p:cNvSpPr>
          <p:nvPr/>
        </p:nvSpPr>
        <p:spPr bwMode="auto">
          <a:xfrm>
            <a:off x="5003800" y="3475856"/>
            <a:ext cx="1695450" cy="4572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>
                <a:latin typeface="Tahoma" pitchFamily="34" charset="0"/>
              </a:rPr>
              <a:t>Second call</a:t>
            </a:r>
            <a:endParaRPr lang="en-US">
              <a:latin typeface="Tahoma" pitchFamily="34" charset="0"/>
            </a:endParaRPr>
          </a:p>
        </p:txBody>
      </p:sp>
      <p:sp>
        <p:nvSpPr>
          <p:cNvPr id="165895" name="Text Box 7"/>
          <p:cNvSpPr txBox="1">
            <a:spLocks noChangeArrowheads="1"/>
          </p:cNvSpPr>
          <p:nvPr/>
        </p:nvSpPr>
        <p:spPr bwMode="auto">
          <a:xfrm>
            <a:off x="5292725" y="5564088"/>
            <a:ext cx="1416050" cy="4572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GB" dirty="0">
                <a:latin typeface="Tahoma" pitchFamily="34" charset="0"/>
              </a:rPr>
              <a:t>Third call</a:t>
            </a:r>
            <a:endParaRPr lang="en-US" dirty="0">
              <a:latin typeface="Tahoma" pitchFamily="34" charset="0"/>
            </a:endParaRPr>
          </a:p>
        </p:txBody>
      </p:sp>
      <p:sp>
        <p:nvSpPr>
          <p:cNvPr id="165896" name="Text Box 8"/>
          <p:cNvSpPr txBox="1">
            <a:spLocks noChangeArrowheads="1"/>
          </p:cNvSpPr>
          <p:nvPr/>
        </p:nvSpPr>
        <p:spPr bwMode="auto">
          <a:xfrm>
            <a:off x="6877050" y="736828"/>
            <a:ext cx="2016125" cy="1107996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 typeface="Wingdings" pitchFamily="2" charset="2"/>
              <a:buNone/>
            </a:pPr>
            <a:r>
              <a:rPr lang="en-GB" sz="1600" b="1" dirty="0">
                <a:solidFill>
                  <a:srgbClr val="FF00FF"/>
                </a:solidFill>
                <a:latin typeface="Tahoma" pitchFamily="34" charset="0"/>
              </a:rPr>
              <a:t>Highlighted</a:t>
            </a:r>
          </a:p>
          <a:p>
            <a:pPr algn="l">
              <a:buFont typeface="Wingdings" pitchFamily="2" charset="2"/>
              <a:buNone/>
            </a:pPr>
            <a:r>
              <a:rPr lang="en-GB" sz="1600" b="1" dirty="0">
                <a:solidFill>
                  <a:srgbClr val="FF00FF"/>
                </a:solidFill>
                <a:latin typeface="Tahoma" pitchFamily="34" charset="0"/>
              </a:rPr>
              <a:t>targets and 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&lt;echo&gt;</a:t>
            </a:r>
            <a:r>
              <a:rPr lang="en-GB" sz="1600" b="1" dirty="0">
                <a:solidFill>
                  <a:srgbClr val="000000"/>
                </a:solidFill>
                <a:cs typeface="Courier New" pitchFamily="49" charset="0"/>
              </a:rPr>
              <a:t> </a:t>
            </a:r>
            <a:r>
              <a:rPr lang="en-GB" sz="1600" b="1" dirty="0">
                <a:solidFill>
                  <a:srgbClr val="FF00FF"/>
                </a:solidFill>
                <a:latin typeface="Tahoma" pitchFamily="34" charset="0"/>
              </a:rPr>
              <a:t>tasks of </a:t>
            </a:r>
          </a:p>
          <a:p>
            <a:pPr algn="l">
              <a:buFont typeface="Wingdings" pitchFamily="2" charset="2"/>
              <a:buNone/>
            </a:pPr>
            <a:r>
              <a:rPr lang="en-GB" sz="1800" b="1" dirty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masrer-1.xml</a:t>
            </a:r>
            <a:endParaRPr lang="en-US" sz="1800" b="1" dirty="0">
              <a:solidFill>
                <a:srgbClr val="FF00FF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4760" name="Text Box 9"/>
          <p:cNvSpPr txBox="1">
            <a:spLocks noChangeArrowheads="1"/>
          </p:cNvSpPr>
          <p:nvPr/>
        </p:nvSpPr>
        <p:spPr bwMode="auto">
          <a:xfrm>
            <a:off x="6948488" y="2943225"/>
            <a:ext cx="2266967" cy="286232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BY-FILE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,</a:t>
            </a:r>
          </a:p>
          <a:p>
            <a:pPr algn="l"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BY-DIRECTORY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,</a:t>
            </a:r>
          </a:p>
          <a:p>
            <a:pPr algn="l"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BY-TARGET</a:t>
            </a:r>
          </a:p>
          <a:p>
            <a:pPr algn="l">
              <a:buFont typeface="Wingdings" pitchFamily="2" charset="2"/>
              <a:buNone/>
              <a:defRPr/>
            </a:pPr>
            <a:r>
              <a:rPr lang="en-GB" sz="2000" dirty="0">
                <a:latin typeface="Tahoma" pitchFamily="34" charset="0"/>
              </a:rPr>
              <a:t>are values of the </a:t>
            </a:r>
          </a:p>
          <a:p>
            <a:pPr algn="l">
              <a:buFont typeface="Wingdings" pitchFamily="2" charset="2"/>
              <a:buNone/>
              <a:defRPr/>
            </a:pPr>
            <a:r>
              <a:rPr lang="en-GB" sz="2000" b="1" dirty="0">
                <a:latin typeface="Tahoma" pitchFamily="34" charset="0"/>
              </a:rPr>
              <a:t>same</a:t>
            </a:r>
            <a:r>
              <a:rPr lang="en-GB" sz="2000" dirty="0">
                <a:latin typeface="Tahoma" pitchFamily="34" charset="0"/>
              </a:rPr>
              <a:t> property </a:t>
            </a:r>
          </a:p>
          <a:p>
            <a:pPr algn="l">
              <a:buFont typeface="Wingdings" pitchFamily="2" charset="2"/>
              <a:buNone/>
              <a:defRPr/>
            </a:pPr>
            <a:r>
              <a:rPr lang="en-GB" sz="2000" dirty="0">
                <a:latin typeface="Tahoma" pitchFamily="34" charset="0"/>
              </a:rPr>
              <a:t>passed by </a:t>
            </a:r>
          </a:p>
          <a:p>
            <a:pPr algn="l"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master-1.xml</a:t>
            </a:r>
          </a:p>
          <a:p>
            <a:pPr algn="l">
              <a:buFont typeface="Wingdings" pitchFamily="2" charset="2"/>
              <a:buNone/>
              <a:defRPr/>
            </a:pPr>
            <a:r>
              <a:rPr lang="en-GB" sz="2000" dirty="0">
                <a:latin typeface="+mn-lt"/>
              </a:rPr>
              <a:t>from </a:t>
            </a:r>
            <a:r>
              <a:rPr lang="en-GB" sz="2000" b="1" dirty="0">
                <a:solidFill>
                  <a:srgbClr val="FF0000"/>
                </a:solidFill>
                <a:latin typeface="+mn-lt"/>
              </a:rPr>
              <a:t>different</a:t>
            </a:r>
            <a:r>
              <a:rPr lang="en-GB" sz="2000" dirty="0">
                <a:latin typeface="+mn-lt"/>
              </a:rPr>
              <a:t> </a:t>
            </a:r>
          </a:p>
          <a:p>
            <a:pPr algn="l"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&lt;ant&gt;</a:t>
            </a:r>
            <a:r>
              <a:rPr lang="en-GB" sz="2000" dirty="0">
                <a:latin typeface="+mn-lt"/>
              </a:rPr>
              <a:t> tasks</a:t>
            </a:r>
            <a:endParaRPr lang="en-US" sz="2000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88224" y="-27384"/>
            <a:ext cx="2512226" cy="584775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sz="3200" b="1" dirty="0">
                <a:solidFill>
                  <a:srgbClr val="FF0000"/>
                </a:solidFill>
              </a:rPr>
              <a:t>For the Lab</a:t>
            </a:r>
          </a:p>
        </p:txBody>
      </p:sp>
    </p:spTree>
    <p:extLst>
      <p:ext uri="{BB962C8B-B14F-4D97-AF65-F5344CB8AC3E}">
        <p14:creationId xmlns:p14="http://schemas.microsoft.com/office/powerpoint/2010/main" val="3231599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5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65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65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65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3" grpId="0" animBg="1"/>
      <p:bldP spid="165894" grpId="0" animBg="1"/>
      <p:bldP spid="165895" grpId="0" animBg="1"/>
      <p:bldP spid="16589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773238"/>
            <a:ext cx="7772400" cy="1143000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dirty="0" smtClean="0"/>
              <a:t>Software Development Tools </a:t>
            </a:r>
          </a:p>
        </p:txBody>
      </p:sp>
      <p:sp>
        <p:nvSpPr>
          <p:cNvPr id="655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309938"/>
            <a:ext cx="7488238" cy="2351087"/>
          </a:xfrm>
        </p:spPr>
        <p:txBody>
          <a:bodyPr/>
          <a:lstStyle/>
          <a:p>
            <a:pPr algn="ctr" eaLnBrk="1" hangingPunct="1">
              <a:buClrTx/>
              <a:buSzTx/>
              <a:buFontTx/>
              <a:buNone/>
            </a:pPr>
            <a:r>
              <a:rPr lang="en-GB" dirty="0" smtClean="0"/>
              <a:t>COMP220</a:t>
            </a:r>
          </a:p>
          <a:p>
            <a:pPr algn="ctr" eaLnBrk="1" hangingPunct="1">
              <a:buClrTx/>
              <a:buSzTx/>
              <a:buFontTx/>
              <a:buNone/>
            </a:pPr>
            <a:r>
              <a:rPr lang="en-GB" dirty="0" smtClean="0"/>
              <a:t>Dr Vladimir </a:t>
            </a:r>
            <a:r>
              <a:rPr lang="en-GB" dirty="0" err="1" smtClean="0"/>
              <a:t>Sazonov</a:t>
            </a:r>
            <a:endParaRPr lang="en-GB" dirty="0" smtClean="0"/>
          </a:p>
          <a:p>
            <a:pPr algn="ctr" eaLnBrk="1" hangingPunct="1"/>
            <a:r>
              <a:rPr lang="en-GB" b="1" dirty="0" smtClean="0">
                <a:solidFill>
                  <a:schemeClr val="tx2"/>
                </a:solidFill>
              </a:rPr>
              <a:t>More on Ant for </a:t>
            </a:r>
            <a:r>
              <a:rPr lang="en-GB" b="1" dirty="0" smtClean="0">
                <a:solidFill>
                  <a:srgbClr val="FF0000"/>
                </a:solidFill>
              </a:rPr>
              <a:t>Self-Study</a:t>
            </a:r>
          </a:p>
          <a:p>
            <a:pPr algn="ctr" eaLnBrk="1" hangingPunct="1"/>
            <a:endParaRPr lang="en-GB" sz="3600" b="1" dirty="0" smtClean="0">
              <a:solidFill>
                <a:srgbClr val="FF0000"/>
              </a:solidFill>
            </a:endParaRPr>
          </a:p>
        </p:txBody>
      </p:sp>
      <p:sp>
        <p:nvSpPr>
          <p:cNvPr id="65540" name="Text Box 5"/>
          <p:cNvSpPr txBox="1">
            <a:spLocks noChangeArrowheads="1"/>
          </p:cNvSpPr>
          <p:nvPr/>
        </p:nvSpPr>
        <p:spPr bwMode="auto">
          <a:xfrm>
            <a:off x="755650" y="6237288"/>
            <a:ext cx="76549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1200" dirty="0">
                <a:latin typeface="Times New Roman" pitchFamily="18" charset="0"/>
              </a:rPr>
              <a:t>These slides are mainly based on “</a:t>
            </a:r>
            <a:r>
              <a:rPr lang="en-US" sz="1200" i="1" dirty="0">
                <a:latin typeface="Tahoma" pitchFamily="34" charset="0"/>
              </a:rPr>
              <a:t>Java Tools for Extreme Programming” </a:t>
            </a:r>
            <a:r>
              <a:rPr lang="en-US" sz="1200" dirty="0">
                <a:latin typeface="Tahoma" pitchFamily="34" charset="0"/>
              </a:rPr>
              <a:t>– </a:t>
            </a:r>
            <a:r>
              <a:rPr lang="en-US" sz="1200" dirty="0" err="1">
                <a:latin typeface="Tahoma" pitchFamily="34" charset="0"/>
              </a:rPr>
              <a:t>R.Hightower</a:t>
            </a:r>
            <a:r>
              <a:rPr lang="en-US" sz="1200" dirty="0">
                <a:latin typeface="Tahoma" pitchFamily="34" charset="0"/>
              </a:rPr>
              <a:t> &amp; </a:t>
            </a:r>
            <a:r>
              <a:rPr lang="en-US" sz="1200" dirty="0" err="1">
                <a:latin typeface="Tahoma" pitchFamily="34" charset="0"/>
              </a:rPr>
              <a:t>N.Lesiecki</a:t>
            </a:r>
            <a:r>
              <a:rPr lang="en-US" sz="1200" dirty="0">
                <a:latin typeface="Tahoma" pitchFamily="34" charset="0"/>
              </a:rPr>
              <a:t>. Wiley, 2002</a:t>
            </a:r>
            <a:endParaRPr lang="en-GB" sz="12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34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DE2916F-F609-4123-BB81-2CB1187DE74B}" type="slidenum">
              <a:rPr lang="en-GB" smtClean="0"/>
              <a:pPr/>
              <a:t>33</a:t>
            </a:fld>
            <a:endParaRPr lang="en-GB" smtClean="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1414"/>
            <a:ext cx="7772400" cy="577849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dirty="0" err="1" smtClean="0"/>
              <a:t>Filterset</a:t>
            </a:r>
            <a:endParaRPr lang="en-GB" dirty="0" smtClean="0"/>
          </a:p>
        </p:txBody>
      </p:sp>
      <p:sp>
        <p:nvSpPr>
          <p:cNvPr id="901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00034" y="714356"/>
            <a:ext cx="7772400" cy="5643602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3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000" dirty="0" smtClean="0"/>
              <a:t>During the build process, it is common to make dynamically simple </a:t>
            </a:r>
          </a:p>
          <a:p>
            <a:pPr eaLnBrk="1" hangingPunct="1">
              <a:lnSpc>
                <a:spcPct val="80000"/>
              </a:lnSpc>
              <a:spcAft>
                <a:spcPts val="300"/>
              </a:spcAft>
              <a:buClr>
                <a:schemeClr val="tx1"/>
              </a:buClr>
              <a:buFont typeface="Wingdings" pitchFamily="2" charset="2"/>
              <a:buNone/>
            </a:pPr>
            <a:r>
              <a:rPr lang="en-GB" sz="2000" i="1" dirty="0" smtClean="0"/>
              <a:t>     </a:t>
            </a:r>
            <a:r>
              <a:rPr lang="en-GB" sz="2000" b="1" i="1" u="sng" dirty="0" smtClean="0"/>
              <a:t>text substitutions</a:t>
            </a:r>
            <a:r>
              <a:rPr lang="en-GB" sz="2000" dirty="0" smtClean="0"/>
              <a:t>. </a:t>
            </a:r>
          </a:p>
          <a:p>
            <a:pPr eaLnBrk="1" hangingPunct="1">
              <a:lnSpc>
                <a:spcPct val="80000"/>
              </a:lnSpc>
              <a:spcAft>
                <a:spcPts val="300"/>
              </a:spcAft>
              <a:buClr>
                <a:schemeClr val="tx1"/>
              </a:buClr>
              <a:buFont typeface="Wingdings" pitchFamily="2" charset="2"/>
              <a:buChar char="§"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3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000" dirty="0" smtClean="0"/>
              <a:t>The two primary tasks that support this </a:t>
            </a:r>
            <a:r>
              <a:rPr lang="en-GB" sz="2000" b="1" i="1" u="sng" dirty="0" err="1" smtClean="0"/>
              <a:t>filterset</a:t>
            </a:r>
            <a:r>
              <a:rPr lang="en-GB" sz="2000" dirty="0" smtClean="0"/>
              <a:t>  functionality are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&lt;copy&gt;</a:t>
            </a:r>
            <a:r>
              <a:rPr lang="en-GB" sz="2000" dirty="0" smtClean="0"/>
              <a:t> and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&lt;move&gt;</a:t>
            </a:r>
            <a:r>
              <a:rPr lang="en-GB" sz="2000" dirty="0" smtClean="0"/>
              <a:t>.</a:t>
            </a:r>
          </a:p>
          <a:p>
            <a:pPr eaLnBrk="1" hangingPunct="1">
              <a:lnSpc>
                <a:spcPct val="80000"/>
              </a:lnSpc>
              <a:spcAft>
                <a:spcPts val="300"/>
              </a:spcAft>
              <a:buClr>
                <a:schemeClr val="tx1"/>
              </a:buClr>
              <a:buFont typeface="Wingdings" pitchFamily="2" charset="2"/>
              <a:buChar char="§"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3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000" dirty="0" smtClean="0"/>
              <a:t>A </a:t>
            </a:r>
            <a:r>
              <a:rPr lang="en-GB" sz="2000" b="1" i="1" u="sng" dirty="0" smtClean="0"/>
              <a:t>filter operation</a:t>
            </a:r>
            <a:r>
              <a:rPr lang="en-GB" sz="2000" dirty="0" smtClean="0"/>
              <a:t>  </a:t>
            </a:r>
            <a:r>
              <a:rPr lang="en-GB" sz="2000" i="1" dirty="0" smtClean="0"/>
              <a:t>replaces </a:t>
            </a:r>
            <a:r>
              <a:rPr lang="en-GB" sz="2000" b="1" i="1" u="sng" dirty="0" smtClean="0"/>
              <a:t>tokenized text</a:t>
            </a:r>
            <a:r>
              <a:rPr lang="en-GB" sz="2000" dirty="0" smtClean="0"/>
              <a:t>  in source files         (e.g.  by current date, etc.) during either a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&lt;move&gt;</a:t>
            </a:r>
            <a:r>
              <a:rPr lang="en-GB" sz="2000" dirty="0" smtClean="0"/>
              <a:t> or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&lt;copy&gt;</a:t>
            </a:r>
            <a:r>
              <a:rPr lang="en-GB" sz="2000" dirty="0" smtClean="0"/>
              <a:t>              to a destination file. </a:t>
            </a:r>
          </a:p>
          <a:p>
            <a:pPr eaLnBrk="1" hangingPunct="1">
              <a:lnSpc>
                <a:spcPct val="80000"/>
              </a:lnSpc>
              <a:spcAft>
                <a:spcPts val="300"/>
              </a:spcAft>
              <a:buClr>
                <a:schemeClr val="tx1"/>
              </a:buClr>
              <a:buFont typeface="Wingdings" pitchFamily="2" charset="2"/>
              <a:buNone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3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000" dirty="0" smtClean="0"/>
              <a:t>A </a:t>
            </a:r>
            <a:r>
              <a:rPr lang="en-GB" sz="2000" b="1" i="1" u="sng" dirty="0" smtClean="0"/>
              <a:t>token</a:t>
            </a:r>
            <a:r>
              <a:rPr lang="en-GB" sz="2000" dirty="0" smtClean="0"/>
              <a:t>  is defined as text surrounded by beginning and ending </a:t>
            </a:r>
          </a:p>
          <a:p>
            <a:pPr eaLnBrk="1" hangingPunct="1">
              <a:lnSpc>
                <a:spcPct val="80000"/>
              </a:lnSpc>
              <a:spcAft>
                <a:spcPts val="300"/>
              </a:spcAft>
              <a:buClr>
                <a:schemeClr val="tx1"/>
              </a:buClr>
              <a:buFont typeface="Wingdings" pitchFamily="2" charset="2"/>
              <a:buNone/>
            </a:pPr>
            <a:r>
              <a:rPr lang="en-GB" sz="2000" i="1" dirty="0" smtClean="0"/>
              <a:t>     </a:t>
            </a:r>
            <a:r>
              <a:rPr lang="en-GB" sz="2000" i="1" u="sng" dirty="0" smtClean="0"/>
              <a:t>token delimiters</a:t>
            </a:r>
            <a:r>
              <a:rPr lang="en-GB" sz="2000" dirty="0" smtClean="0"/>
              <a:t>.</a:t>
            </a:r>
          </a:p>
          <a:p>
            <a:pPr eaLnBrk="1" hangingPunct="1">
              <a:lnSpc>
                <a:spcPct val="80000"/>
              </a:lnSpc>
              <a:spcAft>
                <a:spcPts val="300"/>
              </a:spcAft>
              <a:buClr>
                <a:schemeClr val="tx1"/>
              </a:buClr>
              <a:buFont typeface="Wingdings" pitchFamily="2" charset="2"/>
              <a:buChar char="§"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3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000" dirty="0" smtClean="0"/>
              <a:t>These </a:t>
            </a:r>
            <a:r>
              <a:rPr lang="en-GB" sz="2000" i="1" u="sng" dirty="0" smtClean="0"/>
              <a:t>delimiters</a:t>
            </a:r>
            <a:r>
              <a:rPr lang="en-GB" sz="2000" dirty="0" smtClean="0"/>
              <a:t>  default to the character 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@</a:t>
            </a:r>
            <a:r>
              <a:rPr lang="en-GB" sz="2000" dirty="0" smtClean="0"/>
              <a:t>,</a:t>
            </a:r>
          </a:p>
          <a:p>
            <a:pPr eaLnBrk="1" hangingPunct="1">
              <a:lnSpc>
                <a:spcPct val="80000"/>
              </a:lnSpc>
              <a:spcAft>
                <a:spcPts val="300"/>
              </a:spcAft>
              <a:buClr>
                <a:schemeClr val="tx1"/>
              </a:buClr>
              <a:buFont typeface="Wingdings" pitchFamily="2" charset="2"/>
              <a:buChar char="§"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3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000" dirty="0" smtClean="0"/>
              <a:t>but 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@ </a:t>
            </a:r>
            <a:r>
              <a:rPr lang="en-GB" sz="2000" dirty="0" smtClean="0"/>
              <a:t>can be altered using the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begintoken</a:t>
            </a:r>
            <a:r>
              <a:rPr lang="en-GB" sz="2000" dirty="0" smtClean="0"/>
              <a:t> and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endtoken</a:t>
            </a:r>
            <a:r>
              <a:rPr lang="en-GB" sz="2000" dirty="0" smtClean="0"/>
              <a:t> attributes of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filterset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000" dirty="0" smtClean="0"/>
              <a:t>.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719192" y="-27384"/>
            <a:ext cx="3389312" cy="708025"/>
          </a:xfrm>
          <a:prstGeom prst="rect">
            <a:avLst/>
          </a:prstGeom>
          <a:solidFill>
            <a:srgbClr val="FFFF0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4000" b="1" dirty="0">
                <a:solidFill>
                  <a:srgbClr val="FF0000"/>
                </a:solidFill>
              </a:rPr>
              <a:t>SELF-STUDY</a:t>
            </a:r>
          </a:p>
        </p:txBody>
      </p:sp>
    </p:spTree>
    <p:extLst>
      <p:ext uri="{BB962C8B-B14F-4D97-AF65-F5344CB8AC3E}">
        <p14:creationId xmlns:p14="http://schemas.microsoft.com/office/powerpoint/2010/main" val="1218541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90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90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01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901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FAB401D-4C90-44A9-AE5D-C848B7868887}" type="slidenum">
              <a:rPr lang="en-GB" smtClean="0"/>
              <a:pPr/>
              <a:t>34</a:t>
            </a:fld>
            <a:endParaRPr lang="en-GB" smtClean="0"/>
          </a:p>
        </p:txBody>
      </p:sp>
      <p:sp>
        <p:nvSpPr>
          <p:cNvPr id="92162" name="Text Box 2"/>
          <p:cNvSpPr txBox="1">
            <a:spLocks noChangeArrowheads="1"/>
          </p:cNvSpPr>
          <p:nvPr/>
        </p:nvSpPr>
        <p:spPr bwMode="auto">
          <a:xfrm>
            <a:off x="755650" y="3475054"/>
            <a:ext cx="7696200" cy="2311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25000"/>
              </a:spcBef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&lt;html&gt;</a:t>
            </a:r>
          </a:p>
          <a:p>
            <a:pPr algn="l">
              <a:spcBef>
                <a:spcPct val="25000"/>
              </a:spcBef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&lt;head&gt;&lt;title&gt;Ant Book&lt;/title&gt;&lt;/head&gt;</a:t>
            </a:r>
          </a:p>
          <a:p>
            <a:pPr algn="l">
              <a:spcBef>
                <a:spcPct val="25000"/>
              </a:spcBef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&lt;body&gt;</a:t>
            </a:r>
          </a:p>
          <a:p>
            <a:pPr algn="l">
              <a:spcBef>
                <a:spcPct val="25000"/>
              </a:spcBef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System build time: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@DATE@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@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@TIME@</a:t>
            </a:r>
          </a:p>
          <a:p>
            <a:pPr algn="l">
              <a:spcBef>
                <a:spcPct val="25000"/>
              </a:spcBef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&lt;/body&gt;</a:t>
            </a:r>
          </a:p>
          <a:p>
            <a:pPr algn="l">
              <a:spcBef>
                <a:spcPct val="25000"/>
              </a:spcBef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&lt;/html&gt;</a:t>
            </a:r>
          </a:p>
        </p:txBody>
      </p:sp>
      <p:sp>
        <p:nvSpPr>
          <p:cNvPr id="9216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43050"/>
            <a:ext cx="7772400" cy="1730375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400" dirty="0" smtClean="0"/>
              <a:t>Let us now enhance the </a:t>
            </a:r>
            <a:r>
              <a:rPr lang="en-GB" sz="2400" b="1" dirty="0" smtClean="0"/>
              <a:t>copy</a:t>
            </a:r>
            <a:r>
              <a:rPr lang="en-GB" sz="2400" dirty="0" smtClean="0"/>
              <a:t> task </a:t>
            </a:r>
            <a:r>
              <a:rPr lang="en-GB" sz="2400" i="1" u="sng" dirty="0" smtClean="0"/>
              <a:t>to substitute a </a:t>
            </a:r>
            <a:r>
              <a:rPr lang="en-GB" sz="2400" b="1" i="1" u="sng" dirty="0" smtClean="0"/>
              <a:t>date and time stamp</a:t>
            </a:r>
            <a:r>
              <a:rPr lang="en-GB" sz="2400" i="1" u="sng" dirty="0" smtClean="0"/>
              <a:t> tokens</a:t>
            </a:r>
            <a:r>
              <a:rPr lang="en-GB" sz="2400" dirty="0" smtClean="0"/>
              <a:t> with the actual build </a:t>
            </a:r>
            <a:r>
              <a:rPr lang="en-GB" sz="2400" i="1" dirty="0" smtClean="0"/>
              <a:t>date</a:t>
            </a:r>
            <a:r>
              <a:rPr lang="en-GB" sz="2400" dirty="0" smtClean="0"/>
              <a:t> and </a:t>
            </a:r>
            <a:r>
              <a:rPr lang="en-GB" sz="2400" i="1" dirty="0" smtClean="0"/>
              <a:t>time</a:t>
            </a:r>
            <a:r>
              <a:rPr lang="en-GB" sz="2400" dirty="0" smtClean="0"/>
              <a:t> </a:t>
            </a:r>
            <a:r>
              <a:rPr lang="en-GB" sz="2400" i="1" u="sng" dirty="0" smtClean="0"/>
              <a:t>into the resultant files.</a:t>
            </a:r>
            <a:r>
              <a:rPr lang="en-GB" sz="2400" dirty="0" smtClean="0"/>
              <a:t> 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endParaRPr lang="en-GB" sz="2400" dirty="0" smtClean="0"/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400" dirty="0" smtClean="0"/>
              <a:t>Consider an </a:t>
            </a:r>
            <a:r>
              <a:rPr lang="en-GB" sz="2400" b="1" dirty="0" smtClean="0"/>
              <a:t>example</a:t>
            </a:r>
            <a:r>
              <a:rPr lang="en-GB" sz="2400" dirty="0" smtClean="0"/>
              <a:t> </a:t>
            </a:r>
            <a:r>
              <a:rPr lang="en-GB" sz="2400" b="1" dirty="0" smtClean="0"/>
              <a:t>JSP</a:t>
            </a:r>
            <a:r>
              <a:rPr lang="en-GB" sz="2400" dirty="0" smtClean="0"/>
              <a:t> </a:t>
            </a:r>
            <a:r>
              <a:rPr lang="en-GB" sz="2400" b="1" dirty="0" smtClean="0"/>
              <a:t>file</a:t>
            </a:r>
            <a:r>
              <a:rPr lang="en-GB" sz="2400" dirty="0" smtClean="0"/>
              <a:t> including the tokens:</a:t>
            </a:r>
          </a:p>
        </p:txBody>
      </p:sp>
      <p:sp>
        <p:nvSpPr>
          <p:cNvPr id="29701" name="Rectangle 4"/>
          <p:cNvSpPr>
            <a:spLocks noGrp="1" noChangeArrowheads="1"/>
          </p:cNvSpPr>
          <p:nvPr>
            <p:ph type="title"/>
          </p:nvPr>
        </p:nvSpPr>
        <p:spPr>
          <a:xfrm>
            <a:off x="616024" y="214298"/>
            <a:ext cx="7772400" cy="1143000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sz="4000" dirty="0" smtClean="0"/>
              <a:t>Inserting date stamps in files </a:t>
            </a:r>
            <a:br>
              <a:rPr lang="en-GB" sz="4000" dirty="0" smtClean="0"/>
            </a:br>
            <a:r>
              <a:rPr lang="en-GB" sz="4000" dirty="0" smtClean="0"/>
              <a:t>at build-time</a:t>
            </a:r>
          </a:p>
        </p:txBody>
      </p:sp>
      <p:sp>
        <p:nvSpPr>
          <p:cNvPr id="6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 bwMode="auto">
          <a:xfrm>
            <a:off x="871538" y="5975350"/>
            <a:ext cx="7772400" cy="3825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110000"/>
              <a:buFont typeface="Wingdings" pitchFamily="2" charset="2"/>
              <a:buChar char="§"/>
              <a:defRPr/>
            </a:pPr>
            <a:r>
              <a:rPr lang="en-GB" kern="0" dirty="0">
                <a:latin typeface="+mn-lt"/>
              </a:rPr>
              <a:t>Put it, say, in the directory </a:t>
            </a:r>
            <a:r>
              <a:rPr lang="en-GB" b="1" kern="0" dirty="0">
                <a:solidFill>
                  <a:srgbClr val="000000"/>
                </a:solidFill>
                <a:latin typeface="Courier New" pitchFamily="49" charset="0"/>
              </a:rPr>
              <a:t>web.</a:t>
            </a:r>
            <a:endParaRPr lang="en-GB" kern="0" dirty="0">
              <a:latin typeface="+mn-lt"/>
            </a:endParaRP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5724128" y="704751"/>
            <a:ext cx="3389312" cy="708025"/>
          </a:xfrm>
          <a:prstGeom prst="rect">
            <a:avLst/>
          </a:prstGeom>
          <a:solidFill>
            <a:srgbClr val="FFFF0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4000" b="1" dirty="0">
                <a:solidFill>
                  <a:srgbClr val="FF0000"/>
                </a:solidFill>
              </a:rPr>
              <a:t>SELF-STUDY</a:t>
            </a:r>
          </a:p>
        </p:txBody>
      </p:sp>
    </p:spTree>
    <p:extLst>
      <p:ext uri="{BB962C8B-B14F-4D97-AF65-F5344CB8AC3E}">
        <p14:creationId xmlns:p14="http://schemas.microsoft.com/office/powerpoint/2010/main" val="3619550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2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2" grpId="0" animBg="1"/>
      <p:bldP spid="92163" grpId="0" build="p"/>
      <p:bldP spid="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21EC6E-E556-4FDF-8844-0F1C064F312D}" type="slidenum">
              <a:rPr lang="en-GB" smtClean="0"/>
              <a:pPr/>
              <a:t>35</a:t>
            </a:fld>
            <a:endParaRPr lang="en-GB" smtClean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14"/>
            <a:ext cx="7772400" cy="58737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smtClean="0"/>
              <a:t>Inserting date stamps in files at build-time</a:t>
            </a:r>
          </a:p>
        </p:txBody>
      </p:sp>
      <p:sp>
        <p:nvSpPr>
          <p:cNvPr id="30724" name="Text Box 3"/>
          <p:cNvSpPr txBox="1">
            <a:spLocks noChangeArrowheads="1"/>
          </p:cNvSpPr>
          <p:nvPr/>
        </p:nvSpPr>
        <p:spPr bwMode="auto">
          <a:xfrm>
            <a:off x="214282" y="857232"/>
            <a:ext cx="85725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dirty="0"/>
              <a:t>Here 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</a:rPr>
              <a:t>@DATE@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and 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</a:rPr>
              <a:t>@TIME@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will be </a:t>
            </a:r>
            <a:r>
              <a:rPr lang="en-GB" b="1" i="1" u="sng" dirty="0"/>
              <a:t>replaced</a:t>
            </a:r>
            <a:r>
              <a:rPr lang="en-GB" dirty="0"/>
              <a:t>  during the copy:</a:t>
            </a:r>
          </a:p>
        </p:txBody>
      </p:sp>
      <p:sp>
        <p:nvSpPr>
          <p:cNvPr id="30725" name="Text Box 4"/>
          <p:cNvSpPr txBox="1">
            <a:spLocks noChangeArrowheads="1"/>
          </p:cNvSpPr>
          <p:nvPr/>
        </p:nvSpPr>
        <p:spPr bwMode="auto">
          <a:xfrm>
            <a:off x="762000" y="1428736"/>
            <a:ext cx="7391400" cy="3073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25000"/>
              </a:spcBef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i="1" dirty="0" err="1">
                <a:solidFill>
                  <a:srgbClr val="FF0000"/>
                </a:solidFill>
                <a:latin typeface="Courier New" pitchFamily="49" charset="0"/>
              </a:rPr>
              <a:t>tstamp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/&gt;</a:t>
            </a:r>
          </a:p>
          <a:p>
            <a:pPr algn="l">
              <a:spcBef>
                <a:spcPct val="25000"/>
              </a:spcBef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&lt;copy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todir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new_web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" 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overwrite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="true"&gt;</a:t>
            </a:r>
          </a:p>
          <a:p>
            <a:pPr algn="l">
              <a:spcBef>
                <a:spcPct val="25000"/>
              </a:spcBef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dir="web" includes="**/*.jsp"/&gt;</a:t>
            </a:r>
          </a:p>
          <a:p>
            <a:pPr algn="l">
              <a:spcBef>
                <a:spcPct val="25000"/>
              </a:spcBef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2000" b="1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filterset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 algn="l">
              <a:spcBef>
                <a:spcPct val="25000"/>
              </a:spcBef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&lt;filter 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token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DATE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" value="${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DSTAMP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}"/&gt;</a:t>
            </a:r>
          </a:p>
          <a:p>
            <a:pPr algn="l">
              <a:spcBef>
                <a:spcPct val="25000"/>
              </a:spcBef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&lt;filter 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token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TIME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" value="${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TSTAMP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}"/&gt;</a:t>
            </a:r>
          </a:p>
          <a:p>
            <a:pPr algn="l">
              <a:spcBef>
                <a:spcPct val="25000"/>
              </a:spcBef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&lt;/</a:t>
            </a:r>
            <a:r>
              <a:rPr lang="en-GB" sz="2000" b="1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filterset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 algn="l">
              <a:spcBef>
                <a:spcPct val="25000"/>
              </a:spcBef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&lt;/copy&gt;</a:t>
            </a:r>
          </a:p>
        </p:txBody>
      </p:sp>
      <p:sp>
        <p:nvSpPr>
          <p:cNvPr id="6" name="Rectangle 2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 bwMode="auto">
          <a:xfrm>
            <a:off x="585788" y="4678383"/>
            <a:ext cx="8129587" cy="1822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  <a:buSzPct val="110000"/>
              <a:buFont typeface="Wingdings" pitchFamily="2" charset="2"/>
              <a:buChar char="§"/>
              <a:defRPr/>
            </a:pPr>
            <a:r>
              <a:rPr lang="en-GB" sz="2000" kern="0" dirty="0">
                <a:latin typeface="+mn-lt"/>
              </a:rPr>
              <a:t>The </a:t>
            </a:r>
            <a:r>
              <a:rPr lang="en-GB" sz="2000" b="1" kern="0" dirty="0">
                <a:solidFill>
                  <a:srgbClr val="FF0000"/>
                </a:solidFill>
                <a:latin typeface="Courier New" pitchFamily="49" charset="0"/>
              </a:rPr>
              <a:t>&lt;</a:t>
            </a:r>
            <a:r>
              <a:rPr lang="en-GB" sz="2000" b="1" kern="0" dirty="0" err="1">
                <a:solidFill>
                  <a:srgbClr val="FF0000"/>
                </a:solidFill>
                <a:latin typeface="Courier New" pitchFamily="49" charset="0"/>
              </a:rPr>
              <a:t>tstamp</a:t>
            </a:r>
            <a:r>
              <a:rPr lang="en-GB" sz="2000" b="1" kern="0" dirty="0">
                <a:solidFill>
                  <a:srgbClr val="FF0000"/>
                </a:solidFill>
                <a:latin typeface="Courier New" pitchFamily="49" charset="0"/>
              </a:rPr>
              <a:t>&gt;</a:t>
            </a:r>
            <a:r>
              <a:rPr lang="en-GB" sz="2000" kern="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GB" sz="2000" kern="0" dirty="0">
                <a:latin typeface="+mn-lt"/>
              </a:rPr>
              <a:t>task, before </a:t>
            </a:r>
            <a:r>
              <a:rPr lang="en-GB" sz="2000" b="1" kern="0" dirty="0">
                <a:solidFill>
                  <a:srgbClr val="000000"/>
                </a:solidFill>
                <a:latin typeface="Courier New" pitchFamily="49" charset="0"/>
              </a:rPr>
              <a:t>&lt;copy&gt;</a:t>
            </a:r>
            <a:r>
              <a:rPr lang="en-GB" sz="2000" kern="0" dirty="0">
                <a:solidFill>
                  <a:srgbClr val="FF0000"/>
                </a:solidFill>
              </a:rPr>
              <a:t> </a:t>
            </a:r>
            <a:r>
              <a:rPr lang="en-GB" sz="2000" kern="0" dirty="0"/>
              <a:t>task,</a:t>
            </a:r>
            <a:r>
              <a:rPr lang="en-GB" sz="2000" kern="0" dirty="0">
                <a:latin typeface="+mn-lt"/>
              </a:rPr>
              <a:t> </a:t>
            </a:r>
            <a:r>
              <a:rPr lang="en-GB" sz="2000" b="1" i="1" kern="0" dirty="0">
                <a:latin typeface="+mn-lt"/>
              </a:rPr>
              <a:t>creates</a:t>
            </a:r>
            <a:r>
              <a:rPr lang="en-GB" sz="2000" kern="0" dirty="0">
                <a:latin typeface="+mn-lt"/>
              </a:rPr>
              <a:t>  the </a:t>
            </a:r>
            <a:r>
              <a:rPr lang="en-GB" sz="2000" b="1" i="1" kern="0" dirty="0">
                <a:solidFill>
                  <a:srgbClr val="FF0000"/>
                </a:solidFill>
                <a:latin typeface="Courier New" pitchFamily="49" charset="0"/>
              </a:rPr>
              <a:t>DSTAMP</a:t>
            </a:r>
            <a:r>
              <a:rPr lang="en-GB" sz="2000" kern="0" dirty="0">
                <a:latin typeface="+mn-lt"/>
              </a:rPr>
              <a:t> and </a:t>
            </a:r>
            <a:r>
              <a:rPr lang="en-GB" sz="2000" b="1" i="1" kern="0" dirty="0">
                <a:solidFill>
                  <a:srgbClr val="FF0000"/>
                </a:solidFill>
                <a:latin typeface="Courier New" pitchFamily="49" charset="0"/>
              </a:rPr>
              <a:t>TSTAMP</a:t>
            </a:r>
            <a:r>
              <a:rPr lang="en-GB" sz="2000" kern="0" dirty="0">
                <a:latin typeface="+mn-lt"/>
              </a:rPr>
              <a:t> </a:t>
            </a:r>
            <a:r>
              <a:rPr lang="en-GB" sz="2000" b="1" kern="0" dirty="0">
                <a:latin typeface="+mn-lt"/>
              </a:rPr>
              <a:t>Ant</a:t>
            </a:r>
            <a:r>
              <a:rPr lang="en-GB" sz="2000" kern="0" dirty="0">
                <a:latin typeface="+mn-lt"/>
              </a:rPr>
              <a:t> </a:t>
            </a:r>
            <a:r>
              <a:rPr lang="en-GB" sz="2000" b="1" i="1" u="sng" kern="0" dirty="0">
                <a:latin typeface="+mn-lt"/>
              </a:rPr>
              <a:t>properties</a:t>
            </a:r>
            <a:r>
              <a:rPr lang="en-GB" sz="2000" kern="0" dirty="0">
                <a:latin typeface="+mn-lt"/>
              </a:rPr>
              <a:t>  with corresponding values.</a:t>
            </a:r>
          </a:p>
          <a:p>
            <a:pPr marL="342900" indent="-342900" algn="l"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  <a:buSzPct val="110000"/>
              <a:buFont typeface="Wingdings" pitchFamily="2" charset="2"/>
              <a:buChar char="§"/>
              <a:defRPr/>
            </a:pPr>
            <a:r>
              <a:rPr lang="en-GB" sz="2000" kern="0" dirty="0">
                <a:latin typeface="+mn-lt"/>
              </a:rPr>
              <a:t>The values of </a:t>
            </a:r>
            <a:r>
              <a:rPr lang="en-GB" sz="2000" b="1" kern="0" dirty="0">
                <a:solidFill>
                  <a:srgbClr val="000000"/>
                </a:solidFill>
                <a:latin typeface="Courier New" pitchFamily="49" charset="0"/>
              </a:rPr>
              <a:t>${</a:t>
            </a:r>
            <a:r>
              <a:rPr lang="en-GB" sz="2000" b="1" i="1" kern="0" dirty="0">
                <a:solidFill>
                  <a:srgbClr val="FF0000"/>
                </a:solidFill>
                <a:latin typeface="Courier New" pitchFamily="49" charset="0"/>
              </a:rPr>
              <a:t>DSTAMP</a:t>
            </a:r>
            <a:r>
              <a:rPr lang="en-GB" sz="2000" b="1" kern="0" dirty="0">
                <a:solidFill>
                  <a:srgbClr val="000000"/>
                </a:solidFill>
                <a:latin typeface="Courier New" pitchFamily="49" charset="0"/>
              </a:rPr>
              <a:t>}</a:t>
            </a:r>
            <a:r>
              <a:rPr lang="en-GB" sz="2000" kern="0" dirty="0">
                <a:latin typeface="+mn-lt"/>
              </a:rPr>
              <a:t> and </a:t>
            </a:r>
            <a:r>
              <a:rPr lang="en-GB" sz="2000" b="1" kern="0" dirty="0">
                <a:solidFill>
                  <a:srgbClr val="000000"/>
                </a:solidFill>
                <a:latin typeface="Courier New" pitchFamily="49" charset="0"/>
              </a:rPr>
              <a:t>${</a:t>
            </a:r>
            <a:r>
              <a:rPr lang="en-GB" sz="2000" b="1" i="1" kern="0" dirty="0">
                <a:solidFill>
                  <a:srgbClr val="FF0000"/>
                </a:solidFill>
                <a:latin typeface="Courier New" pitchFamily="49" charset="0"/>
              </a:rPr>
              <a:t>TSTAMP</a:t>
            </a:r>
            <a:r>
              <a:rPr lang="en-GB" sz="2000" b="1" kern="0" dirty="0">
                <a:solidFill>
                  <a:srgbClr val="000000"/>
                </a:solidFill>
                <a:latin typeface="Courier New" pitchFamily="49" charset="0"/>
              </a:rPr>
              <a:t>}</a:t>
            </a:r>
            <a:r>
              <a:rPr lang="en-GB" sz="2000" kern="0" dirty="0">
                <a:latin typeface="+mn-lt"/>
              </a:rPr>
              <a:t>  contain the (current) </a:t>
            </a:r>
            <a:r>
              <a:rPr lang="en-GB" sz="2000" b="1" kern="0" dirty="0">
                <a:latin typeface="+mn-lt"/>
              </a:rPr>
              <a:t>date</a:t>
            </a:r>
            <a:r>
              <a:rPr lang="en-GB" sz="2000" kern="0" dirty="0">
                <a:latin typeface="+mn-lt"/>
              </a:rPr>
              <a:t> and </a:t>
            </a:r>
            <a:r>
              <a:rPr lang="en-GB" sz="2000" b="1" kern="0" dirty="0">
                <a:latin typeface="+mn-lt"/>
              </a:rPr>
              <a:t>time</a:t>
            </a:r>
            <a:r>
              <a:rPr lang="en-GB" sz="2000" kern="0" dirty="0">
                <a:latin typeface="+mn-lt"/>
              </a:rPr>
              <a:t> </a:t>
            </a:r>
            <a:r>
              <a:rPr lang="en-GB" sz="2000" b="1" kern="0" dirty="0">
                <a:latin typeface="+mn-lt"/>
              </a:rPr>
              <a:t>stamps</a:t>
            </a:r>
            <a:r>
              <a:rPr lang="en-GB" sz="2000" kern="0" dirty="0">
                <a:latin typeface="+mn-lt"/>
              </a:rPr>
              <a:t>, respectively, due to running the task </a:t>
            </a:r>
            <a:r>
              <a:rPr lang="en-GB" sz="2000" b="1" kern="0" dirty="0">
                <a:solidFill>
                  <a:srgbClr val="FF0000"/>
                </a:solidFill>
                <a:latin typeface="Courier New" pitchFamily="49" charset="0"/>
              </a:rPr>
              <a:t>&lt;</a:t>
            </a:r>
            <a:r>
              <a:rPr lang="en-GB" sz="2000" b="1" kern="0" dirty="0" err="1">
                <a:solidFill>
                  <a:srgbClr val="FF0000"/>
                </a:solidFill>
                <a:latin typeface="Courier New" pitchFamily="49" charset="0"/>
              </a:rPr>
              <a:t>tstamp</a:t>
            </a:r>
            <a:r>
              <a:rPr lang="en-GB" sz="2000" b="1" kern="0" dirty="0">
                <a:solidFill>
                  <a:srgbClr val="FF0000"/>
                </a:solidFill>
                <a:latin typeface="Courier New" pitchFamily="49" charset="0"/>
              </a:rPr>
              <a:t>&gt;</a:t>
            </a:r>
            <a:r>
              <a:rPr lang="en-GB" sz="2000" kern="0" dirty="0">
                <a:latin typeface="+mn-lt"/>
              </a:rPr>
              <a:t>. </a:t>
            </a: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6043241" y="1270501"/>
            <a:ext cx="3065263" cy="646331"/>
          </a:xfrm>
          <a:prstGeom prst="rect">
            <a:avLst/>
          </a:prstGeom>
          <a:solidFill>
            <a:srgbClr val="FFFF0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600" b="1" dirty="0">
                <a:solidFill>
                  <a:srgbClr val="FF0000"/>
                </a:solidFill>
              </a:rPr>
              <a:t>SELF-STUDY</a:t>
            </a:r>
          </a:p>
        </p:txBody>
      </p:sp>
    </p:spTree>
    <p:extLst>
      <p:ext uri="{BB962C8B-B14F-4D97-AF65-F5344CB8AC3E}">
        <p14:creationId xmlns:p14="http://schemas.microsoft.com/office/powerpoint/2010/main" val="323179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B05C4E4-E17C-4846-A239-B82A1DC24EFA}" type="slidenum">
              <a:rPr lang="en-GB" smtClean="0"/>
              <a:pPr/>
              <a:t>36</a:t>
            </a:fld>
            <a:endParaRPr lang="en-GB" smtClean="0"/>
          </a:p>
        </p:txBody>
      </p:sp>
      <p:sp>
        <p:nvSpPr>
          <p:cNvPr id="94210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785794"/>
            <a:ext cx="7772400" cy="5500726"/>
          </a:xfrm>
          <a:solidFill>
            <a:schemeClr val="bg1"/>
          </a:solidFill>
        </p:spPr>
        <p:txBody>
          <a:bodyPr/>
          <a:lstStyle/>
          <a:p>
            <a:pPr eaLnBrk="1" hangingPunct="1"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800" dirty="0" smtClean="0"/>
              <a:t>Recall that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&lt;copy&gt;</a:t>
            </a:r>
            <a:r>
              <a:rPr lang="en-GB" sz="2800" dirty="0" smtClean="0"/>
              <a:t> task has </a:t>
            </a:r>
            <a:r>
              <a:rPr lang="en-GB" sz="2800" b="1" i="1" dirty="0" smtClean="0">
                <a:solidFill>
                  <a:srgbClr val="FF0000"/>
                </a:solidFill>
              </a:rPr>
              <a:t>default</a:t>
            </a:r>
            <a:r>
              <a:rPr lang="en-GB" sz="2800" dirty="0" smtClean="0"/>
              <a:t> </a:t>
            </a:r>
            <a:r>
              <a:rPr lang="en-GB" sz="2800" b="1" i="1" u="sng" dirty="0" smtClean="0"/>
              <a:t>dependency checking:</a:t>
            </a:r>
          </a:p>
          <a:p>
            <a:pPr lvl="1" eaLnBrk="1" hangingPunct="1">
              <a:spcAft>
                <a:spcPts val="1200"/>
              </a:spcAft>
              <a:buFontTx/>
              <a:buChar char="-"/>
            </a:pPr>
            <a:r>
              <a:rPr lang="en-GB" sz="2400" dirty="0" smtClean="0"/>
              <a:t>it </a:t>
            </a:r>
            <a:r>
              <a:rPr lang="en-GB" sz="2400" b="1" i="1" u="sng" dirty="0" smtClean="0"/>
              <a:t>does not copy up-to-date files</a:t>
            </a:r>
            <a:r>
              <a:rPr lang="en-GB" sz="2400" dirty="0" smtClean="0"/>
              <a:t> </a:t>
            </a:r>
          </a:p>
          <a:p>
            <a:pPr lvl="1" eaLnBrk="1" hangingPunct="1">
              <a:spcAft>
                <a:spcPts val="1200"/>
              </a:spcAft>
              <a:buFontTx/>
              <a:buNone/>
            </a:pPr>
            <a:r>
              <a:rPr lang="en-GB" dirty="0" smtClean="0"/>
              <a:t> </a:t>
            </a:r>
          </a:p>
          <a:p>
            <a:pPr eaLnBrk="1" hangingPunct="1"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800" dirty="0" smtClean="0"/>
              <a:t>But </a:t>
            </a:r>
            <a:r>
              <a:rPr lang="en-GB" sz="2800" b="1" i="1" u="sng" dirty="0" smtClean="0"/>
              <a:t>filtered copy should </a:t>
            </a:r>
            <a:r>
              <a:rPr lang="en-GB" sz="2800" b="1" i="1" dirty="0" smtClean="0"/>
              <a:t> </a:t>
            </a:r>
            <a:r>
              <a:rPr lang="en-GB" sz="2800" b="1" u="sng" dirty="0" smtClean="0">
                <a:solidFill>
                  <a:srgbClr val="FF0000"/>
                </a:solidFill>
              </a:rPr>
              <a:t>always</a:t>
            </a:r>
            <a:r>
              <a:rPr lang="en-GB" sz="2800" b="1" i="1" dirty="0" smtClean="0"/>
              <a:t> </a:t>
            </a:r>
            <a:r>
              <a:rPr lang="en-GB" sz="2800" b="1" i="1" u="sng" dirty="0" smtClean="0"/>
              <a:t>replace the destination files.</a:t>
            </a:r>
            <a:r>
              <a:rPr lang="en-GB" sz="2800" dirty="0" smtClean="0"/>
              <a:t> </a:t>
            </a:r>
          </a:p>
          <a:p>
            <a:pPr eaLnBrk="1" hangingPunct="1"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§"/>
            </a:pPr>
            <a:endParaRPr lang="en-GB" sz="2800" dirty="0" smtClean="0"/>
          </a:p>
          <a:p>
            <a:pPr eaLnBrk="1" hangingPunct="1"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800" dirty="0" smtClean="0"/>
              <a:t>Thus, </a:t>
            </a:r>
            <a:r>
              <a:rPr lang="en-GB" sz="2800" b="1" i="1" u="sng" dirty="0" smtClean="0"/>
              <a:t>disable the dependency checking</a:t>
            </a:r>
            <a:r>
              <a:rPr lang="en-GB" sz="2800" dirty="0" smtClean="0"/>
              <a:t>  with </a:t>
            </a:r>
            <a:r>
              <a:rPr lang="en-GB" sz="2800" b="1" dirty="0" smtClean="0">
                <a:solidFill>
                  <a:srgbClr val="FF0000"/>
                </a:solidFill>
                <a:latin typeface="Courier New" pitchFamily="49" charset="0"/>
              </a:rPr>
              <a:t>overwrite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="true"</a:t>
            </a:r>
            <a:r>
              <a:rPr lang="en-GB" sz="2800" b="1" dirty="0" smtClean="0">
                <a:latin typeface="Times New Roman" pitchFamily="18" charset="0"/>
              </a:rPr>
              <a:t> </a:t>
            </a:r>
            <a:r>
              <a:rPr lang="en-GB" sz="2800" b="1" dirty="0" smtClean="0"/>
              <a:t>(in the above build file fragment)</a:t>
            </a:r>
            <a:r>
              <a:rPr lang="en-GB" sz="2800" dirty="0" smtClean="0"/>
              <a:t>. 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142852"/>
            <a:ext cx="7772400" cy="539749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dirty="0" smtClean="0"/>
              <a:t>Inserting date stamps in files at build-time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719192" y="1196752"/>
            <a:ext cx="3389312" cy="708025"/>
          </a:xfrm>
          <a:prstGeom prst="rect">
            <a:avLst/>
          </a:prstGeom>
          <a:solidFill>
            <a:srgbClr val="FFFF0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4000" b="1" dirty="0">
                <a:solidFill>
                  <a:srgbClr val="FF0000"/>
                </a:solidFill>
              </a:rPr>
              <a:t>SELF-STUDY</a:t>
            </a:r>
          </a:p>
        </p:txBody>
      </p:sp>
    </p:spTree>
    <p:extLst>
      <p:ext uri="{BB962C8B-B14F-4D97-AF65-F5344CB8AC3E}">
        <p14:creationId xmlns:p14="http://schemas.microsoft.com/office/powerpoint/2010/main" val="879000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4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94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42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942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61E6462-FDF2-4D03-AC71-9E65DEA45220}" type="slidenum">
              <a:rPr lang="en-GB" smtClean="0"/>
              <a:pPr/>
              <a:t>37</a:t>
            </a:fld>
            <a:endParaRPr lang="en-GB" smtClean="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42852"/>
            <a:ext cx="7772400" cy="541336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dirty="0" smtClean="0"/>
              <a:t>Inserting date stamps in files at build-time</a:t>
            </a:r>
          </a:p>
        </p:txBody>
      </p:sp>
      <p:sp>
        <p:nvSpPr>
          <p:cNvPr id="95235" name="Text Box 3"/>
          <p:cNvSpPr txBox="1">
            <a:spLocks noChangeArrowheads="1"/>
          </p:cNvSpPr>
          <p:nvPr/>
        </p:nvSpPr>
        <p:spPr bwMode="auto">
          <a:xfrm>
            <a:off x="609600" y="2000240"/>
            <a:ext cx="7696200" cy="2446337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&lt;html&gt;</a:t>
            </a:r>
          </a:p>
          <a:p>
            <a:pPr algn="l">
              <a:spcBef>
                <a:spcPct val="50000"/>
              </a:spcBef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&lt;head&gt;&lt;title&gt;Ant Book&lt;/title&gt;&lt;/head&gt;</a:t>
            </a:r>
          </a:p>
          <a:p>
            <a:pPr algn="l">
              <a:spcBef>
                <a:spcPct val="50000"/>
              </a:spcBef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&lt;body&gt;</a:t>
            </a:r>
          </a:p>
          <a:p>
            <a:pPr algn="l">
              <a:spcBef>
                <a:spcPct val="50000"/>
              </a:spcBef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  System build time: </a:t>
            </a:r>
            <a:r>
              <a:rPr lang="en-GB" sz="1800" b="1" dirty="0">
                <a:solidFill>
                  <a:srgbClr val="FF0000"/>
                </a:solidFill>
                <a:latin typeface="Courier New" pitchFamily="49" charset="0"/>
              </a:rPr>
              <a:t>20050214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@ </a:t>
            </a:r>
            <a:r>
              <a:rPr lang="en-GB" sz="1800" b="1" dirty="0">
                <a:solidFill>
                  <a:srgbClr val="FF0000"/>
                </a:solidFill>
                <a:latin typeface="Courier New" pitchFamily="49" charset="0"/>
              </a:rPr>
              <a:t>1501</a:t>
            </a:r>
          </a:p>
          <a:p>
            <a:pPr algn="l">
              <a:spcBef>
                <a:spcPct val="50000"/>
              </a:spcBef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&lt;/body&gt;</a:t>
            </a:r>
          </a:p>
          <a:p>
            <a:pPr algn="l">
              <a:spcBef>
                <a:spcPct val="50000"/>
              </a:spcBef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&lt;/html&gt; </a:t>
            </a:r>
          </a:p>
        </p:txBody>
      </p:sp>
      <p:sp>
        <p:nvSpPr>
          <p:cNvPr id="32773" name="Text Box 4"/>
          <p:cNvSpPr txBox="1">
            <a:spLocks noChangeArrowheads="1"/>
          </p:cNvSpPr>
          <p:nvPr/>
        </p:nvSpPr>
        <p:spPr bwMode="auto">
          <a:xfrm>
            <a:off x="500034" y="857232"/>
            <a:ext cx="7848600" cy="90794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10000"/>
              <a:buFont typeface="Wingdings" pitchFamily="2" charset="2"/>
              <a:buChar char="§"/>
            </a:pPr>
            <a:r>
              <a:rPr lang="en-GB" b="1" i="1" dirty="0"/>
              <a:t>   </a:t>
            </a:r>
            <a:r>
              <a:rPr lang="en-GB" b="1" i="1" u="sng" dirty="0"/>
              <a:t>Applying this filtered copy</a:t>
            </a:r>
            <a:r>
              <a:rPr lang="en-GB" dirty="0"/>
              <a:t>  on the above </a:t>
            </a:r>
            <a:r>
              <a:rPr lang="en-GB" b="1" dirty="0"/>
              <a:t>JSP</a:t>
            </a:r>
            <a:r>
              <a:rPr lang="en-GB" dirty="0"/>
              <a:t> file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10000"/>
              <a:buFont typeface="Wingdings" pitchFamily="2" charset="2"/>
              <a:buNone/>
            </a:pPr>
            <a:r>
              <a:rPr lang="en-GB" dirty="0"/>
              <a:t>     </a:t>
            </a:r>
            <a:r>
              <a:rPr lang="en-GB" b="1" i="1" u="sng" dirty="0"/>
              <a:t>produces</a:t>
            </a:r>
            <a:r>
              <a:rPr lang="en-GB" dirty="0"/>
              <a:t> something like the following:</a:t>
            </a:r>
          </a:p>
        </p:txBody>
      </p:sp>
      <p:sp>
        <p:nvSpPr>
          <p:cNvPr id="95237" name="Text Box 5"/>
          <p:cNvSpPr txBox="1">
            <a:spLocks noChangeArrowheads="1"/>
          </p:cNvSpPr>
          <p:nvPr/>
        </p:nvSpPr>
        <p:spPr bwMode="auto">
          <a:xfrm>
            <a:off x="642938" y="4611255"/>
            <a:ext cx="7831137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GB" dirty="0"/>
              <a:t>There </a:t>
            </a:r>
            <a:r>
              <a:rPr lang="en-GB" dirty="0" smtClean="0"/>
              <a:t>are </a:t>
            </a:r>
            <a:r>
              <a:rPr lang="en-GB" dirty="0"/>
              <a:t>much more capabilities of filtering in </a:t>
            </a:r>
            <a:r>
              <a:rPr lang="en-GB" b="1" dirty="0"/>
              <a:t>Ant</a:t>
            </a:r>
            <a:r>
              <a:rPr lang="en-GB" dirty="0"/>
              <a:t>.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GB" dirty="0"/>
              <a:t> 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GB" b="1" dirty="0">
                <a:solidFill>
                  <a:srgbClr val="FF0000"/>
                </a:solidFill>
              </a:rPr>
              <a:t>Optional Reading:</a:t>
            </a:r>
            <a:r>
              <a:rPr lang="en-GB" dirty="0"/>
              <a:t> See some more examples in </a:t>
            </a:r>
            <a:r>
              <a:rPr lang="en-GB" b="1" dirty="0"/>
              <a:t>Section 3.9 of Ant Book</a:t>
            </a:r>
            <a:r>
              <a:rPr lang="en-GB" dirty="0"/>
              <a:t> and in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C:\JAVA\Ant1.8.1\docs\manual\index.html</a:t>
            </a:r>
            <a:r>
              <a:rPr lang="en-GB" dirty="0">
                <a:latin typeface="Courier New" pitchFamily="49" charset="0"/>
              </a:rPr>
              <a:t> </a:t>
            </a: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5719192" y="1700808"/>
            <a:ext cx="3389312" cy="708025"/>
          </a:xfrm>
          <a:prstGeom prst="rect">
            <a:avLst/>
          </a:prstGeom>
          <a:solidFill>
            <a:srgbClr val="FFFF0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4000" b="1" dirty="0">
                <a:solidFill>
                  <a:srgbClr val="FF0000"/>
                </a:solidFill>
              </a:rPr>
              <a:t>SELF-STUDY</a:t>
            </a:r>
          </a:p>
        </p:txBody>
      </p:sp>
    </p:spTree>
    <p:extLst>
      <p:ext uri="{BB962C8B-B14F-4D97-AF65-F5344CB8AC3E}">
        <p14:creationId xmlns:p14="http://schemas.microsoft.com/office/powerpoint/2010/main" val="740103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5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5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animBg="1"/>
      <p:bldP spid="95237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924EA7-2C63-412B-93F7-DCB7E8583F65}" type="slidenum">
              <a:rPr lang="en-GB"/>
              <a:pPr>
                <a:defRPr/>
              </a:pPr>
              <a:t>38</a:t>
            </a:fld>
            <a:endParaRPr lang="en-GB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04813"/>
            <a:ext cx="7772400" cy="769937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b="1" dirty="0" smtClean="0"/>
              <a:t> 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>Creating a </a:t>
            </a:r>
            <a:r>
              <a:rPr lang="en-GB" sz="2800" b="1" dirty="0" smtClean="0"/>
              <a:t>build timestamp</a:t>
            </a:r>
            <a:r>
              <a:rPr lang="en-GB" sz="2800" dirty="0" smtClean="0"/>
              <a:t> with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800" b="1" dirty="0" err="1" smtClean="0">
                <a:solidFill>
                  <a:srgbClr val="000000"/>
                </a:solidFill>
                <a:latin typeface="Courier New" pitchFamily="49" charset="0"/>
              </a:rPr>
              <a:t>tstamp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</p:txBody>
      </p:sp>
      <p:sp>
        <p:nvSpPr>
          <p:cNvPr id="48132" name="Text Box 3"/>
          <p:cNvSpPr txBox="1">
            <a:spLocks noChangeArrowheads="1"/>
          </p:cNvSpPr>
          <p:nvPr/>
        </p:nvSpPr>
        <p:spPr bwMode="auto">
          <a:xfrm>
            <a:off x="914400" y="1268413"/>
            <a:ext cx="7696200" cy="10064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2000">
                <a:latin typeface="Tahoma" pitchFamily="34" charset="0"/>
              </a:rPr>
              <a:t>The </a:t>
            </a:r>
            <a:r>
              <a:rPr lang="en-GB" sz="2000" b="1">
                <a:solidFill>
                  <a:srgbClr val="000000"/>
                </a:solidFill>
              </a:rPr>
              <a:t>&lt;tstamp&gt;</a:t>
            </a:r>
            <a:r>
              <a:rPr lang="en-GB" sz="2000">
                <a:latin typeface="Tahoma" pitchFamily="34" charset="0"/>
              </a:rPr>
              <a:t> task in its </a:t>
            </a:r>
            <a:r>
              <a:rPr lang="en-GB" sz="2000" i="1" u="sng">
                <a:latin typeface="Tahoma" pitchFamily="34" charset="0"/>
              </a:rPr>
              <a:t>simplest empty form</a:t>
            </a:r>
            <a:r>
              <a:rPr lang="en-GB" sz="2000">
                <a:latin typeface="Tahoma" pitchFamily="34" charset="0"/>
              </a:rPr>
              <a:t>  </a:t>
            </a:r>
            <a:r>
              <a:rPr lang="en-GB" sz="2000" b="1">
                <a:solidFill>
                  <a:srgbClr val="000000"/>
                </a:solidFill>
              </a:rPr>
              <a:t>&lt;tstamp/&gt;</a:t>
            </a:r>
            <a:r>
              <a:rPr lang="en-GB" sz="2000">
                <a:latin typeface="Tahoma" pitchFamily="34" charset="0"/>
              </a:rPr>
              <a:t> sets </a:t>
            </a:r>
            <a:r>
              <a:rPr lang="en-GB" sz="2000" b="1" i="1" u="sng">
                <a:latin typeface="Tahoma" pitchFamily="34" charset="0"/>
              </a:rPr>
              <a:t>three properties</a:t>
            </a:r>
            <a:r>
              <a:rPr lang="en-GB" sz="2000">
                <a:latin typeface="Tahoma" pitchFamily="34" charset="0"/>
              </a:rPr>
              <a:t>  automatically based on the </a:t>
            </a:r>
            <a:r>
              <a:rPr lang="en-GB" sz="2000" b="1">
                <a:latin typeface="Tahoma" pitchFamily="34" charset="0"/>
              </a:rPr>
              <a:t>current date/time</a:t>
            </a:r>
            <a:r>
              <a:rPr lang="en-GB" sz="2000">
                <a:latin typeface="Tahoma" pitchFamily="34" charset="0"/>
              </a:rPr>
              <a:t>.</a:t>
            </a:r>
          </a:p>
        </p:txBody>
      </p:sp>
      <p:graphicFrame>
        <p:nvGraphicFramePr>
          <p:cNvPr id="104452" name="Group 4"/>
          <p:cNvGraphicFramePr>
            <a:graphicFrameLocks noGrp="1"/>
          </p:cNvGraphicFramePr>
          <p:nvPr/>
        </p:nvGraphicFramePr>
        <p:xfrm>
          <a:off x="1295400" y="2420938"/>
          <a:ext cx="6096000" cy="1957706"/>
        </p:xfrm>
        <a:graphic>
          <a:graphicData uri="http://schemas.openxmlformats.org/drawingml/2006/table">
            <a:tbl>
              <a:tblPr/>
              <a:tblGrid>
                <a:gridCol w="3048000"/>
                <a:gridCol w="3048000"/>
              </a:tblGrid>
              <a:tr h="623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Property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Value format (based on current date/time)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DSTAMP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“YYYYMMDD”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TSTAMP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“HHMM”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TODAY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“MONTH DAY YEAR”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4469" name="Text Box 21"/>
          <p:cNvSpPr txBox="1">
            <a:spLocks noChangeArrowheads="1"/>
          </p:cNvSpPr>
          <p:nvPr/>
        </p:nvSpPr>
        <p:spPr bwMode="auto">
          <a:xfrm>
            <a:off x="900113" y="4508500"/>
            <a:ext cx="7543800" cy="209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n-GB" sz="2000" dirty="0">
                <a:latin typeface="Tahoma" pitchFamily="34" charset="0"/>
              </a:rPr>
              <a:t>The </a:t>
            </a:r>
            <a:r>
              <a:rPr lang="en-GB" sz="2000" b="1" dirty="0">
                <a:solidFill>
                  <a:srgbClr val="000000"/>
                </a:solidFill>
              </a:rPr>
              <a:t>&lt;</a:t>
            </a:r>
            <a:r>
              <a:rPr lang="en-GB" sz="2000" b="1" dirty="0" err="1">
                <a:solidFill>
                  <a:srgbClr val="000000"/>
                </a:solidFill>
              </a:rPr>
              <a:t>tstamp</a:t>
            </a:r>
            <a:r>
              <a:rPr lang="en-GB" sz="2000" b="1" dirty="0">
                <a:solidFill>
                  <a:srgbClr val="000000"/>
                </a:solidFill>
              </a:rPr>
              <a:t>&gt;</a:t>
            </a:r>
            <a:r>
              <a:rPr lang="en-GB" sz="2000" dirty="0">
                <a:latin typeface="Tahoma" pitchFamily="34" charset="0"/>
              </a:rPr>
              <a:t> task also allows any number of </a:t>
            </a:r>
            <a:r>
              <a:rPr lang="en-GB" sz="2000" b="1" i="1" u="sng" dirty="0">
                <a:latin typeface="Tahoma" pitchFamily="34" charset="0"/>
              </a:rPr>
              <a:t>nested</a:t>
            </a:r>
            <a:r>
              <a:rPr lang="en-GB" sz="2000" dirty="0">
                <a:latin typeface="Tahoma" pitchFamily="34" charset="0"/>
              </a:rPr>
              <a:t> </a:t>
            </a:r>
            <a:r>
              <a:rPr lang="en-GB" sz="2000" b="1" dirty="0">
                <a:solidFill>
                  <a:srgbClr val="000000"/>
                </a:solidFill>
              </a:rPr>
              <a:t>&lt;format&gt;</a:t>
            </a:r>
            <a:r>
              <a:rPr lang="en-GB" sz="2000" dirty="0">
                <a:latin typeface="Tahoma" pitchFamily="34" charset="0"/>
              </a:rPr>
              <a:t> elements 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n-GB" sz="2000" b="1" dirty="0">
                <a:solidFill>
                  <a:srgbClr val="000000"/>
                </a:solidFill>
              </a:rPr>
              <a:t>&lt;format </a:t>
            </a:r>
            <a:r>
              <a:rPr lang="en-GB" sz="2000" b="1" u="sng" dirty="0">
                <a:solidFill>
                  <a:srgbClr val="000000"/>
                </a:solidFill>
              </a:rPr>
              <a:t>property</a:t>
            </a:r>
            <a:r>
              <a:rPr lang="en-GB" sz="2000" b="1" dirty="0">
                <a:solidFill>
                  <a:srgbClr val="000000"/>
                </a:solidFill>
              </a:rPr>
              <a:t>=“…” </a:t>
            </a:r>
            <a:r>
              <a:rPr lang="en-GB" sz="2000" b="1" u="sng" dirty="0">
                <a:solidFill>
                  <a:srgbClr val="000000"/>
                </a:solidFill>
              </a:rPr>
              <a:t>pattern</a:t>
            </a:r>
            <a:r>
              <a:rPr lang="en-GB" sz="2000" b="1" dirty="0">
                <a:solidFill>
                  <a:srgbClr val="000000"/>
                </a:solidFill>
              </a:rPr>
              <a:t>=“…”&gt;</a:t>
            </a:r>
            <a:endParaRPr lang="en-GB" sz="2000" dirty="0"/>
          </a:p>
          <a:p>
            <a:pPr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n-GB" sz="2000" dirty="0">
                <a:latin typeface="Tahoma" pitchFamily="34" charset="0"/>
              </a:rPr>
              <a:t>which define  </a:t>
            </a:r>
            <a:r>
              <a:rPr lang="en-GB" sz="2000" i="1" u="sng" dirty="0">
                <a:latin typeface="Tahoma" pitchFamily="34" charset="0"/>
              </a:rPr>
              <a:t>properties</a:t>
            </a:r>
            <a:r>
              <a:rPr lang="en-GB" sz="2000" dirty="0">
                <a:latin typeface="Tahoma" pitchFamily="34" charset="0"/>
              </a:rPr>
              <a:t> , given a </a:t>
            </a:r>
            <a:r>
              <a:rPr lang="en-GB" sz="2000" b="1" i="1" u="sng" dirty="0">
                <a:latin typeface="Tahoma" pitchFamily="34" charset="0"/>
              </a:rPr>
              <a:t>format specification</a:t>
            </a:r>
            <a:r>
              <a:rPr lang="en-GB" sz="2000" dirty="0">
                <a:latin typeface="Tahoma" pitchFamily="34" charset="0"/>
              </a:rPr>
              <a:t>  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n-GB" sz="2000" dirty="0">
                <a:latin typeface="+mn-lt"/>
              </a:rPr>
              <a:t>(</a:t>
            </a:r>
            <a:r>
              <a:rPr lang="en-US" sz="2000" dirty="0">
                <a:latin typeface="+mn-lt"/>
              </a:rPr>
              <a:t>as defined in the Java </a:t>
            </a:r>
            <a:r>
              <a:rPr lang="en-US" sz="2000" b="1" dirty="0" err="1">
                <a:solidFill>
                  <a:srgbClr val="000000"/>
                </a:solidFill>
              </a:rPr>
              <a:t>SimpleDateFormat</a:t>
            </a:r>
            <a:r>
              <a:rPr lang="en-US" sz="2000" dirty="0"/>
              <a:t> </a:t>
            </a:r>
            <a:r>
              <a:rPr lang="en-US" sz="2000" dirty="0">
                <a:latin typeface="+mn-lt"/>
              </a:rPr>
              <a:t>class</a:t>
            </a:r>
            <a:r>
              <a:rPr lang="en-GB" sz="2000" dirty="0">
                <a:latin typeface="+mn-lt"/>
              </a:rPr>
              <a:t>)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91443" y="-27384"/>
            <a:ext cx="3389069" cy="707886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sz="4000" b="1" dirty="0" smtClean="0">
                <a:solidFill>
                  <a:srgbClr val="FF0000"/>
                </a:solidFill>
                <a:latin typeface="+mn-lt"/>
              </a:rPr>
              <a:t>SELF-STUDY</a:t>
            </a:r>
            <a:endParaRPr lang="en-GB" sz="4000" b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88116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4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69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D64C9E-38B3-4035-BD4E-0F717033C85B}" type="slidenum">
              <a:rPr lang="en-GB"/>
              <a:pPr>
                <a:defRPr/>
              </a:pPr>
              <a:t>39</a:t>
            </a:fld>
            <a:endParaRPr lang="en-GB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 smtClean="0"/>
              <a:t> </a:t>
            </a: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2800" dirty="0" smtClean="0"/>
              <a:t>Creating a </a:t>
            </a:r>
            <a:r>
              <a:rPr lang="en-GB" sz="2800" b="1" dirty="0" smtClean="0"/>
              <a:t>build timestamp</a:t>
            </a:r>
            <a:r>
              <a:rPr lang="en-GB" sz="2800" dirty="0" smtClean="0"/>
              <a:t> with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800" b="1" dirty="0" err="1" smtClean="0">
                <a:solidFill>
                  <a:srgbClr val="000000"/>
                </a:solidFill>
                <a:latin typeface="Courier New" pitchFamily="49" charset="0"/>
              </a:rPr>
              <a:t>tstamp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800" dirty="0" smtClean="0"/>
              <a:t> </a:t>
            </a:r>
          </a:p>
        </p:txBody>
      </p:sp>
      <p:sp>
        <p:nvSpPr>
          <p:cNvPr id="49156" name="Text Box 3"/>
          <p:cNvSpPr txBox="1">
            <a:spLocks noChangeArrowheads="1"/>
          </p:cNvSpPr>
          <p:nvPr/>
        </p:nvSpPr>
        <p:spPr bwMode="auto">
          <a:xfrm>
            <a:off x="685800" y="981075"/>
            <a:ext cx="78152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n-GB" sz="2000" b="1" dirty="0">
                <a:solidFill>
                  <a:srgbClr val="FF0000"/>
                </a:solidFill>
                <a:latin typeface="Tahoma" pitchFamily="34" charset="0"/>
              </a:rPr>
              <a:t>TRY </a:t>
            </a:r>
            <a:r>
              <a:rPr lang="en-GB" b="1" dirty="0">
                <a:solidFill>
                  <a:srgbClr val="000000"/>
                </a:solidFill>
              </a:rPr>
              <a:t>time-date.xml </a:t>
            </a:r>
            <a:r>
              <a:rPr lang="en-GB" dirty="0">
                <a:latin typeface="+mn-lt"/>
              </a:rPr>
              <a:t>in</a:t>
            </a:r>
            <a:r>
              <a:rPr lang="en-GB" b="1" dirty="0">
                <a:solidFill>
                  <a:srgbClr val="000000"/>
                </a:solidFill>
              </a:rPr>
              <a:t> C:\Antbook\ch03</a:t>
            </a:r>
            <a:r>
              <a:rPr lang="en-GB" sz="2000" b="1" dirty="0">
                <a:solidFill>
                  <a:srgbClr val="FF0000"/>
                </a:solidFill>
                <a:latin typeface="Tahoma" pitchFamily="34" charset="0"/>
              </a:rPr>
              <a:t>:</a:t>
            </a:r>
          </a:p>
        </p:txBody>
      </p:sp>
      <p:sp>
        <p:nvSpPr>
          <p:cNvPr id="106500" name="Text Box 4"/>
          <p:cNvSpPr txBox="1">
            <a:spLocks noChangeArrowheads="1"/>
          </p:cNvSpPr>
          <p:nvPr/>
        </p:nvSpPr>
        <p:spPr bwMode="auto">
          <a:xfrm>
            <a:off x="827088" y="1628775"/>
            <a:ext cx="7705725" cy="3477875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tstamp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&lt;format </a:t>
            </a:r>
            <a:r>
              <a:rPr lang="en-GB" sz="2000" b="1" u="sng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property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="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buildtime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" 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    </a:t>
            </a:r>
            <a:r>
              <a:rPr lang="en-GB" sz="2000" b="1" u="sng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pattern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="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yyyy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-MM-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dd'T'HH:mm:ss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"/&gt;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&lt;format </a:t>
            </a:r>
            <a:r>
              <a:rPr lang="en-GB" sz="2000" b="1" u="sng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property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="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dayofweek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" 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    </a:t>
            </a:r>
            <a:r>
              <a:rPr lang="en-GB" sz="2000" b="1" u="sng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pattern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="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EEEE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"/&gt;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&lt;/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tstamp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&lt;echo message="DSTAMP is ${DSTAMP}"/&gt;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&lt;echo message="TSTAMP is ${TSTAMP}"/&gt;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&lt;echo message="TODAY is ${TODAY}"/&gt;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&lt;echo message="It is ${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dayofweek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}"/&gt;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&lt;echo message="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buildtime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is ${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buildtime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}"/&gt;</a:t>
            </a:r>
          </a:p>
        </p:txBody>
      </p:sp>
      <p:sp>
        <p:nvSpPr>
          <p:cNvPr id="106501" name="Text Box 5"/>
          <p:cNvSpPr txBox="1">
            <a:spLocks noChangeArrowheads="1"/>
          </p:cNvSpPr>
          <p:nvPr/>
        </p:nvSpPr>
        <p:spPr bwMode="auto">
          <a:xfrm>
            <a:off x="533400" y="5389579"/>
            <a:ext cx="8286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</a:pPr>
            <a:r>
              <a:rPr lang="en-GB" sz="2000" b="1" dirty="0">
                <a:solidFill>
                  <a:srgbClr val="FF0000"/>
                </a:solidFill>
                <a:latin typeface="Tahoma" pitchFamily="34" charset="0"/>
              </a:rPr>
              <a:t>E</a:t>
            </a:r>
            <a:r>
              <a:rPr lang="en-GB" sz="2000" dirty="0">
                <a:latin typeface="Tahoma" pitchFamily="34" charset="0"/>
              </a:rPr>
              <a:t> means “</a:t>
            </a:r>
            <a:r>
              <a:rPr lang="en-GB" sz="2000" b="1" dirty="0">
                <a:latin typeface="Tahoma" pitchFamily="34" charset="0"/>
              </a:rPr>
              <a:t>day of week”</a:t>
            </a:r>
            <a:r>
              <a:rPr lang="en-GB" sz="2000" dirty="0">
                <a:latin typeface="Tahoma" pitchFamily="34" charset="0"/>
              </a:rPr>
              <a:t>; </a:t>
            </a:r>
            <a:r>
              <a:rPr lang="en-GB" sz="2000" b="1" dirty="0">
                <a:solidFill>
                  <a:srgbClr val="FF0000"/>
                </a:solidFill>
                <a:latin typeface="Tahoma" pitchFamily="34" charset="0"/>
              </a:rPr>
              <a:t>EEEE</a:t>
            </a:r>
            <a:r>
              <a:rPr lang="en-GB" sz="2000" dirty="0">
                <a:latin typeface="Tahoma" pitchFamily="34" charset="0"/>
              </a:rPr>
              <a:t> produces </a:t>
            </a:r>
            <a:r>
              <a:rPr lang="en-GB" sz="2000" b="1" dirty="0">
                <a:solidFill>
                  <a:srgbClr val="000000"/>
                </a:solidFill>
              </a:rPr>
              <a:t>Monday</a:t>
            </a:r>
            <a:r>
              <a:rPr lang="en-GB" sz="2000" dirty="0">
                <a:latin typeface="Tahoma" pitchFamily="34" charset="0"/>
              </a:rPr>
              <a:t>, </a:t>
            </a:r>
            <a:r>
              <a:rPr lang="en-GB" sz="2000" b="1" dirty="0">
                <a:solidFill>
                  <a:srgbClr val="FF0000"/>
                </a:solidFill>
                <a:latin typeface="Tahoma" pitchFamily="34" charset="0"/>
              </a:rPr>
              <a:t>EEE</a:t>
            </a:r>
            <a:r>
              <a:rPr lang="en-GB" sz="2000" dirty="0">
                <a:latin typeface="Tahoma" pitchFamily="34" charset="0"/>
              </a:rPr>
              <a:t> produces </a:t>
            </a:r>
            <a:r>
              <a:rPr lang="en-GB" sz="2000" b="1" dirty="0">
                <a:solidFill>
                  <a:srgbClr val="000000"/>
                </a:solidFill>
              </a:rPr>
              <a:t>Mon</a:t>
            </a:r>
            <a:r>
              <a:rPr lang="en-GB" sz="2000" dirty="0">
                <a:latin typeface="Tahoma" pitchFamily="34" charset="0"/>
              </a:rPr>
              <a:t>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91443" y="1352962"/>
            <a:ext cx="3389069" cy="707886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sz="4000" b="1" dirty="0" smtClean="0">
                <a:solidFill>
                  <a:srgbClr val="FF0000"/>
                </a:solidFill>
                <a:latin typeface="+mn-lt"/>
              </a:rPr>
              <a:t>SELF-STUDY</a:t>
            </a:r>
            <a:endParaRPr lang="en-GB" sz="4000" b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1222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6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65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65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065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065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065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06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065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65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065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065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065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469E3E7-9D7A-47AC-8890-5A830A220F71}" type="slidenum">
              <a:rPr lang="en-GB" smtClean="0"/>
              <a:pPr/>
              <a:t>4</a:t>
            </a:fld>
            <a:endParaRPr lang="en-GB" smtClean="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14290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smtClean="0"/>
              <a:t>Mappers</a:t>
            </a:r>
          </a:p>
        </p:txBody>
      </p:sp>
      <p:sp>
        <p:nvSpPr>
          <p:cNvPr id="972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00034" y="1214422"/>
            <a:ext cx="7854950" cy="4929222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r>
              <a:rPr lang="en-GB" sz="2800" i="1" u="sng" dirty="0" smtClean="0"/>
              <a:t>Built-in</a:t>
            </a:r>
            <a:r>
              <a:rPr lang="en-GB" sz="2800" dirty="0" smtClean="0"/>
              <a:t>  </a:t>
            </a:r>
            <a:r>
              <a:rPr lang="en-GB" sz="2800" b="1" dirty="0" err="1" smtClean="0"/>
              <a:t>mapper</a:t>
            </a:r>
            <a:r>
              <a:rPr lang="en-GB" sz="2800" dirty="0" smtClean="0"/>
              <a:t> </a:t>
            </a:r>
            <a:r>
              <a:rPr lang="en-GB" sz="2800" i="1" u="sng" dirty="0" smtClean="0"/>
              <a:t>types</a:t>
            </a:r>
            <a:r>
              <a:rPr lang="en-GB" sz="2800" dirty="0" smtClean="0"/>
              <a:t>  are: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r>
              <a:rPr lang="en-GB" sz="2800" dirty="0" smtClean="0"/>
              <a:t>	</a:t>
            </a:r>
            <a:r>
              <a:rPr lang="en-GB" sz="2800" b="1" i="1" dirty="0" smtClean="0"/>
              <a:t>identity</a:t>
            </a:r>
            <a:r>
              <a:rPr lang="en-GB" sz="2800" dirty="0" smtClean="0"/>
              <a:t>,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r>
              <a:rPr lang="en-GB" sz="2800" dirty="0" smtClean="0"/>
              <a:t>	</a:t>
            </a:r>
            <a:r>
              <a:rPr lang="en-GB" sz="2800" b="1" i="1" dirty="0" smtClean="0"/>
              <a:t>flatten</a:t>
            </a:r>
            <a:r>
              <a:rPr lang="en-GB" sz="2800" dirty="0" smtClean="0"/>
              <a:t>,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r>
              <a:rPr lang="en-GB" sz="2800" dirty="0" smtClean="0"/>
              <a:t>	</a:t>
            </a:r>
            <a:r>
              <a:rPr lang="en-GB" sz="2800" b="1" i="1" dirty="0" smtClean="0"/>
              <a:t>merge</a:t>
            </a:r>
            <a:r>
              <a:rPr lang="en-GB" sz="2800" dirty="0" smtClean="0"/>
              <a:t>,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r>
              <a:rPr lang="en-GB" sz="2800" dirty="0" smtClean="0"/>
              <a:t>	</a:t>
            </a:r>
            <a:r>
              <a:rPr lang="en-GB" sz="2800" b="1" i="1" dirty="0" smtClean="0"/>
              <a:t>glob</a:t>
            </a:r>
            <a:r>
              <a:rPr lang="en-GB" sz="2800" dirty="0" smtClean="0"/>
              <a:t>,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r>
              <a:rPr lang="en-GB" sz="2800" dirty="0" smtClean="0"/>
              <a:t>	</a:t>
            </a:r>
            <a:r>
              <a:rPr lang="en-GB" sz="2800" dirty="0" err="1" smtClean="0"/>
              <a:t>regexp</a:t>
            </a:r>
            <a:r>
              <a:rPr lang="en-GB" sz="2800" dirty="0" smtClean="0"/>
              <a:t> (</a:t>
            </a:r>
            <a:r>
              <a:rPr lang="en-GB" sz="2800" i="1" dirty="0" smtClean="0">
                <a:solidFill>
                  <a:srgbClr val="FF0000"/>
                </a:solidFill>
                <a:latin typeface="Times New Roman" pitchFamily="18" charset="0"/>
              </a:rPr>
              <a:t>will not be considered</a:t>
            </a:r>
            <a:r>
              <a:rPr lang="en-GB" sz="2800" dirty="0" smtClean="0"/>
              <a:t>),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r>
              <a:rPr lang="en-GB" sz="2800" dirty="0" smtClean="0"/>
              <a:t>	package (</a:t>
            </a:r>
            <a:r>
              <a:rPr lang="en-GB" sz="2800" dirty="0" smtClean="0">
                <a:solidFill>
                  <a:srgbClr val="FF0000"/>
                </a:solidFill>
              </a:rPr>
              <a:t>optional, self-study</a:t>
            </a:r>
            <a:r>
              <a:rPr lang="en-GB" sz="2800" dirty="0" smtClean="0"/>
              <a:t>),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r>
              <a:rPr lang="en-GB" sz="2800" dirty="0" smtClean="0"/>
              <a:t>	</a:t>
            </a:r>
            <a:r>
              <a:rPr lang="en-GB" sz="2800" dirty="0" err="1" smtClean="0"/>
              <a:t>unpackage</a:t>
            </a:r>
            <a:r>
              <a:rPr lang="en-GB" sz="2800" dirty="0" smtClean="0"/>
              <a:t> (</a:t>
            </a:r>
            <a:r>
              <a:rPr lang="en-GB" sz="2800" dirty="0" smtClean="0">
                <a:solidFill>
                  <a:srgbClr val="FF0000"/>
                </a:solidFill>
              </a:rPr>
              <a:t>optional, self-study</a:t>
            </a:r>
            <a:r>
              <a:rPr lang="en-GB" sz="2800" dirty="0" smtClean="0"/>
              <a:t>)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r>
              <a:rPr lang="en-GB" sz="2800" dirty="0" smtClean="0"/>
              <a:t>All built-in </a:t>
            </a:r>
            <a:r>
              <a:rPr lang="en-GB" sz="2800" dirty="0" err="1" smtClean="0"/>
              <a:t>mappers</a:t>
            </a:r>
            <a:r>
              <a:rPr lang="en-GB" sz="2800" dirty="0" smtClean="0"/>
              <a:t> are </a:t>
            </a:r>
            <a:r>
              <a:rPr lang="en-GB" sz="2800" i="1" u="sng" dirty="0" smtClean="0"/>
              <a:t>case-sensitive</a:t>
            </a:r>
            <a:r>
              <a:rPr lang="en-GB" sz="2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72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F21AC6-A3A4-4A53-BCD2-D00F6E32F8E7}" type="slidenum">
              <a:rPr lang="en-GB"/>
              <a:pPr>
                <a:defRPr/>
              </a:pPr>
              <a:t>40</a:t>
            </a:fld>
            <a:endParaRPr lang="en-GB"/>
          </a:p>
        </p:txBody>
      </p:sp>
      <p:sp>
        <p:nvSpPr>
          <p:cNvPr id="50179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23850" y="1484313"/>
            <a:ext cx="8569325" cy="3024187"/>
          </a:xfrm>
          <a:solidFill>
            <a:srgbClr val="777777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smtClean="0">
                <a:solidFill>
                  <a:schemeClr val="bg1"/>
                </a:solidFill>
                <a:latin typeface="Courier New" pitchFamily="49" charset="0"/>
              </a:rPr>
              <a:t>H:\Antbook\ch03&gt;ant -f time-date.xml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smtClean="0">
                <a:solidFill>
                  <a:schemeClr val="bg1"/>
                </a:solidFill>
                <a:latin typeface="Courier New" pitchFamily="49" charset="0"/>
              </a:rPr>
              <a:t>Buildfile: time-date.xml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smtClean="0">
                <a:solidFill>
                  <a:schemeClr val="bg1"/>
                </a:solidFill>
                <a:latin typeface="Courier New" pitchFamily="49" charset="0"/>
              </a:rPr>
              <a:t>     [echo] DSTAMP is 20050225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smtClean="0">
                <a:solidFill>
                  <a:schemeClr val="bg1"/>
                </a:solidFill>
                <a:latin typeface="Courier New" pitchFamily="49" charset="0"/>
              </a:rPr>
              <a:t>     [echo] TSTAMP is 1626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smtClean="0">
                <a:solidFill>
                  <a:schemeClr val="bg1"/>
                </a:solidFill>
                <a:latin typeface="Courier New" pitchFamily="49" charset="0"/>
              </a:rPr>
              <a:t>     [echo] TODAY is February 25 2005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smtClean="0">
                <a:solidFill>
                  <a:schemeClr val="bg1"/>
                </a:solidFill>
                <a:latin typeface="Courier New" pitchFamily="49" charset="0"/>
              </a:rPr>
              <a:t>     [echo] It is Friday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smtClean="0">
                <a:solidFill>
                  <a:schemeClr val="bg1"/>
                </a:solidFill>
                <a:latin typeface="Courier New" pitchFamily="49" charset="0"/>
              </a:rPr>
              <a:t>     [echo] buildtime is 2005-02-25T16:26:23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b="1" smtClean="0">
              <a:solidFill>
                <a:schemeClr val="bg1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smtClean="0">
                <a:solidFill>
                  <a:schemeClr val="bg1"/>
                </a:solidFill>
                <a:latin typeface="Courier New" pitchFamily="49" charset="0"/>
              </a:rPr>
              <a:t>BUILD SUCCESSFUL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 smtClean="0"/>
              <a:t> </a:t>
            </a: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2800" dirty="0" smtClean="0"/>
              <a:t>Creating a </a:t>
            </a:r>
            <a:r>
              <a:rPr lang="en-GB" sz="2800" b="1" dirty="0" smtClean="0"/>
              <a:t>build timestamp</a:t>
            </a:r>
            <a:r>
              <a:rPr lang="en-GB" sz="2800" dirty="0" smtClean="0"/>
              <a:t> with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800" b="1" dirty="0" err="1" smtClean="0">
                <a:solidFill>
                  <a:srgbClr val="000000"/>
                </a:solidFill>
                <a:latin typeface="Courier New" pitchFamily="49" charset="0"/>
              </a:rPr>
              <a:t>tstamp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800" dirty="0" smtClean="0"/>
              <a:t> </a:t>
            </a:r>
          </a:p>
        </p:txBody>
      </p:sp>
      <p:sp>
        <p:nvSpPr>
          <p:cNvPr id="50181" name="Text Box 4"/>
          <p:cNvSpPr txBox="1">
            <a:spLocks noChangeArrowheads="1"/>
          </p:cNvSpPr>
          <p:nvPr/>
        </p:nvSpPr>
        <p:spPr bwMode="auto">
          <a:xfrm>
            <a:off x="2195736" y="908050"/>
            <a:ext cx="33956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sz="3200" dirty="0">
                <a:latin typeface="Tahoma" pitchFamily="34" charset="0"/>
              </a:rPr>
              <a:t>This is the result:</a:t>
            </a:r>
            <a:r>
              <a:rPr lang="en-GB" dirty="0">
                <a:latin typeface="Tahoma" pitchFamily="34" charset="0"/>
              </a:rPr>
              <a:t> </a:t>
            </a:r>
          </a:p>
        </p:txBody>
      </p:sp>
      <p:sp>
        <p:nvSpPr>
          <p:cNvPr id="108549" name="Text Box 5"/>
          <p:cNvSpPr txBox="1">
            <a:spLocks noChangeArrowheads="1"/>
          </p:cNvSpPr>
          <p:nvPr/>
        </p:nvSpPr>
        <p:spPr bwMode="auto">
          <a:xfrm>
            <a:off x="323850" y="4508500"/>
            <a:ext cx="8496300" cy="186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0"/>
              </a:spcBef>
              <a:buClrTx/>
              <a:buSzTx/>
              <a:buFontTx/>
              <a:buChar char="•"/>
            </a:pPr>
            <a:r>
              <a:rPr lang="en-GB" sz="3200" b="1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GB" sz="2800" b="1" dirty="0">
                <a:solidFill>
                  <a:srgbClr val="FF0000"/>
                </a:solidFill>
                <a:latin typeface="Tahoma" pitchFamily="34" charset="0"/>
              </a:rPr>
              <a:t>Try it yourself. </a:t>
            </a:r>
          </a:p>
          <a:p>
            <a:pPr algn="l">
              <a:spcBef>
                <a:spcPct val="0"/>
              </a:spcBef>
              <a:buClrTx/>
              <a:buSzTx/>
              <a:buFontTx/>
              <a:buChar char="•"/>
            </a:pPr>
            <a:r>
              <a:rPr lang="en-GB" sz="2800" b="1" dirty="0">
                <a:solidFill>
                  <a:srgbClr val="FF0000"/>
                </a:solidFill>
                <a:latin typeface="Tahoma" pitchFamily="34" charset="0"/>
              </a:rPr>
              <a:t>  How to copy a </a:t>
            </a:r>
            <a:r>
              <a:rPr lang="en-GB" sz="2800" b="1" dirty="0" err="1">
                <a:solidFill>
                  <a:srgbClr val="FF0000"/>
                </a:solidFill>
                <a:latin typeface="Tahoma" pitchFamily="34" charset="0"/>
              </a:rPr>
              <a:t>fileset</a:t>
            </a:r>
            <a:r>
              <a:rPr lang="en-GB" sz="2800" b="1" dirty="0">
                <a:solidFill>
                  <a:srgbClr val="FF0000"/>
                </a:solidFill>
                <a:latin typeface="Tahoma" pitchFamily="34" charset="0"/>
              </a:rPr>
              <a:t> with inserting the  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GB" sz="2800" b="1" dirty="0">
                <a:solidFill>
                  <a:srgbClr val="FF0000"/>
                </a:solidFill>
                <a:latin typeface="Tahoma" pitchFamily="34" charset="0"/>
              </a:rPr>
              <a:t>    current  date in resulting </a:t>
            </a:r>
            <a:r>
              <a:rPr lang="en-GB" sz="2800" b="1" i="1" dirty="0">
                <a:solidFill>
                  <a:srgbClr val="FF0000"/>
                </a:solidFill>
                <a:latin typeface="Tahoma" pitchFamily="34" charset="0"/>
              </a:rPr>
              <a:t>file names</a:t>
            </a:r>
            <a:r>
              <a:rPr lang="en-GB" sz="2800" b="1" dirty="0">
                <a:solidFill>
                  <a:srgbClr val="FF0000"/>
                </a:solidFill>
                <a:latin typeface="Tahoma" pitchFamily="34" charset="0"/>
              </a:rPr>
              <a:t>?</a:t>
            </a:r>
          </a:p>
          <a:p>
            <a:pPr algn="l">
              <a:spcBef>
                <a:spcPct val="0"/>
              </a:spcBef>
              <a:buClrTx/>
              <a:buSzTx/>
              <a:buFontTx/>
              <a:buChar char="•"/>
            </a:pPr>
            <a:r>
              <a:rPr lang="en-GB" sz="2800" dirty="0">
                <a:latin typeface="Tahoma" pitchFamily="34" charset="0"/>
              </a:rPr>
              <a:t> </a:t>
            </a:r>
            <a:r>
              <a:rPr lang="en-GB" sz="2800" b="1" dirty="0">
                <a:solidFill>
                  <a:srgbClr val="FF0000"/>
                </a:solidFill>
                <a:latin typeface="Tahoma" pitchFamily="34" charset="0"/>
              </a:rPr>
              <a:t>Hint:</a:t>
            </a:r>
            <a:r>
              <a:rPr lang="en-GB" sz="2800" dirty="0">
                <a:latin typeface="Tahoma" pitchFamily="34" charset="0"/>
              </a:rPr>
              <a:t> use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glob</a:t>
            </a:r>
            <a:r>
              <a:rPr lang="en-GB" sz="2800" dirty="0">
                <a:latin typeface="Tahoma" pitchFamily="34" charset="0"/>
              </a:rPr>
              <a:t> </a:t>
            </a:r>
            <a:r>
              <a:rPr lang="en-GB" sz="2800" dirty="0" err="1">
                <a:latin typeface="Tahoma" pitchFamily="34" charset="0"/>
              </a:rPr>
              <a:t>mapper</a:t>
            </a:r>
            <a:r>
              <a:rPr lang="en-GB" sz="2800" dirty="0">
                <a:latin typeface="Tahoma" pitchFamily="34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96136" y="836712"/>
            <a:ext cx="3389069" cy="707886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sz="4000" b="1" dirty="0" smtClean="0">
                <a:solidFill>
                  <a:srgbClr val="FF0000"/>
                </a:solidFill>
                <a:latin typeface="+mn-lt"/>
              </a:rPr>
              <a:t>SELF-STUDY</a:t>
            </a:r>
            <a:endParaRPr lang="en-GB" sz="4000" b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45756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85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85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85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085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802CDD-87F5-4EA3-A5F1-E50B69B84DBF}" type="slidenum">
              <a:rPr lang="en-GB" smtClean="0"/>
              <a:pPr/>
              <a:t>5</a:t>
            </a:fld>
            <a:endParaRPr lang="en-GB" smtClean="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b="1" smtClean="0"/>
              <a:t>Identity</a:t>
            </a:r>
            <a:r>
              <a:rPr lang="en-GB" sz="3600" smtClean="0"/>
              <a:t> mapper</a:t>
            </a:r>
          </a:p>
        </p:txBody>
      </p:sp>
      <p:sp>
        <p:nvSpPr>
          <p:cNvPr id="98308" name="Text Box 4"/>
          <p:cNvSpPr txBox="1">
            <a:spLocks noChangeArrowheads="1"/>
          </p:cNvSpPr>
          <p:nvPr/>
        </p:nvSpPr>
        <p:spPr bwMode="auto">
          <a:xfrm>
            <a:off x="395288" y="1196975"/>
            <a:ext cx="8280400" cy="132856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ts val="500"/>
              </a:spcBef>
              <a:spcAft>
                <a:spcPts val="500"/>
              </a:spcAft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dirty="0" smtClean="0"/>
              <a:t>Here </a:t>
            </a:r>
            <a:r>
              <a:rPr lang="en-GB" dirty="0"/>
              <a:t>the </a:t>
            </a:r>
            <a:r>
              <a:rPr lang="en-GB" i="1" u="sng" dirty="0"/>
              <a:t>target</a:t>
            </a:r>
            <a:r>
              <a:rPr lang="en-GB" dirty="0"/>
              <a:t>  file name is </a:t>
            </a:r>
            <a:r>
              <a:rPr lang="en-GB" i="1" u="sng" dirty="0"/>
              <a:t>identical</a:t>
            </a:r>
            <a:r>
              <a:rPr lang="en-GB" dirty="0"/>
              <a:t>  to the </a:t>
            </a:r>
            <a:r>
              <a:rPr lang="en-GB" i="1" u="sng" dirty="0"/>
              <a:t>source</a:t>
            </a:r>
            <a:r>
              <a:rPr lang="en-GB" dirty="0"/>
              <a:t>  file name. </a:t>
            </a:r>
          </a:p>
          <a:p>
            <a:pPr algn="l">
              <a:spcBef>
                <a:spcPts val="500"/>
              </a:spcBef>
              <a:spcAft>
                <a:spcPts val="500"/>
              </a:spcAft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b="1" dirty="0"/>
              <a:t>      Example:</a:t>
            </a:r>
            <a:r>
              <a:rPr lang="en-GB" dirty="0"/>
              <a:t>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i="1" dirty="0" err="1">
                <a:solidFill>
                  <a:srgbClr val="FF0000"/>
                </a:solidFill>
                <a:latin typeface="Courier New" pitchFamily="49" charset="0"/>
              </a:rPr>
              <a:t>mapper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type="</a:t>
            </a:r>
            <a:r>
              <a:rPr lang="en-GB" b="1" i="1" dirty="0">
                <a:solidFill>
                  <a:srgbClr val="FF0000"/>
                </a:solidFill>
                <a:latin typeface="Courier New" pitchFamily="49" charset="0"/>
              </a:rPr>
              <a:t>identity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</p:txBody>
      </p:sp>
      <p:graphicFrame>
        <p:nvGraphicFramePr>
          <p:cNvPr id="98330" name="Group 26"/>
          <p:cNvGraphicFramePr>
            <a:graphicFrameLocks noGrp="1"/>
          </p:cNvGraphicFramePr>
          <p:nvPr/>
        </p:nvGraphicFramePr>
        <p:xfrm>
          <a:off x="250825" y="2705113"/>
          <a:ext cx="8569325" cy="2795589"/>
        </p:xfrm>
        <a:graphic>
          <a:graphicData uri="http://schemas.openxmlformats.org/drawingml/2006/table">
            <a:tbl>
              <a:tblPr/>
              <a:tblGrid>
                <a:gridCol w="4284663"/>
                <a:gridCol w="4284662"/>
              </a:tblGrid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Source file 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Target file 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A.java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A.java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foo/bar/B.java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foo/bar/B.java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C.properties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C.properties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Classes/dir/A.properties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Classes/dir/</a:t>
                      </a:r>
                      <a:r>
                        <a:rPr kumimoji="0" lang="en-GB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A.properties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8329" name="Text Box 25"/>
          <p:cNvSpPr txBox="1">
            <a:spLocks noChangeArrowheads="1"/>
          </p:cNvSpPr>
          <p:nvPr/>
        </p:nvSpPr>
        <p:spPr bwMode="auto">
          <a:xfrm>
            <a:off x="611188" y="5686444"/>
            <a:ext cx="7458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GB" dirty="0"/>
              <a:t>By default,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&lt;copy&gt;</a:t>
            </a:r>
            <a:r>
              <a:rPr lang="en-GB" dirty="0"/>
              <a:t> task uses the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identity</a:t>
            </a:r>
            <a:r>
              <a:rPr lang="en-GB" dirty="0"/>
              <a:t> </a:t>
            </a:r>
            <a:r>
              <a:rPr lang="en-GB" dirty="0" err="1"/>
              <a:t>mapper</a:t>
            </a:r>
            <a:r>
              <a:rPr lang="en-GB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8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8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8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8" grpId="0" animBg="1"/>
      <p:bldP spid="983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7A078D0-4753-41F8-815F-CCEB720090AD}" type="slidenum">
              <a:rPr lang="en-GB" smtClean="0"/>
              <a:pPr/>
              <a:t>6</a:t>
            </a:fld>
            <a:endParaRPr lang="en-GB" smtClean="0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b="1" smtClean="0"/>
              <a:t>Flatten</a:t>
            </a:r>
            <a:r>
              <a:rPr lang="en-GB" sz="3600" smtClean="0"/>
              <a:t> mapper</a:t>
            </a:r>
          </a:p>
        </p:txBody>
      </p:sp>
      <p:sp>
        <p:nvSpPr>
          <p:cNvPr id="99331" name="Text Box 3"/>
          <p:cNvSpPr txBox="1">
            <a:spLocks noChangeArrowheads="1"/>
          </p:cNvSpPr>
          <p:nvPr/>
        </p:nvSpPr>
        <p:spPr bwMode="auto">
          <a:xfrm>
            <a:off x="395288" y="836613"/>
            <a:ext cx="8137525" cy="145167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ts val="5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dirty="0"/>
              <a:t>       Here the </a:t>
            </a:r>
            <a:r>
              <a:rPr lang="en-GB" sz="2000" i="1" u="sng" dirty="0"/>
              <a:t>target</a:t>
            </a:r>
            <a:r>
              <a:rPr lang="en-GB" sz="2000" dirty="0"/>
              <a:t>  file name is </a:t>
            </a:r>
            <a:r>
              <a:rPr lang="en-GB" sz="2000" i="1" u="sng" dirty="0"/>
              <a:t>identical</a:t>
            </a:r>
            <a:r>
              <a:rPr lang="en-GB" sz="2000" dirty="0"/>
              <a:t>  to the </a:t>
            </a:r>
            <a:r>
              <a:rPr lang="en-GB" sz="2000" i="1" u="sng" dirty="0"/>
              <a:t>source</a:t>
            </a:r>
            <a:r>
              <a:rPr lang="en-GB" sz="2000" dirty="0"/>
              <a:t>  file name, </a:t>
            </a:r>
          </a:p>
          <a:p>
            <a:pPr algn="l">
              <a:spcBef>
                <a:spcPts val="5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dirty="0"/>
              <a:t>       </a:t>
            </a:r>
            <a:r>
              <a:rPr lang="en-GB" sz="2000" b="1" dirty="0">
                <a:solidFill>
                  <a:srgbClr val="FF0000"/>
                </a:solidFill>
              </a:rPr>
              <a:t>but</a:t>
            </a:r>
            <a:r>
              <a:rPr lang="en-GB" sz="2000" dirty="0"/>
              <a:t> with all </a:t>
            </a:r>
            <a:r>
              <a:rPr lang="en-GB" sz="2000" b="1" i="1" u="sng" dirty="0"/>
              <a:t>leading directory information stripped off</a:t>
            </a:r>
            <a:r>
              <a:rPr lang="en-GB" sz="2000" dirty="0"/>
              <a:t>. </a:t>
            </a:r>
          </a:p>
          <a:p>
            <a:pPr algn="l">
              <a:spcBef>
                <a:spcPts val="500"/>
              </a:spcBef>
              <a:spcAft>
                <a:spcPts val="1200"/>
              </a:spcAft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b="1" dirty="0"/>
              <a:t>       Example:</a:t>
            </a:r>
            <a:r>
              <a:rPr lang="en-GB" sz="2000" dirty="0"/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i="1" dirty="0" err="1">
                <a:solidFill>
                  <a:srgbClr val="FF0000"/>
                </a:solidFill>
                <a:latin typeface="Courier New" pitchFamily="49" charset="0"/>
              </a:rPr>
              <a:t>mapper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type="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flatten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</p:txBody>
      </p:sp>
      <p:graphicFrame>
        <p:nvGraphicFramePr>
          <p:cNvPr id="99355" name="Group 27"/>
          <p:cNvGraphicFramePr>
            <a:graphicFrameLocks noGrp="1"/>
          </p:cNvGraphicFramePr>
          <p:nvPr/>
        </p:nvGraphicFramePr>
        <p:xfrm>
          <a:off x="684213" y="2357430"/>
          <a:ext cx="8135937" cy="1981200"/>
        </p:xfrm>
        <a:graphic>
          <a:graphicData uri="http://schemas.openxmlformats.org/drawingml/2006/table">
            <a:tbl>
              <a:tblPr/>
              <a:tblGrid>
                <a:gridCol w="4679950"/>
                <a:gridCol w="3455987"/>
              </a:tblGrid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Source file 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Target file 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A.java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A.java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foo/bar/</a:t>
                      </a: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B.java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B.java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C.properties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C.properties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Classes/dir/</a:t>
                      </a: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A.properties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A.properties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9352" name="Text Box 24"/>
          <p:cNvSpPr txBox="1">
            <a:spLocks noChangeArrowheads="1"/>
          </p:cNvSpPr>
          <p:nvPr/>
        </p:nvSpPr>
        <p:spPr bwMode="auto">
          <a:xfrm>
            <a:off x="1692275" y="4929198"/>
            <a:ext cx="5472113" cy="10795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1600" b="1" i="1" dirty="0">
                <a:solidFill>
                  <a:srgbClr val="FF0000"/>
                </a:solidFill>
                <a:latin typeface="Courier New" pitchFamily="49" charset="0"/>
              </a:rPr>
              <a:t>copy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</a:rPr>
              <a:t>todir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=“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</a:rPr>
              <a:t>new_web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”&gt;</a:t>
            </a:r>
          </a:p>
          <a:p>
            <a:pPr algn="l"/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</a:rPr>
              <a:t>fileset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dir=“web” includes=“**/*.jsp”/&gt;</a:t>
            </a:r>
          </a:p>
          <a:p>
            <a:pPr algn="l"/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1600" b="1" i="1" dirty="0" err="1">
                <a:solidFill>
                  <a:srgbClr val="FF0000"/>
                </a:solidFill>
                <a:latin typeface="Courier New" pitchFamily="49" charset="0"/>
              </a:rPr>
              <a:t>mapper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type=“flatten”/&gt;</a:t>
            </a:r>
          </a:p>
          <a:p>
            <a:pPr algn="l"/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&lt;/</a:t>
            </a:r>
            <a:r>
              <a:rPr lang="en-GB" sz="1600" b="1" i="1" dirty="0">
                <a:solidFill>
                  <a:srgbClr val="FF0000"/>
                </a:solidFill>
                <a:latin typeface="Courier New" pitchFamily="49" charset="0"/>
              </a:rPr>
              <a:t>copy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</p:txBody>
      </p:sp>
      <p:sp>
        <p:nvSpPr>
          <p:cNvPr id="99353" name="Text Box 25"/>
          <p:cNvSpPr txBox="1">
            <a:spLocks noChangeArrowheads="1"/>
          </p:cNvSpPr>
          <p:nvPr/>
        </p:nvSpPr>
        <p:spPr bwMode="auto">
          <a:xfrm>
            <a:off x="1042988" y="6043634"/>
            <a:ext cx="7610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GB" b="1" dirty="0">
                <a:solidFill>
                  <a:srgbClr val="FF0000"/>
                </a:solidFill>
              </a:rPr>
              <a:t>Caution:</a:t>
            </a:r>
            <a:r>
              <a:rPr lang="en-GB" dirty="0"/>
              <a:t> All copied files should have </a:t>
            </a:r>
            <a:r>
              <a:rPr lang="en-GB" i="1" u="sng" dirty="0"/>
              <a:t>different names</a:t>
            </a:r>
            <a:r>
              <a:rPr lang="en-GB" i="1" dirty="0"/>
              <a:t> </a:t>
            </a:r>
            <a:r>
              <a:rPr lang="en-GB" dirty="0"/>
              <a:t>!</a:t>
            </a:r>
          </a:p>
        </p:txBody>
      </p:sp>
      <p:sp>
        <p:nvSpPr>
          <p:cNvPr id="99354" name="Text Box 26"/>
          <p:cNvSpPr txBox="1">
            <a:spLocks noChangeArrowheads="1"/>
          </p:cNvSpPr>
          <p:nvPr/>
        </p:nvSpPr>
        <p:spPr bwMode="auto">
          <a:xfrm>
            <a:off x="1004888" y="4429132"/>
            <a:ext cx="2925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/>
              <a:t>Example</a:t>
            </a:r>
            <a:r>
              <a:rPr lang="en-GB" dirty="0"/>
              <a:t> </a:t>
            </a:r>
            <a:r>
              <a:rPr lang="en-GB" b="1" dirty="0"/>
              <a:t>of </a:t>
            </a:r>
            <a:r>
              <a:rPr lang="en-GB" b="1" i="1" u="sng" dirty="0"/>
              <a:t>using</a:t>
            </a:r>
            <a:r>
              <a:rPr lang="en-GB" b="1" i="1" dirty="0"/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9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9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9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99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99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animBg="1"/>
      <p:bldP spid="99352" grpId="0" animBg="1"/>
      <p:bldP spid="99353" grpId="0"/>
      <p:bldP spid="9935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4E7EDFB-15F0-4502-A57C-AFEF0665E80E}" type="slidenum">
              <a:rPr lang="en-GB" smtClean="0"/>
              <a:pPr/>
              <a:t>7</a:t>
            </a:fld>
            <a:endParaRPr lang="en-GB" smtClean="0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4450"/>
            <a:ext cx="7772400" cy="608013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b="1" smtClean="0"/>
              <a:t>Merge</a:t>
            </a:r>
            <a:r>
              <a:rPr lang="en-GB" sz="3600" smtClean="0"/>
              <a:t> mapper</a:t>
            </a:r>
          </a:p>
        </p:txBody>
      </p:sp>
      <p:sp>
        <p:nvSpPr>
          <p:cNvPr id="100355" name="Text Box 3"/>
          <p:cNvSpPr txBox="1">
            <a:spLocks noChangeArrowheads="1"/>
          </p:cNvSpPr>
          <p:nvPr/>
        </p:nvSpPr>
        <p:spPr bwMode="auto">
          <a:xfrm>
            <a:off x="395288" y="692150"/>
            <a:ext cx="8748712" cy="828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ts val="500"/>
              </a:spcBef>
              <a:spcAft>
                <a:spcPts val="500"/>
              </a:spcAft>
            </a:pPr>
            <a:r>
              <a:rPr lang="en-GB" sz="2000" dirty="0"/>
              <a:t>The </a:t>
            </a:r>
            <a:r>
              <a:rPr lang="en-GB" sz="2000" i="1" u="sng" dirty="0"/>
              <a:t>target</a:t>
            </a:r>
            <a:r>
              <a:rPr lang="en-GB" sz="2000" dirty="0"/>
              <a:t>  file name will always be </a:t>
            </a:r>
            <a:r>
              <a:rPr lang="en-GB" sz="2000" i="1" u="sng" dirty="0"/>
              <a:t>the same</a:t>
            </a:r>
            <a:r>
              <a:rPr lang="en-GB" sz="2000" dirty="0"/>
              <a:t>, as defined by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to</a:t>
            </a:r>
            <a:r>
              <a:rPr lang="en-GB" sz="2000" dirty="0"/>
              <a:t> attribute.</a:t>
            </a:r>
          </a:p>
          <a:p>
            <a:pPr algn="l">
              <a:spcBef>
                <a:spcPts val="500"/>
              </a:spcBef>
              <a:spcAft>
                <a:spcPts val="500"/>
              </a:spcAft>
            </a:pPr>
            <a:r>
              <a:rPr lang="en-GB" sz="2000" b="1" dirty="0"/>
              <a:t>      Example: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i="1" dirty="0" err="1">
                <a:solidFill>
                  <a:srgbClr val="FF0000"/>
                </a:solidFill>
                <a:latin typeface="Courier New" pitchFamily="49" charset="0"/>
              </a:rPr>
              <a:t>mapper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type="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merge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" to="archive.zip"/&gt;</a:t>
            </a:r>
            <a:endParaRPr lang="en-GB" b="1" dirty="0">
              <a:solidFill>
                <a:srgbClr val="000000"/>
              </a:solidFill>
              <a:latin typeface="Courier New" pitchFamily="49" charset="0"/>
            </a:endParaRPr>
          </a:p>
        </p:txBody>
      </p:sp>
      <p:graphicFrame>
        <p:nvGraphicFramePr>
          <p:cNvPr id="100381" name="Group 29"/>
          <p:cNvGraphicFramePr>
            <a:graphicFrameLocks noGrp="1"/>
          </p:cNvGraphicFramePr>
          <p:nvPr/>
        </p:nvGraphicFramePr>
        <p:xfrm>
          <a:off x="611188" y="1500188"/>
          <a:ext cx="7993062" cy="2002156"/>
        </p:xfrm>
        <a:graphic>
          <a:graphicData uri="http://schemas.openxmlformats.org/drawingml/2006/table">
            <a:tbl>
              <a:tblPr/>
              <a:tblGrid>
                <a:gridCol w="4681537"/>
                <a:gridCol w="3311525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Source file 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Target file 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A.Java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archive.zip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foo/bar/B.java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archive.zip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C.properties</a:t>
                      </a:r>
                      <a:endParaRPr kumimoji="0" lang="en-GB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archive.zip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Classes/dir/dir2/A.properties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archive.zip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0376" name="Text Box 24"/>
          <p:cNvSpPr txBox="1">
            <a:spLocks noChangeArrowheads="1"/>
          </p:cNvSpPr>
          <p:nvPr/>
        </p:nvSpPr>
        <p:spPr bwMode="auto">
          <a:xfrm>
            <a:off x="2227263" y="3716338"/>
            <a:ext cx="6356227" cy="1077218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1600" b="1" i="1" dirty="0" err="1">
                <a:solidFill>
                  <a:srgbClr val="FF0000"/>
                </a:solidFill>
                <a:latin typeface="Courier New" pitchFamily="49" charset="0"/>
              </a:rPr>
              <a:t>uptodate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property="</a:t>
            </a:r>
            <a:r>
              <a:rPr lang="en-GB" sz="1600" b="1" dirty="0" err="1" smtClean="0">
                <a:solidFill>
                  <a:srgbClr val="000000"/>
                </a:solidFill>
                <a:latin typeface="Courier New" pitchFamily="49" charset="0"/>
              </a:rPr>
              <a:t>zip.notRequired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 algn="l"/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</a:rPr>
              <a:t>srcfiles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600" b="1" i="1" dirty="0" err="1" smtClean="0">
                <a:solidFill>
                  <a:srgbClr val="FF0000"/>
                </a:solidFill>
                <a:latin typeface="Courier New" pitchFamily="49" charset="0"/>
              </a:rPr>
              <a:t>dir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600" b="1" dirty="0" err="1" smtClean="0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" includes="**/*.java"/&gt;</a:t>
            </a:r>
          </a:p>
          <a:p>
            <a:pPr algn="l"/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1600" b="1" i="1" dirty="0">
                <a:solidFill>
                  <a:srgbClr val="FF0000"/>
                </a:solidFill>
                <a:latin typeface="Courier New" pitchFamily="49" charset="0"/>
              </a:rPr>
              <a:t>mapper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type="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merge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" </a:t>
            </a:r>
            <a:r>
              <a:rPr lang="en-GB" sz="1600" b="1" i="1" dirty="0">
                <a:solidFill>
                  <a:srgbClr val="FF0000"/>
                </a:solidFill>
                <a:latin typeface="Courier New" pitchFamily="49" charset="0"/>
              </a:rPr>
              <a:t>to 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= "</a:t>
            </a:r>
            <a:r>
              <a:rPr lang="en-GB" sz="1600" b="1" dirty="0" smtClean="0">
                <a:solidFill>
                  <a:srgbClr val="FF0000"/>
                </a:solidFill>
                <a:latin typeface="Courier New" pitchFamily="49" charset="0"/>
              </a:rPr>
              <a:t>../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</a:rPr>
              <a:t>distzip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/src.zip"/&gt;</a:t>
            </a:r>
          </a:p>
          <a:p>
            <a:pPr algn="l"/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&lt;/</a:t>
            </a:r>
            <a:r>
              <a:rPr lang="en-GB" sz="1600" b="1" i="1" dirty="0" err="1">
                <a:solidFill>
                  <a:srgbClr val="FF0000"/>
                </a:solidFill>
                <a:latin typeface="Courier New" pitchFamily="49" charset="0"/>
              </a:rPr>
              <a:t>uptodate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&gt;</a:t>
            </a:r>
          </a:p>
        </p:txBody>
      </p:sp>
      <p:sp>
        <p:nvSpPr>
          <p:cNvPr id="100377" name="Text Box 25"/>
          <p:cNvSpPr txBox="1">
            <a:spLocks noChangeArrowheads="1"/>
          </p:cNvSpPr>
          <p:nvPr/>
        </p:nvSpPr>
        <p:spPr bwMode="auto">
          <a:xfrm>
            <a:off x="179388" y="4797425"/>
            <a:ext cx="8964612" cy="2077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Aft>
                <a:spcPts val="600"/>
              </a:spcAft>
            </a:pPr>
            <a:r>
              <a:rPr lang="en-GB" sz="2000" dirty="0"/>
              <a:t>This only sets the property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zip.notRequired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b="1" dirty="0"/>
              <a:t>to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true </a:t>
            </a:r>
            <a:r>
              <a:rPr lang="en-GB" sz="2000" dirty="0"/>
              <a:t>if</a:t>
            </a:r>
            <a:r>
              <a:rPr lang="en-GB" sz="2000" b="1" dirty="0">
                <a:latin typeface="Courier New" pitchFamily="49" charset="0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src.zip </a:t>
            </a:r>
            <a:r>
              <a:rPr lang="en-GB" sz="2000" dirty="0"/>
              <a:t>is </a:t>
            </a:r>
            <a:r>
              <a:rPr lang="en-GB" sz="2000" b="1" i="1" u="sng" dirty="0" err="1"/>
              <a:t>uptodate</a:t>
            </a:r>
            <a:r>
              <a:rPr lang="en-GB" sz="2000" dirty="0" smtClean="0"/>
              <a:t>. (See more on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uptodate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en-GB" sz="2000" dirty="0" smtClean="0"/>
              <a:t> task below.)</a:t>
            </a:r>
            <a:endParaRPr lang="en-GB" sz="2000" dirty="0"/>
          </a:p>
          <a:p>
            <a:pPr algn="l">
              <a:spcAft>
                <a:spcPts val="600"/>
              </a:spcAft>
            </a:pPr>
            <a:r>
              <a:rPr lang="en-GB" sz="2000" b="1" dirty="0">
                <a:solidFill>
                  <a:srgbClr val="FF0000"/>
                </a:solidFill>
              </a:rPr>
              <a:t>Note</a:t>
            </a:r>
            <a:r>
              <a:rPr lang="en-GB" sz="2000" dirty="0"/>
              <a:t> using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../</a:t>
            </a:r>
          </a:p>
          <a:p>
            <a:pPr algn="l">
              <a:spcAft>
                <a:spcPts val="600"/>
              </a:spcAft>
            </a:pPr>
            <a:r>
              <a:rPr lang="en-GB" sz="1800" dirty="0"/>
              <a:t>Here the </a:t>
            </a:r>
            <a:r>
              <a:rPr lang="en-GB" sz="1800" dirty="0" err="1"/>
              <a:t>mapper</a:t>
            </a:r>
            <a:r>
              <a:rPr lang="en-GB" sz="1800" dirty="0"/>
              <a:t> </a:t>
            </a:r>
            <a:r>
              <a:rPr lang="en-GB" sz="1800" dirty="0">
                <a:solidFill>
                  <a:srgbClr val="000000"/>
                </a:solidFill>
              </a:rPr>
              <a:t>"</a:t>
            </a:r>
            <a:r>
              <a:rPr lang="en-GB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to</a:t>
            </a:r>
            <a:r>
              <a:rPr lang="en-GB" sz="1800" dirty="0">
                <a:solidFill>
                  <a:srgbClr val="000000"/>
                </a:solidFill>
              </a:rPr>
              <a:t>"</a:t>
            </a:r>
            <a:r>
              <a:rPr lang="en-GB" sz="1800" dirty="0"/>
              <a:t> attribute is </a:t>
            </a:r>
            <a:r>
              <a:rPr lang="en-GB" sz="1800" b="1" dirty="0">
                <a:solidFill>
                  <a:srgbClr val="FF0000"/>
                </a:solidFill>
              </a:rPr>
              <a:t>relative</a:t>
            </a:r>
            <a:r>
              <a:rPr lang="en-GB" sz="1800" dirty="0"/>
              <a:t> to the </a:t>
            </a:r>
            <a:r>
              <a:rPr lang="en-GB" sz="1800" dirty="0">
                <a:solidFill>
                  <a:srgbClr val="000000"/>
                </a:solidFill>
              </a:rPr>
              <a:t>"</a:t>
            </a:r>
            <a:r>
              <a:rPr lang="en-GB" sz="1800" b="1" dirty="0">
                <a:solidFill>
                  <a:srgbClr val="FF0000"/>
                </a:solidFill>
                <a:latin typeface="Courier New" pitchFamily="49" charset="0"/>
              </a:rPr>
              <a:t>dir</a:t>
            </a:r>
            <a:r>
              <a:rPr lang="en-GB" sz="1800" dirty="0">
                <a:solidFill>
                  <a:srgbClr val="000000"/>
                </a:solidFill>
              </a:rPr>
              <a:t>"</a:t>
            </a:r>
            <a:r>
              <a:rPr lang="en-GB" sz="1800" dirty="0"/>
              <a:t> attribute of the nested </a:t>
            </a:r>
            <a:r>
              <a:rPr lang="en-GB" sz="18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srcfiles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1800" dirty="0"/>
              <a:t>  element (</a:t>
            </a:r>
            <a:r>
              <a:rPr lang="en-GB" sz="1800" b="1" dirty="0">
                <a:solidFill>
                  <a:srgbClr val="FF0000"/>
                </a:solidFill>
              </a:rPr>
              <a:t>not</a:t>
            </a:r>
            <a:r>
              <a:rPr lang="en-GB" sz="1800" dirty="0">
                <a:solidFill>
                  <a:srgbClr val="FF0000"/>
                </a:solidFill>
              </a:rPr>
              <a:t> relative to the </a:t>
            </a:r>
            <a:r>
              <a:rPr lang="en-GB" sz="1800" b="1" dirty="0">
                <a:solidFill>
                  <a:srgbClr val="FF0000"/>
                </a:solidFill>
              </a:rPr>
              <a:t>base directory</a:t>
            </a:r>
            <a:r>
              <a:rPr lang="en-GB" sz="1800" dirty="0">
                <a:solidFill>
                  <a:srgbClr val="FF0000"/>
                </a:solidFill>
              </a:rPr>
              <a:t>!</a:t>
            </a:r>
            <a:r>
              <a:rPr lang="en-GB" sz="1800" dirty="0"/>
              <a:t>).</a:t>
            </a:r>
          </a:p>
          <a:p>
            <a:pPr algn="l">
              <a:spcAft>
                <a:spcPts val="600"/>
              </a:spcAft>
            </a:pPr>
            <a:endParaRPr lang="en-GB" sz="1800" b="1" dirty="0"/>
          </a:p>
        </p:txBody>
      </p:sp>
      <p:sp>
        <p:nvSpPr>
          <p:cNvPr id="100380" name="Text Box 28"/>
          <p:cNvSpPr txBox="1">
            <a:spLocks noChangeArrowheads="1"/>
          </p:cNvSpPr>
          <p:nvPr/>
        </p:nvSpPr>
        <p:spPr bwMode="auto">
          <a:xfrm>
            <a:off x="534988" y="3789363"/>
            <a:ext cx="16033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GB" b="1"/>
              <a:t>Example</a:t>
            </a:r>
            <a:r>
              <a:rPr lang="en-GB"/>
              <a:t> </a:t>
            </a:r>
          </a:p>
          <a:p>
            <a:pPr algn="l"/>
            <a:r>
              <a:rPr lang="en-GB"/>
              <a:t>of </a:t>
            </a:r>
            <a:r>
              <a:rPr lang="en-GB" b="1" i="1" u="sng"/>
              <a:t>using</a:t>
            </a:r>
            <a:r>
              <a:rPr lang="en-GB" i="1"/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0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0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0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00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003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003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003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animBg="1"/>
      <p:bldP spid="100376" grpId="0" animBg="1"/>
      <p:bldP spid="10038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AF00E17-8192-49E8-B144-B0BAD9FB4576}" type="slidenum">
              <a:rPr lang="en-GB" smtClean="0"/>
              <a:pPr/>
              <a:t>8</a:t>
            </a:fld>
            <a:endParaRPr lang="en-GB" smtClean="0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42852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b="1" smtClean="0"/>
              <a:t>Glob</a:t>
            </a:r>
            <a:r>
              <a:rPr lang="en-GB" sz="3600" smtClean="0"/>
              <a:t> mapper</a:t>
            </a:r>
          </a:p>
        </p:txBody>
      </p:sp>
      <p:sp>
        <p:nvSpPr>
          <p:cNvPr id="38916" name="Text Box 3"/>
          <p:cNvSpPr txBox="1">
            <a:spLocks noChangeArrowheads="1"/>
          </p:cNvSpPr>
          <p:nvPr/>
        </p:nvSpPr>
        <p:spPr bwMode="auto">
          <a:xfrm>
            <a:off x="323850" y="1052513"/>
            <a:ext cx="8515350" cy="6445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7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GB" sz="2000" b="1"/>
              <a:t>  Example:</a:t>
            </a:r>
            <a:r>
              <a:rPr lang="en-GB" sz="2000"/>
              <a:t> </a:t>
            </a:r>
          </a:p>
          <a:p>
            <a:pPr algn="l">
              <a:lnSpc>
                <a:spcPct val="7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GB" sz="2000" b="1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2000" b="1" i="1">
                <a:solidFill>
                  <a:srgbClr val="FF0000"/>
                </a:solidFill>
                <a:latin typeface="Courier New" pitchFamily="49" charset="0"/>
              </a:rPr>
              <a:t>mapper</a:t>
            </a:r>
            <a:r>
              <a:rPr lang="en-GB" sz="2000" b="1">
                <a:solidFill>
                  <a:srgbClr val="000000"/>
                </a:solidFill>
                <a:latin typeface="Courier New" pitchFamily="49" charset="0"/>
              </a:rPr>
              <a:t> type="</a:t>
            </a:r>
            <a:r>
              <a:rPr lang="en-GB" sz="2000" b="1" i="1">
                <a:solidFill>
                  <a:srgbClr val="FF0000"/>
                </a:solidFill>
                <a:latin typeface="Courier New" pitchFamily="49" charset="0"/>
              </a:rPr>
              <a:t>glob</a:t>
            </a:r>
            <a:r>
              <a:rPr lang="en-GB" sz="2000" b="1">
                <a:solidFill>
                  <a:srgbClr val="000000"/>
                </a:solidFill>
                <a:latin typeface="Courier New" pitchFamily="49" charset="0"/>
              </a:rPr>
              <a:t>" from="*.java" to="*.java.bak"/&gt;</a:t>
            </a:r>
          </a:p>
        </p:txBody>
      </p:sp>
      <p:graphicFrame>
        <p:nvGraphicFramePr>
          <p:cNvPr id="101380" name="Group 4"/>
          <p:cNvGraphicFramePr>
            <a:graphicFrameLocks noGrp="1"/>
          </p:cNvGraphicFramePr>
          <p:nvPr/>
        </p:nvGraphicFramePr>
        <p:xfrm>
          <a:off x="611188" y="1773238"/>
          <a:ext cx="8208962" cy="2004060"/>
        </p:xfrm>
        <a:graphic>
          <a:graphicData uri="http://schemas.openxmlformats.org/drawingml/2006/table">
            <a:tbl>
              <a:tblPr/>
              <a:tblGrid>
                <a:gridCol w="4105275"/>
                <a:gridCol w="4103687"/>
              </a:tblGrid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Source file 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Target file 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A.</a:t>
                      </a: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java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A.</a:t>
                      </a: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java.bak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foo/bar/B.</a:t>
                      </a: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java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foo/bar/B.</a:t>
                      </a: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java.bak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C.properties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Ignored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Classes/dir/A.properties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Ignored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1400" name="Text Box 24"/>
          <p:cNvSpPr txBox="1">
            <a:spLocks noChangeArrowheads="1"/>
          </p:cNvSpPr>
          <p:nvPr/>
        </p:nvSpPr>
        <p:spPr bwMode="auto">
          <a:xfrm>
            <a:off x="2220913" y="3933825"/>
            <a:ext cx="6672262" cy="10795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&lt;copy 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</a:rPr>
              <a:t>todir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=“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</a:rPr>
              <a:t>srcbak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”&gt;</a:t>
            </a:r>
          </a:p>
          <a:p>
            <a:pPr algn="l"/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</a:rPr>
              <a:t>fileset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dir=“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” includes=“**/*.java”/&gt;</a:t>
            </a:r>
          </a:p>
          <a:p>
            <a:pPr algn="l"/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1600" b="1" dirty="0" err="1">
                <a:solidFill>
                  <a:srgbClr val="FF0000"/>
                </a:solidFill>
                <a:latin typeface="Courier New" pitchFamily="49" charset="0"/>
              </a:rPr>
              <a:t>mapper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type=“</a:t>
            </a:r>
            <a:r>
              <a:rPr lang="en-GB" sz="1600" b="1" dirty="0">
                <a:solidFill>
                  <a:srgbClr val="FF0000"/>
                </a:solidFill>
                <a:latin typeface="Courier New" pitchFamily="49" charset="0"/>
              </a:rPr>
              <a:t>glob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” from=“*.java” to="*.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</a:rPr>
              <a:t>java.bak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 algn="l"/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&lt;/copy&gt;</a:t>
            </a:r>
          </a:p>
        </p:txBody>
      </p:sp>
      <p:sp>
        <p:nvSpPr>
          <p:cNvPr id="101401" name="Text Box 25"/>
          <p:cNvSpPr txBox="1">
            <a:spLocks noChangeArrowheads="1"/>
          </p:cNvSpPr>
          <p:nvPr/>
        </p:nvSpPr>
        <p:spPr bwMode="auto">
          <a:xfrm>
            <a:off x="468313" y="5229067"/>
            <a:ext cx="8280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dirty="0"/>
              <a:t>All Java source files are copied to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srcbak</a:t>
            </a:r>
            <a:r>
              <a:rPr lang="en-GB" dirty="0"/>
              <a:t> directory with the directory hierarchy preserved and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.java</a:t>
            </a:r>
            <a:r>
              <a:rPr lang="en-GB" dirty="0"/>
              <a:t> extensions </a:t>
            </a:r>
            <a:r>
              <a:rPr lang="en-GB" b="1" i="1" u="sng" dirty="0"/>
              <a:t>renamed</a:t>
            </a:r>
            <a:r>
              <a:rPr lang="en-GB" dirty="0"/>
              <a:t>  with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java.bak</a:t>
            </a:r>
            <a:r>
              <a:rPr lang="en-GB" dirty="0"/>
              <a:t> in the new directory.</a:t>
            </a:r>
          </a:p>
        </p:txBody>
      </p:sp>
      <p:sp>
        <p:nvSpPr>
          <p:cNvPr id="101402" name="Text Box 26"/>
          <p:cNvSpPr txBox="1">
            <a:spLocks noChangeArrowheads="1"/>
          </p:cNvSpPr>
          <p:nvPr/>
        </p:nvSpPr>
        <p:spPr bwMode="auto">
          <a:xfrm>
            <a:off x="611188" y="3933825"/>
            <a:ext cx="16033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GB" b="1"/>
              <a:t>Example</a:t>
            </a:r>
            <a:r>
              <a:rPr lang="en-GB"/>
              <a:t> </a:t>
            </a:r>
          </a:p>
          <a:p>
            <a:pPr algn="l"/>
            <a:r>
              <a:rPr lang="en-GB"/>
              <a:t>of </a:t>
            </a:r>
            <a:r>
              <a:rPr lang="en-GB" b="1" i="1" u="sng"/>
              <a:t>using</a:t>
            </a:r>
            <a:r>
              <a:rPr lang="en-GB" b="1" i="1"/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1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1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01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01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400" grpId="0" animBg="1"/>
      <p:bldP spid="101401" grpId="0"/>
      <p:bldP spid="10140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7A0BB58-04DE-4B3C-943D-31D0F8673EB8}" type="slidenum">
              <a:rPr lang="en-GB" smtClean="0"/>
              <a:pPr/>
              <a:t>9</a:t>
            </a:fld>
            <a:endParaRPr lang="en-GB" smtClean="0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14290"/>
            <a:ext cx="7772400" cy="57467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b="1" dirty="0" smtClean="0"/>
              <a:t>Glob</a:t>
            </a:r>
            <a:r>
              <a:rPr lang="en-GB" sz="3600" dirty="0" smtClean="0"/>
              <a:t> </a:t>
            </a:r>
            <a:r>
              <a:rPr lang="en-GB" sz="3600" dirty="0" err="1" smtClean="0"/>
              <a:t>mapper</a:t>
            </a:r>
            <a:r>
              <a:rPr lang="en-GB" sz="3600" dirty="0" smtClean="0"/>
              <a:t> (cont.)</a:t>
            </a:r>
          </a:p>
        </p:txBody>
      </p:sp>
      <p:sp>
        <p:nvSpPr>
          <p:cNvPr id="39940" name="Text Box 3"/>
          <p:cNvSpPr txBox="1">
            <a:spLocks noChangeArrowheads="1"/>
          </p:cNvSpPr>
          <p:nvPr/>
        </p:nvSpPr>
        <p:spPr bwMode="auto">
          <a:xfrm>
            <a:off x="539750" y="1066800"/>
            <a:ext cx="8247092" cy="65146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lnSpc>
                <a:spcPct val="7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GB" sz="2000" b="1" dirty="0"/>
              <a:t>    Another Example:</a:t>
            </a:r>
            <a:r>
              <a:rPr lang="en-GB" sz="2000" dirty="0"/>
              <a:t> </a:t>
            </a:r>
          </a:p>
          <a:p>
            <a:pPr algn="l">
              <a:lnSpc>
                <a:spcPct val="7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GB" sz="2000" dirty="0">
                <a:latin typeface="Courier New" pitchFamily="49" charset="0"/>
              </a:rPr>
              <a:t>   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i="1" dirty="0" err="1">
                <a:solidFill>
                  <a:srgbClr val="FF0000"/>
                </a:solidFill>
                <a:latin typeface="Courier New" pitchFamily="49" charset="0"/>
              </a:rPr>
              <a:t>mapper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type="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glob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" from="C*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ies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" to="Q*y"/&gt;</a:t>
            </a:r>
          </a:p>
        </p:txBody>
      </p:sp>
      <p:graphicFrame>
        <p:nvGraphicFramePr>
          <p:cNvPr id="102404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1808676"/>
              </p:ext>
            </p:extLst>
          </p:nvPr>
        </p:nvGraphicFramePr>
        <p:xfrm>
          <a:off x="611188" y="1916113"/>
          <a:ext cx="8208962" cy="2881313"/>
        </p:xfrm>
        <a:graphic>
          <a:graphicData uri="http://schemas.openxmlformats.org/drawingml/2006/table">
            <a:tbl>
              <a:tblPr/>
              <a:tblGrid>
                <a:gridCol w="4243387"/>
                <a:gridCol w="3965575"/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Source file 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Target file 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5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A.Java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Ignored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3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foo/bar/B.java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Ignored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C.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Propert</a:t>
                      </a:r>
                      <a:r>
                        <a:rPr kumimoji="0" lang="en-GB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ies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Q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.Propert</a:t>
                      </a:r>
                      <a:r>
                        <a:rPr kumimoji="0" lang="en-GB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y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C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lasses/dir/A.propert</a:t>
                      </a: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Q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lasses/dir/A.propert</a:t>
                      </a: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425" name="Text Box 25"/>
          <p:cNvSpPr txBox="1">
            <a:spLocks noChangeArrowheads="1"/>
          </p:cNvSpPr>
          <p:nvPr/>
        </p:nvSpPr>
        <p:spPr bwMode="auto">
          <a:xfrm>
            <a:off x="611188" y="5107086"/>
            <a:ext cx="6554787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GB" sz="2800" dirty="0"/>
              <a:t>Again, it can be used in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&lt;copy&gt;</a:t>
            </a:r>
            <a:r>
              <a:rPr lang="en-GB" sz="2800" dirty="0"/>
              <a:t> task: </a:t>
            </a:r>
          </a:p>
          <a:p>
            <a:pPr lvl="1" algn="l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2800" dirty="0"/>
              <a:t> copying files with </a:t>
            </a:r>
            <a:r>
              <a:rPr lang="en-GB" sz="2800" b="1" i="1" dirty="0"/>
              <a:t>renaming</a:t>
            </a:r>
            <a:r>
              <a:rPr lang="en-GB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4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024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OMP320-07-Ant">
  <a:themeElements>
    <a:clrScheme name="COMP320-07-A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COMP320-07-A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COMP320-07-A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320-07-A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320-07-A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320-07-A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320-07-A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320-07-A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320-07-A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320-07-A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COMP320-07-Ant</Template>
  <TotalTime>50729</TotalTime>
  <Words>4238</Words>
  <Application>Microsoft Office PowerPoint</Application>
  <PresentationFormat>On-screen Show (4:3)</PresentationFormat>
  <Paragraphs>713</Paragraphs>
  <Slides>40</Slides>
  <Notes>40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COMP320-07-Ant</vt:lpstr>
      <vt:lpstr>Software Development Tools</vt:lpstr>
      <vt:lpstr>Mapper datatype  (mapping file names)</vt:lpstr>
      <vt:lpstr>Mapper datatype  (mapping file names)</vt:lpstr>
      <vt:lpstr>Mappers</vt:lpstr>
      <vt:lpstr>Identity mapper</vt:lpstr>
      <vt:lpstr>Flatten mapper</vt:lpstr>
      <vt:lpstr>Merge mapper</vt:lpstr>
      <vt:lpstr>Glob mapper</vt:lpstr>
      <vt:lpstr>Glob mapper (cont.)</vt:lpstr>
      <vt:lpstr>Glob mapper (cont.)</vt:lpstr>
      <vt:lpstr>Package mapper</vt:lpstr>
      <vt:lpstr>Unpackage mapper</vt:lpstr>
      <vt:lpstr>Additional Ant Datatypes</vt:lpstr>
      <vt:lpstr>Setting a property value by the task &lt;uptodate&gt;</vt:lpstr>
      <vt:lpstr>Setting a property value by the task &lt;uptodate&gt; (cont.)</vt:lpstr>
      <vt:lpstr>Setting a property value by the task &lt;uptodate&gt; (cont.)</vt:lpstr>
      <vt:lpstr>Testing conditions with &lt;condition&gt;</vt:lpstr>
      <vt:lpstr>Conditions allowed to be nested within &lt;condition&gt;</vt:lpstr>
      <vt:lpstr>  Conditions available within &lt;condition&gt;</vt:lpstr>
      <vt:lpstr>&lt;condition&gt;</vt:lpstr>
      <vt:lpstr>Conditional build failure </vt:lpstr>
      <vt:lpstr>Software Development Tools </vt:lpstr>
      <vt:lpstr>Nested Builds</vt:lpstr>
      <vt:lpstr>Nested Builds: &lt;ant&gt; task</vt:lpstr>
      <vt:lpstr>&lt;ant&gt; task: examples</vt:lpstr>
      <vt:lpstr>&lt;ant&gt; task: examples</vt:lpstr>
      <vt:lpstr>PowerPoint Presentation</vt:lpstr>
      <vt:lpstr>PowerPoint Presentation</vt:lpstr>
      <vt:lpstr>&lt;ant&gt; task: examples </vt:lpstr>
      <vt:lpstr>&lt;ant&gt; task: examples </vt:lpstr>
      <vt:lpstr>PowerPoint Presentation</vt:lpstr>
      <vt:lpstr>Software Development Tools </vt:lpstr>
      <vt:lpstr>Filterset</vt:lpstr>
      <vt:lpstr>Inserting date stamps in files  at build-time</vt:lpstr>
      <vt:lpstr>Inserting date stamps in files at build-time</vt:lpstr>
      <vt:lpstr>Inserting date stamps in files at build-time</vt:lpstr>
      <vt:lpstr>Inserting date stamps in files at build-time</vt:lpstr>
      <vt:lpstr>  Creating a build timestamp with &lt;tstamp&gt;</vt:lpstr>
      <vt:lpstr>  Creating a build timestamp with &lt;tstamp&gt; </vt:lpstr>
      <vt:lpstr>  Creating a build timestamp with &lt;tstamp&gt; </vt:lpstr>
    </vt:vector>
  </TitlesOfParts>
  <Company>The University of Liverpool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Development Tools 7</dc:title>
  <dc:creator>Sazonov</dc:creator>
  <cp:lastModifiedBy>Quinn</cp:lastModifiedBy>
  <cp:revision>427</cp:revision>
  <dcterms:created xsi:type="dcterms:W3CDTF">2005-02-15T11:56:32Z</dcterms:created>
  <dcterms:modified xsi:type="dcterms:W3CDTF">2013-01-23T00:25:43Z</dcterms:modified>
</cp:coreProperties>
</file>