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7"/>
  </p:notesMasterIdLst>
  <p:handoutMasterIdLst>
    <p:handoutMasterId r:id="rId48"/>
  </p:handoutMasterIdLst>
  <p:sldIdLst>
    <p:sldId id="327" r:id="rId2"/>
    <p:sldId id="328" r:id="rId3"/>
    <p:sldId id="379" r:id="rId4"/>
    <p:sldId id="359" r:id="rId5"/>
    <p:sldId id="335" r:id="rId6"/>
    <p:sldId id="408" r:id="rId7"/>
    <p:sldId id="404" r:id="rId8"/>
    <p:sldId id="333" r:id="rId9"/>
    <p:sldId id="330" r:id="rId10"/>
    <p:sldId id="336" r:id="rId11"/>
    <p:sldId id="337" r:id="rId12"/>
    <p:sldId id="411" r:id="rId13"/>
    <p:sldId id="338" r:id="rId14"/>
    <p:sldId id="412" r:id="rId15"/>
    <p:sldId id="384" r:id="rId16"/>
    <p:sldId id="386" r:id="rId17"/>
    <p:sldId id="413" r:id="rId18"/>
    <p:sldId id="341" r:id="rId19"/>
    <p:sldId id="403" r:id="rId20"/>
    <p:sldId id="363" r:id="rId21"/>
    <p:sldId id="380" r:id="rId22"/>
    <p:sldId id="364" r:id="rId23"/>
    <p:sldId id="369" r:id="rId24"/>
    <p:sldId id="390" r:id="rId25"/>
    <p:sldId id="372" r:id="rId26"/>
    <p:sldId id="393" r:id="rId27"/>
    <p:sldId id="391" r:id="rId28"/>
    <p:sldId id="351" r:id="rId29"/>
    <p:sldId id="353" r:id="rId30"/>
    <p:sldId id="358" r:id="rId31"/>
    <p:sldId id="375" r:id="rId32"/>
    <p:sldId id="355" r:id="rId33"/>
    <p:sldId id="405" r:id="rId34"/>
    <p:sldId id="406" r:id="rId35"/>
    <p:sldId id="407" r:id="rId36"/>
    <p:sldId id="357" r:id="rId37"/>
    <p:sldId id="376" r:id="rId38"/>
    <p:sldId id="287" r:id="rId39"/>
    <p:sldId id="300" r:id="rId40"/>
    <p:sldId id="299" r:id="rId41"/>
    <p:sldId id="301" r:id="rId42"/>
    <p:sldId id="288" r:id="rId43"/>
    <p:sldId id="394" r:id="rId44"/>
    <p:sldId id="395" r:id="rId45"/>
    <p:sldId id="373" r:id="rId46"/>
  </p:sldIdLst>
  <p:sldSz cx="9144000" cy="6858000" type="screen4x3"/>
  <p:notesSz cx="6858000" cy="9296400"/>
  <p:defaultTextStyle>
    <a:defPPr>
      <a:defRPr lang="en-GB"/>
    </a:defPPr>
    <a:lvl1pPr algn="l" rtl="0" fontAlgn="base">
      <a:lnSpc>
        <a:spcPct val="95000"/>
      </a:lnSpc>
      <a:spcBef>
        <a:spcPct val="75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lnSpc>
        <a:spcPct val="95000"/>
      </a:lnSpc>
      <a:spcBef>
        <a:spcPct val="75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lnSpc>
        <a:spcPct val="95000"/>
      </a:lnSpc>
      <a:spcBef>
        <a:spcPct val="75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lnSpc>
        <a:spcPct val="95000"/>
      </a:lnSpc>
      <a:spcBef>
        <a:spcPct val="75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lnSpc>
        <a:spcPct val="95000"/>
      </a:lnSpc>
      <a:spcBef>
        <a:spcPct val="75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00"/>
    <a:srgbClr val="FFFF00"/>
    <a:srgbClr val="DAE1F6"/>
    <a:srgbClr val="FFCC00"/>
    <a:srgbClr val="EFF2FB"/>
    <a:srgbClr val="DEE3F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2695" autoAdjust="0"/>
  </p:normalViewPr>
  <p:slideViewPr>
    <p:cSldViewPr>
      <p:cViewPr>
        <p:scale>
          <a:sx n="70" d="100"/>
          <a:sy n="70" d="100"/>
        </p:scale>
        <p:origin x="-1164" y="-7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5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19676C7-9587-4351-A8F6-FF4141764E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067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2FE3699-B80B-401A-AF23-C255974E53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70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2464AB-6A3E-45C8-A105-A46F8B2D6AEC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92F12-E9C3-46FF-A93F-E20AFF48EF1A}" type="slidenum">
              <a:rPr lang="en-GB" smtClean="0"/>
              <a:pPr/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378558-42E0-4B32-B117-5978E4FDE8ED}" type="slidenum">
              <a:rPr lang="en-GB" smtClean="0"/>
              <a:pPr/>
              <a:t>11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977F6E-29F6-4110-8F59-2352E7AA484D}" type="slidenum">
              <a:rPr lang="en-GB" smtClean="0"/>
              <a:pPr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A266BC-1C2A-4ABD-9C9E-8C5508125E0C}" type="slidenum">
              <a:rPr lang="en-GB" smtClean="0"/>
              <a:pPr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6564" name="Slide Number Placeholder 3"/>
          <p:cNvSpPr txBox="1">
            <a:spLocks noGrp="1"/>
          </p:cNvSpPr>
          <p:nvPr/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0773F498-B23E-4E8D-BC7C-A5986A5301D6}" type="slidenum">
              <a:rPr lang="en-GB" sz="1200">
                <a:latin typeface="Times New Roman" pitchFamily="18" charset="0"/>
              </a:rPr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436DE6-8748-4C70-97EE-9CE0C9379F2A}" type="slidenum">
              <a:rPr lang="en-GB" smtClean="0"/>
              <a:pPr/>
              <a:t>15</a:t>
            </a:fld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34A4D6-D6C3-456A-A012-E619E8740D4B}" type="slidenum">
              <a:rPr lang="en-GB" smtClean="0"/>
              <a:pPr/>
              <a:t>16</a:t>
            </a:fld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mtClean="0"/>
              <a:t>(the green part, </a:t>
            </a:r>
            <a:r>
              <a:rPr lang="en-GB" b="1" smtClean="0">
                <a:solidFill>
                  <a:srgbClr val="FF0000"/>
                </a:solidFill>
              </a:rPr>
              <a:t>not</a:t>
            </a:r>
            <a:r>
              <a:rPr lang="en-GB" smtClean="0"/>
              <a:t> the black triangle)</a:t>
            </a:r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FBB8FC-501C-4AA7-BACE-7A50B5D8BDA1}" type="slidenum">
              <a:rPr lang="en-GB" smtClean="0"/>
              <a:pPr/>
              <a:t>17</a:t>
            </a:fld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DF2090-3A70-4D0C-9403-F0208CBEAF7A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OLD: </a:t>
            </a:r>
            <a:r>
              <a:rPr lang="en-GB" sz="900" b="1" smtClean="0"/>
              <a:t>Window &gt; Preferences &gt; Workbench &gt;  </a:t>
            </a:r>
            <a:r>
              <a:rPr lang="en-GB" sz="900" b="1" smtClean="0">
                <a:solidFill>
                  <a:srgbClr val="FF0000"/>
                </a:solidFill>
              </a:rPr>
              <a:t>File Associations</a:t>
            </a:r>
            <a:endParaRPr lang="en-GB" sz="900" b="1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5B6CD2-0FD2-4050-B9CC-B7E7F60A61C7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OLD: </a:t>
            </a:r>
            <a:r>
              <a:rPr lang="en-GB" sz="900" b="1" smtClean="0"/>
              <a:t>Window &gt; Preferences &gt; Workbench &gt;  </a:t>
            </a:r>
            <a:r>
              <a:rPr lang="en-GB" sz="900" b="1" smtClean="0">
                <a:solidFill>
                  <a:srgbClr val="FF0000"/>
                </a:solidFill>
              </a:rPr>
              <a:t>File Associations</a:t>
            </a:r>
            <a:endParaRPr lang="en-GB" sz="900" b="1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01C478-7749-4C99-AAE3-A8E38A2C2C9D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46CEF8-261C-4A79-8DC1-20BBD10DFBBA}" type="slidenum">
              <a:rPr lang="en-GB" smtClean="0"/>
              <a:pPr/>
              <a:t>20</a:t>
            </a:fld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b="1" i="1" smtClean="0"/>
              <a:t>creating</a:t>
            </a:r>
            <a:r>
              <a:rPr lang="en-GB" smtClean="0"/>
              <a:t>  the build directory structure</a:t>
            </a:r>
          </a:p>
          <a:p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A13AB6-400F-4208-A92F-024EDE1BED65}" type="slidenum">
              <a:rPr lang="en-GB" smtClean="0"/>
              <a:pPr/>
              <a:t>21</a:t>
            </a:fld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5C57EC-A9DF-40D3-9797-66CC4F2C293D}" type="slidenum">
              <a:rPr lang="en-GB" smtClean="0"/>
              <a:pPr/>
              <a:t>22</a:t>
            </a:fld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000" b="1" dirty="0" smtClean="0"/>
              <a:t>One line omitted as inappropriate to the version of Eclipse 3.6.0:</a:t>
            </a:r>
            <a:endParaRPr lang="en-GB" sz="2000" dirty="0" smtClean="0"/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2000" dirty="0" smtClean="0"/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000" dirty="0" smtClean="0"/>
              <a:t>choose option: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Create project from existing source</a:t>
            </a:r>
          </a:p>
          <a:p>
            <a:endParaRPr lang="en-US" dirty="0" smtClean="0"/>
          </a:p>
          <a:p>
            <a:r>
              <a:rPr lang="en-GB" sz="1200" dirty="0" smtClean="0"/>
              <a:t>(unique name without backslash between </a:t>
            </a:r>
            <a:r>
              <a:rPr lang="en-GB" sz="1200" b="1" dirty="0" err="1" smtClean="0">
                <a:solidFill>
                  <a:srgbClr val="000000"/>
                </a:solidFill>
                <a:latin typeface="Courier New" pitchFamily="49" charset="0"/>
              </a:rPr>
              <a:t>Antbook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and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 Ch04</a:t>
            </a:r>
            <a:r>
              <a:rPr lang="en-GB" sz="1200" dirty="0" smtClean="0"/>
              <a:t>) </a:t>
            </a:r>
            <a:endParaRPr lang="en-US" dirty="0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F82179-5F93-4DC0-9722-F5D75854EBEB}" type="slidenum">
              <a:rPr lang="en-GB" smtClean="0"/>
              <a:pPr/>
              <a:t>23</a:t>
            </a:fld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32D00F-61A8-4DD7-B523-1BEBF230837D}" type="slidenum">
              <a:rPr lang="en-GB" smtClean="0"/>
              <a:pPr/>
              <a:t>24</a:t>
            </a:fld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1200" dirty="0" smtClean="0"/>
              <a:t>(as we needed this in 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H:\Antbook\ch04</a:t>
            </a:r>
            <a:r>
              <a:rPr lang="en-GB" sz="1200" dirty="0" smtClean="0"/>
              <a:t>)</a:t>
            </a:r>
          </a:p>
          <a:p>
            <a:pPr marL="0" indent="0"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endParaRPr lang="en-GB" dirty="0" smtClean="0"/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dirty="0" smtClean="0"/>
              <a:t>Even after that some </a:t>
            </a:r>
            <a:r>
              <a:rPr lang="en-GB" b="1" dirty="0" smtClean="0">
                <a:solidFill>
                  <a:srgbClr val="FF0000"/>
                </a:solidFill>
              </a:rPr>
              <a:t>red marks </a:t>
            </a:r>
            <a:r>
              <a:rPr lang="en-GB" dirty="0" smtClean="0"/>
              <a:t>witness some errors because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dirty="0" smtClean="0"/>
              <a:t> uses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 smtClean="0"/>
              <a:t> task, and we did not tell yet to </a:t>
            </a:r>
            <a:r>
              <a:rPr lang="en-GB" b="1" dirty="0" smtClean="0"/>
              <a:t>Eclipse</a:t>
            </a:r>
            <a:r>
              <a:rPr lang="en-GB" dirty="0" smtClean="0"/>
              <a:t> on the path leading to </a:t>
            </a:r>
            <a:r>
              <a:rPr lang="en-GB" b="1" dirty="0" err="1" smtClean="0"/>
              <a:t>JUnit</a:t>
            </a:r>
            <a:r>
              <a:rPr lang="en-GB" dirty="0" smtClean="0"/>
              <a:t> </a:t>
            </a:r>
            <a:r>
              <a:rPr lang="en-GB" b="1" dirty="0" smtClean="0"/>
              <a:t>JAR</a:t>
            </a:r>
            <a:r>
              <a:rPr lang="en-GB" dirty="0" smtClean="0"/>
              <a:t> for the </a:t>
            </a:r>
            <a:r>
              <a:rPr lang="en-GB" b="1" i="1" dirty="0" smtClean="0"/>
              <a:t>current</a:t>
            </a:r>
            <a:r>
              <a:rPr lang="en-GB" dirty="0" smtClean="0"/>
              <a:t> </a:t>
            </a:r>
            <a:r>
              <a:rPr lang="en-GB" b="1" dirty="0" smtClean="0"/>
              <a:t>project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LinkToCh04</a:t>
            </a:r>
            <a:r>
              <a:rPr lang="en-GB" dirty="0" smtClean="0"/>
              <a:t>.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b="1" dirty="0" smtClean="0"/>
              <a:t>Eclipse</a:t>
            </a:r>
            <a:r>
              <a:rPr lang="en-GB" dirty="0" smtClean="0"/>
              <a:t> helps to </a:t>
            </a:r>
            <a:r>
              <a:rPr lang="en-GB" i="1" u="sng" dirty="0" smtClean="0"/>
              <a:t>correct these errors</a:t>
            </a:r>
            <a:r>
              <a:rPr lang="en-GB" dirty="0" smtClean="0"/>
              <a:t>  automatically, by a couple of clicks.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2687B-7872-401F-A5EF-06009FD5F591}" type="slidenum">
              <a:rPr lang="en-GB" smtClean="0"/>
              <a:pPr/>
              <a:t>25</a:t>
            </a:fld>
            <a:endParaRPr lang="en-GB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1200" dirty="0" smtClean="0"/>
              <a:t>In the following below actions</a:t>
            </a:r>
          </a:p>
          <a:p>
            <a:pPr algn="ctr">
              <a:buFont typeface="Wingdings" pitchFamily="2" charset="2"/>
              <a:buNone/>
            </a:pPr>
            <a:r>
              <a:rPr lang="en-GB" sz="1200" b="1" dirty="0" smtClean="0">
                <a:solidFill>
                  <a:srgbClr val="FF0000"/>
                </a:solidFill>
              </a:rPr>
              <a:t>Do </a:t>
            </a:r>
            <a:r>
              <a:rPr lang="en-GB" sz="1200" b="1" u="sng" dirty="0" smtClean="0">
                <a:solidFill>
                  <a:srgbClr val="FF0000"/>
                </a:solidFill>
              </a:rPr>
              <a:t>not confirm</a:t>
            </a:r>
            <a:r>
              <a:rPr lang="en-GB" sz="1200" b="1" dirty="0" smtClean="0">
                <a:solidFill>
                  <a:srgbClr val="FF0000"/>
                </a:solidFill>
              </a:rPr>
              <a:t> deleting/removing anything!!!</a:t>
            </a:r>
          </a:p>
          <a:p>
            <a:pPr algn="ctr"/>
            <a:r>
              <a:rPr lang="en-GB" sz="1200" b="1" dirty="0" smtClean="0"/>
              <a:t>despite the system might suggest this</a:t>
            </a:r>
          </a:p>
          <a:p>
            <a:endParaRPr 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65724C-8870-44AA-A171-9C226CD1EAAC}" type="slidenum">
              <a:rPr lang="en-GB" smtClean="0"/>
              <a:pPr/>
              <a:t>26</a:t>
            </a:fld>
            <a:endParaRPr lang="en-GB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smtClean="0">
                <a:solidFill>
                  <a:srgbClr val="FF0000"/>
                </a:solidFill>
              </a:rPr>
              <a:t>Do not agree to delete anything!!!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Typically clicking </a:t>
            </a:r>
            <a:r>
              <a:rPr lang="en-GB" b="1" dirty="0" smtClean="0"/>
              <a:t>Finish </a:t>
            </a:r>
          </a:p>
          <a:p>
            <a:r>
              <a:rPr lang="en-GB" dirty="0" smtClean="0"/>
              <a:t>with </a:t>
            </a:r>
            <a:r>
              <a:rPr lang="en-GB" b="1" dirty="0" smtClean="0"/>
              <a:t>Next</a:t>
            </a:r>
            <a:r>
              <a:rPr lang="en-GB" dirty="0" smtClean="0"/>
              <a:t> omitted is sufficient . </a:t>
            </a:r>
          </a:p>
          <a:p>
            <a:r>
              <a:rPr lang="en-GB" dirty="0" smtClean="0"/>
              <a:t>Anyway, </a:t>
            </a:r>
            <a:endParaRPr lang="en-US" dirty="0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FDB941-111F-4EAD-A498-3C0897810096}" type="slidenum">
              <a:rPr lang="en-GB" smtClean="0"/>
              <a:pPr/>
              <a:t>27</a:t>
            </a:fld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smtClean="0"/>
              <a:t>, but some </a:t>
            </a:r>
            <a:r>
              <a:rPr lang="en-GB" i="1" u="sng" smtClean="0">
                <a:solidFill>
                  <a:srgbClr val="FF0000"/>
                </a:solidFill>
              </a:rPr>
              <a:t>errors should be corrected</a:t>
            </a:r>
            <a:r>
              <a:rPr lang="en-GB" smtClean="0"/>
              <a:t>  which mean that </a:t>
            </a:r>
          </a:p>
          <a:p>
            <a:pPr>
              <a:spcBef>
                <a:spcPct val="0"/>
              </a:spcBef>
            </a:pPr>
            <a:r>
              <a:rPr lang="en-GB" b="1" smtClean="0"/>
              <a:t>Eclipse</a:t>
            </a:r>
            <a:r>
              <a:rPr lang="en-GB" smtClean="0"/>
              <a:t> needs some more information related with </a:t>
            </a:r>
            <a:r>
              <a:rPr lang="en-GB" b="1" smtClean="0"/>
              <a:t>JUnit</a:t>
            </a:r>
            <a:r>
              <a:rPr lang="en-GB" smtClean="0"/>
              <a:t>.  </a:t>
            </a:r>
          </a:p>
          <a:p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72D6A4-2C40-4BC1-8A5E-A06B511CA1F4}" type="slidenum">
              <a:rPr lang="en-GB" smtClean="0"/>
              <a:pPr/>
              <a:t>28</a:t>
            </a:fld>
            <a:endParaRPr lang="en-GB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FBC067-2193-423F-AC2E-8FE14A30B6A2}" type="slidenum">
              <a:rPr lang="en-GB" smtClean="0"/>
              <a:pPr/>
              <a:t>29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9E183B-7861-4B7E-A8A1-0406E02BB84C}" type="slidenum">
              <a:rPr lang="en-GB" smtClean="0"/>
              <a:pPr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742950" lvl="1" indent="-285750"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800" smtClean="0"/>
              <a:t>In </a:t>
            </a:r>
            <a:r>
              <a:rPr lang="en-GB" sz="1800" b="1" smtClean="0"/>
              <a:t>Refresh</a:t>
            </a:r>
            <a:r>
              <a:rPr lang="en-GB" sz="1800" smtClean="0"/>
              <a:t> tab </a:t>
            </a:r>
          </a:p>
          <a:p>
            <a:pPr marL="1143000" lvl="2" indent="-228600"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GB" sz="1600" b="1" i="1" u="sng" smtClean="0"/>
              <a:t>tick</a:t>
            </a:r>
            <a:r>
              <a:rPr lang="en-GB" sz="1600" smtClean="0"/>
              <a:t>  </a:t>
            </a:r>
            <a:r>
              <a:rPr lang="en-GB" sz="1600" b="1" smtClean="0"/>
              <a:t>“Refresh resources upon completion”</a:t>
            </a:r>
            <a:r>
              <a:rPr lang="en-GB" sz="1600" smtClean="0"/>
              <a:t> and </a:t>
            </a:r>
          </a:p>
          <a:p>
            <a:pPr marL="1143000" lvl="2" indent="-228600"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GB" sz="1600" b="1" i="1" u="sng" smtClean="0"/>
              <a:t>choose</a:t>
            </a:r>
            <a:r>
              <a:rPr lang="en-GB" sz="1600" smtClean="0"/>
              <a:t>  </a:t>
            </a:r>
            <a:r>
              <a:rPr lang="en-GB" sz="1600" b="1" smtClean="0"/>
              <a:t>“The project containing the selected resource”.</a:t>
            </a:r>
          </a:p>
          <a:p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9E507A-C90B-4655-B1AB-7C0A6DB616EE}" type="slidenum">
              <a:rPr lang="en-GB" smtClean="0"/>
              <a:pPr/>
              <a:t>30</a:t>
            </a:fld>
            <a:endParaRPr lang="en-GB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mtClean="0"/>
              <a:t>the green part, not the black triangle; </a:t>
            </a:r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FB5B92-3ACE-4476-AB78-338131EAC820}" type="slidenum">
              <a:rPr lang="en-GB" smtClean="0"/>
              <a:pPr/>
              <a:t>31</a:t>
            </a:fld>
            <a:endParaRPr lang="en-GB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DF3590-914D-4B3D-9250-2FA09AA0D7CF}" type="slidenum">
              <a:rPr lang="en-GB" smtClean="0"/>
              <a:pPr/>
              <a:t>32</a:t>
            </a:fld>
            <a:endParaRPr lang="en-GB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ECF912-2BFE-4B7D-ADCF-9D944AE1EFB4}" type="slidenum">
              <a:rPr lang="en-GB" smtClean="0"/>
              <a:pPr/>
              <a:t>33</a:t>
            </a:fld>
            <a:endParaRPr lang="en-GB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05C3A7-F389-472B-A48A-138E7344C1B5}" type="slidenum">
              <a:rPr lang="en-GB" smtClean="0"/>
              <a:pPr/>
              <a:t>34</a:t>
            </a:fld>
            <a:endParaRPr lang="en-GB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1F670E-B2AF-4F22-A31B-A195A9AAA7D1}" type="slidenum">
              <a:rPr lang="en-GB" smtClean="0"/>
              <a:pPr/>
              <a:t>35</a:t>
            </a:fld>
            <a:endParaRPr lang="en-GB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z="1200" dirty="0" smtClean="0"/>
              <a:t>by the </a:t>
            </a:r>
            <a:r>
              <a:rPr lang="en-GB" sz="1200" b="1" dirty="0" smtClean="0"/>
              <a:t>Internet Explorer </a:t>
            </a:r>
            <a:r>
              <a:rPr lang="en-GB" sz="1200" dirty="0" smtClean="0"/>
              <a:t>or just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 or (in some specific cases) even in the related </a:t>
            </a:r>
            <a:r>
              <a:rPr lang="en-GB" i="1" u="sng" dirty="0" smtClean="0"/>
              <a:t>source</a:t>
            </a:r>
            <a:r>
              <a:rPr lang="en-GB" dirty="0" smtClean="0"/>
              <a:t> </a:t>
            </a:r>
            <a:r>
              <a:rPr lang="en-GB" b="1" dirty="0" smtClean="0"/>
              <a:t>Java</a:t>
            </a:r>
            <a:r>
              <a:rPr lang="en-GB" dirty="0" smtClean="0"/>
              <a:t> file</a:t>
            </a:r>
          </a:p>
          <a:p>
            <a:endParaRPr lang="en-GB" dirty="0" smtClean="0"/>
          </a:p>
          <a:p>
            <a:r>
              <a:rPr lang="en-GB" dirty="0" smtClean="0"/>
              <a:t>, with the cursor on the line where the error occurred</a:t>
            </a:r>
            <a:endParaRPr lang="en-US" dirty="0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F87559-8D4E-469F-8C1C-7710E8275AEA}" type="slidenum">
              <a:rPr lang="en-GB" smtClean="0"/>
              <a:pPr/>
              <a:t>36</a:t>
            </a:fld>
            <a:endParaRPr lang="en-GB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AB6AA1-B332-4FCE-A9F0-C6201C5E9857}" type="slidenum">
              <a:rPr lang="en-GB" smtClean="0"/>
              <a:pPr/>
              <a:t>37</a:t>
            </a:fld>
            <a:endParaRPr lang="en-GB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B344D7-D5C2-44B0-9192-B66A5196559A}" type="slidenum">
              <a:rPr lang="en-GB" smtClean="0"/>
              <a:pPr/>
              <a:t>38</a:t>
            </a:fld>
            <a:endParaRPr lang="en-GB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48DA9E-267A-4EBF-B986-5FD006F1BA44}" type="slidenum">
              <a:rPr lang="en-GB" smtClean="0"/>
              <a:pPr/>
              <a:t>39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CE797E-F86B-44E9-9227-11FA0DEFFCDF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9EB274-7926-4AFB-960A-85A9DEC53861}" type="slidenum">
              <a:rPr lang="en-GB" smtClean="0"/>
              <a:pPr/>
              <a:t>40</a:t>
            </a:fld>
            <a:endParaRPr lang="en-GB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B307CB-3071-499D-ADB6-4DD1B632981F}" type="slidenum">
              <a:rPr lang="en-GB" smtClean="0"/>
              <a:pPr/>
              <a:t>41</a:t>
            </a:fld>
            <a:endParaRPr lang="en-GB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Especially convenient is that </a:t>
            </a:r>
            <a:r>
              <a:rPr lang="en-GB" i="1" u="sng" smtClean="0"/>
              <a:t>clicking on the compile error</a:t>
            </a:r>
            <a:r>
              <a:rPr lang="en-GB" smtClean="0"/>
              <a:t>  (appearing in the build process) </a:t>
            </a:r>
            <a:r>
              <a:rPr lang="en-GB" i="1" u="sng" smtClean="0"/>
              <a:t>takes you to the source</a:t>
            </a:r>
            <a:r>
              <a:rPr lang="en-GB" smtClean="0"/>
              <a:t> file where the problem occurred.</a:t>
            </a:r>
          </a:p>
          <a:p>
            <a:endParaRPr lang="ru-RU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13D80F-5699-4703-A64E-E8FDCFE9AE41}" type="slidenum">
              <a:rPr lang="en-GB" smtClean="0"/>
              <a:pPr/>
              <a:t>43</a:t>
            </a:fld>
            <a:endParaRPr lang="en-GB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11A607-839E-46E7-B2F7-DE178FB7B909}" type="slidenum">
              <a:rPr lang="en-GB" smtClean="0"/>
              <a:pPr/>
              <a:t>44</a:t>
            </a:fld>
            <a:endParaRPr lang="en-GB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D9EFCE-0216-48F8-9A90-19C763446178}" type="slidenum">
              <a:rPr lang="en-GB" smtClean="0"/>
              <a:pPr/>
              <a:t>45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162EF6-83C9-4BB1-99EF-5271340E507B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DE1B1C-3653-4502-9A16-3D05F9CC42D2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B9B913-7E0F-4162-8A35-355E748EEE95}" type="slidenum">
              <a:rPr lang="en-GB" smtClean="0"/>
              <a:pPr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B558BF-BCD5-4E6D-A393-9B3D01698BDB}" type="slidenum">
              <a:rPr lang="en-GB" smtClean="0"/>
              <a:pPr/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6D9535-D059-4EFA-A0ED-7F3B2A8F5309}" type="slidenum">
              <a:rPr lang="en-GB" smtClean="0"/>
              <a:pPr/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6A708-A392-499B-8EEB-0D4D177BC0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6714F-BAAE-45C2-9B05-E799FE5ECC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BDF0B-0CAA-4F0E-BD66-F77D4AD2D4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0E0B4-301F-4CC9-96EA-CE11F9BAD9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8C507-48C2-49F9-8890-F0B53FCD10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66F70-80F1-4DE2-B953-0CE32099B5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9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09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E506F-25B7-4644-86FA-FB2DD309CA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BEC51-F23C-4739-AA3E-C52E927B54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9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09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AD8BF-312A-4927-B9B4-CF9794F50A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ABD70-0233-4929-B4F0-B9C453E53D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86D2F-2925-473E-B9AD-04FA6C5B89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1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8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39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4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pPr>
              <a:defRPr/>
            </a:pPr>
            <a:fld id="{7FD280BB-DC94-42F4-B5E0-69E406FB8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52600"/>
            <a:ext cx="7685087" cy="1143000"/>
          </a:xfrm>
        </p:spPr>
        <p:txBody>
          <a:bodyPr/>
          <a:lstStyle/>
          <a:p>
            <a:pPr algn="ctr" eaLnBrk="1" hangingPunct="1"/>
            <a:r>
              <a:rPr lang="en-GB" sz="4000" dirty="0" smtClean="0"/>
              <a:t>Software Development </a:t>
            </a:r>
            <a:r>
              <a:rPr lang="en-GB" sz="4000" dirty="0" smtClean="0"/>
              <a:t>Tools</a:t>
            </a:r>
            <a:endParaRPr lang="en-GB" sz="4000" dirty="0" smtClean="0"/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GB" dirty="0" smtClean="0"/>
              <a:t>COMP220</a:t>
            </a:r>
          </a:p>
          <a:p>
            <a:pPr algn="ctr" eaLnBrk="1" hangingPunct="1">
              <a:lnSpc>
                <a:spcPct val="90000"/>
              </a:lnSpc>
            </a:pPr>
            <a:r>
              <a:rPr lang="en-GB" dirty="0" err="1" smtClean="0"/>
              <a:t>Seb</a:t>
            </a:r>
            <a:r>
              <a:rPr lang="en-GB" dirty="0" smtClean="0"/>
              <a:t> </a:t>
            </a:r>
            <a:r>
              <a:rPr lang="en-GB" dirty="0" err="1" smtClean="0"/>
              <a:t>Coope</a:t>
            </a:r>
            <a:endParaRPr lang="en-GB" dirty="0" smtClean="0"/>
          </a:p>
          <a:p>
            <a:pPr algn="ctr" eaLnBrk="1" hangingPunct="1">
              <a:lnSpc>
                <a:spcPct val="90000"/>
              </a:lnSpc>
            </a:pPr>
            <a:r>
              <a:rPr lang="en-GB" sz="4000" b="1" dirty="0" smtClean="0">
                <a:solidFill>
                  <a:schemeClr val="tx2"/>
                </a:solidFill>
              </a:rPr>
              <a:t>Eclipse and Ant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55650" y="6092825"/>
            <a:ext cx="76549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200">
                <a:latin typeface="Times New Roman" pitchFamily="18" charset="0"/>
              </a:rPr>
              <a:t>These slides are mainly based on “</a:t>
            </a:r>
            <a:r>
              <a:rPr lang="en-US" sz="1200" i="1">
                <a:latin typeface="Times New Roman" pitchFamily="18" charset="0"/>
              </a:rPr>
              <a:t>Java Development with Eclipse” </a:t>
            </a:r>
            <a:r>
              <a:rPr lang="en-US" sz="1200">
                <a:latin typeface="Times New Roman" pitchFamily="18" charset="0"/>
              </a:rPr>
              <a:t>– D.Gallardo et al., Manning Publications., 2003</a:t>
            </a:r>
            <a:r>
              <a:rPr lang="en-GB" sz="120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C9CC0C9-92F4-4AB0-935F-0CFE60444E98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12291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0" y="1412776"/>
            <a:ext cx="4283969" cy="518457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dirty="0"/>
              <a:t>We can additionally, </a:t>
            </a:r>
            <a:r>
              <a:rPr lang="en-GB" b="1" dirty="0">
                <a:solidFill>
                  <a:srgbClr val="FF0000"/>
                </a:solidFill>
              </a:rPr>
              <a:t>create</a:t>
            </a:r>
            <a:r>
              <a:rPr lang="en-GB" dirty="0"/>
              <a:t> </a:t>
            </a:r>
            <a:r>
              <a:rPr lang="en-GB" dirty="0" smtClean="0"/>
              <a:t>folders</a:t>
            </a:r>
          </a:p>
          <a:p>
            <a:pPr marL="1143000" lvl="2" indent="-2286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Hello\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\lib</a:t>
            </a:r>
          </a:p>
          <a:p>
            <a:pPr marL="1143000" lvl="2" indent="-2286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Hello\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dist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\doc</a:t>
            </a: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None/>
            </a:pPr>
            <a:r>
              <a:rPr lang="en-GB" sz="2800" dirty="0"/>
              <a:t>    </a:t>
            </a:r>
            <a:r>
              <a:rPr lang="en-GB" dirty="0"/>
              <a:t>for possible</a:t>
            </a:r>
          </a:p>
          <a:p>
            <a:pPr marL="1143000" lvl="2" indent="-2286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GB" sz="2000" i="1" u="sng" dirty="0"/>
              <a:t>distributable files</a:t>
            </a:r>
            <a:r>
              <a:rPr lang="en-GB" sz="2000" dirty="0"/>
              <a:t>  like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HelloWorld.jar </a:t>
            </a:r>
          </a:p>
          <a:p>
            <a:pPr marL="1143000" lvl="2" indent="-2286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</a:pPr>
            <a:r>
              <a:rPr lang="en-GB" sz="2000" dirty="0"/>
              <a:t>and </a:t>
            </a:r>
            <a:r>
              <a:rPr lang="en-GB" sz="2000" i="1" u="sng" dirty="0"/>
              <a:t>documentation</a:t>
            </a:r>
            <a:r>
              <a:rPr lang="en-GB" sz="2000" i="1" u="sng" dirty="0" smtClean="0"/>
              <a:t>.</a:t>
            </a:r>
            <a:endParaRPr lang="en-GB" sz="2000" dirty="0" smtClean="0"/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dirty="0"/>
              <a:t>Just </a:t>
            </a:r>
            <a:r>
              <a:rPr lang="en-GB" dirty="0" smtClean="0"/>
              <a:t>right-click on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dist</a:t>
            </a:r>
            <a:r>
              <a:rPr lang="en-GB" dirty="0" smtClean="0"/>
              <a:t> directory and </a:t>
            </a:r>
            <a:r>
              <a:rPr lang="en-GB" dirty="0"/>
              <a:t>choose  </a:t>
            </a:r>
            <a:r>
              <a:rPr lang="en-GB" dirty="0" smtClean="0"/>
              <a:t>              </a:t>
            </a:r>
            <a:r>
              <a:rPr lang="en-GB" b="1" dirty="0" smtClean="0"/>
              <a:t>New </a:t>
            </a:r>
            <a:r>
              <a:rPr lang="en-GB" b="1" dirty="0"/>
              <a:t>&gt; </a:t>
            </a:r>
            <a:r>
              <a:rPr lang="en-GB" b="1" dirty="0" smtClean="0"/>
              <a:t>Folder</a:t>
            </a:r>
            <a:endParaRPr lang="en-GB" b="1" dirty="0"/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611188" y="260350"/>
            <a:ext cx="7770812" cy="9715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 b="1" i="1">
                <a:solidFill>
                  <a:schemeClr val="tx2"/>
                </a:solidFill>
              </a:rPr>
              <a:t>Separating</a:t>
            </a:r>
            <a:r>
              <a:rPr lang="en-GB" sz="3200">
                <a:solidFill>
                  <a:schemeClr val="tx2"/>
                </a:solidFill>
              </a:rPr>
              <a:t>  the </a:t>
            </a:r>
            <a:r>
              <a:rPr lang="en-GB" sz="3200" b="1">
                <a:solidFill>
                  <a:schemeClr val="tx2"/>
                </a:solidFill>
              </a:rPr>
              <a:t>source</a:t>
            </a:r>
            <a:r>
              <a:rPr lang="en-GB" sz="3200">
                <a:solidFill>
                  <a:schemeClr val="tx2"/>
                </a:solidFill>
              </a:rPr>
              <a:t> and </a:t>
            </a:r>
            <a:r>
              <a:rPr lang="en-GB" sz="3200" b="1">
                <a:solidFill>
                  <a:schemeClr val="tx2"/>
                </a:solidFill>
              </a:rPr>
              <a:t>build</a:t>
            </a:r>
            <a:r>
              <a:rPr lang="en-GB" sz="3200">
                <a:solidFill>
                  <a:schemeClr val="tx2"/>
                </a:solidFill>
              </a:rPr>
              <a:t> directories </a:t>
            </a:r>
            <a:r>
              <a:rPr lang="en-GB" sz="3200" b="1">
                <a:solidFill>
                  <a:schemeClr val="tx2"/>
                </a:solidFill>
              </a:rPr>
              <a:t>in an </a:t>
            </a:r>
            <a:r>
              <a:rPr lang="en-GB" sz="3200" b="1" u="sng">
                <a:solidFill>
                  <a:srgbClr val="FF0000"/>
                </a:solidFill>
              </a:rPr>
              <a:t>existing</a:t>
            </a:r>
            <a:r>
              <a:rPr lang="en-GB" sz="3200" b="1">
                <a:solidFill>
                  <a:schemeClr val="tx2"/>
                </a:solidFill>
              </a:rPr>
              <a:t> project</a:t>
            </a:r>
          </a:p>
        </p:txBody>
      </p:sp>
      <p:pic>
        <p:nvPicPr>
          <p:cNvPr id="12293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8" y="1714500"/>
            <a:ext cx="4795837" cy="2862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8346B14-C773-4292-95CF-A8BD8CF8E2E8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114690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84213" y="1557338"/>
            <a:ext cx="792003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3200" dirty="0"/>
              <a:t>Like </a:t>
            </a:r>
            <a:r>
              <a:rPr lang="en-GB" sz="3200" b="1" dirty="0"/>
              <a:t>Ant </a:t>
            </a:r>
            <a:r>
              <a:rPr lang="en-GB" sz="3200" dirty="0"/>
              <a:t>alone, </a:t>
            </a:r>
            <a:r>
              <a:rPr lang="en-GB" sz="3200" b="1" dirty="0"/>
              <a:t>Eclipse </a:t>
            </a:r>
            <a:r>
              <a:rPr lang="en-GB" sz="3200" dirty="0"/>
              <a:t>also assumes</a:t>
            </a:r>
          </a:p>
          <a:p>
            <a:pPr marL="742950" lvl="1" indent="-285750">
              <a:lnSpc>
                <a:spcPct val="15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Char char="§"/>
            </a:pPr>
            <a:r>
              <a:rPr lang="en-GB" sz="3200" dirty="0"/>
              <a:t>the </a:t>
            </a:r>
            <a:r>
              <a:rPr lang="en-GB" sz="3200" b="1" i="1" dirty="0"/>
              <a:t>default</a:t>
            </a:r>
            <a:r>
              <a:rPr lang="en-GB" sz="3200" dirty="0"/>
              <a:t>  build script’s name is 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3200" dirty="0"/>
              <a:t> </a:t>
            </a: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3200" b="1" dirty="0"/>
              <a:t>Eclipse</a:t>
            </a:r>
            <a:r>
              <a:rPr lang="en-GB" sz="3200" dirty="0"/>
              <a:t> </a:t>
            </a:r>
            <a:r>
              <a:rPr lang="en-GB" sz="3200" b="1" i="1" dirty="0"/>
              <a:t>automatically opens</a:t>
            </a:r>
            <a:r>
              <a:rPr lang="en-GB" sz="3200" dirty="0"/>
              <a:t>  files with </a:t>
            </a:r>
            <a:r>
              <a:rPr lang="en-GB" sz="3200" b="1" i="1" dirty="0"/>
              <a:t>this</a:t>
            </a:r>
            <a:r>
              <a:rPr lang="en-GB" sz="3200" dirty="0"/>
              <a:t>  name using the </a:t>
            </a:r>
            <a:r>
              <a:rPr lang="en-GB" sz="3200" b="1" i="1" dirty="0"/>
              <a:t>default</a:t>
            </a:r>
            <a:r>
              <a:rPr lang="en-GB" sz="3200" dirty="0"/>
              <a:t>  </a:t>
            </a:r>
            <a:r>
              <a:rPr lang="en-GB" sz="3200" b="1" dirty="0" smtClean="0"/>
              <a:t>Ant’s</a:t>
            </a:r>
            <a:r>
              <a:rPr lang="en-GB" sz="3200" dirty="0" smtClean="0"/>
              <a:t> </a:t>
            </a:r>
            <a:r>
              <a:rPr lang="en-GB" sz="3200" dirty="0"/>
              <a:t>script </a:t>
            </a:r>
            <a:r>
              <a:rPr lang="en-GB" sz="3200" b="1" i="1" u="sng" dirty="0"/>
              <a:t>editor</a:t>
            </a:r>
            <a:r>
              <a:rPr lang="en-GB" sz="3200" i="1" dirty="0"/>
              <a:t>:</a:t>
            </a:r>
            <a:r>
              <a:rPr lang="en-GB" sz="3200" dirty="0"/>
              <a:t> </a:t>
            </a: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611188" y="188913"/>
            <a:ext cx="7770812" cy="10080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>
                <a:solidFill>
                  <a:schemeClr val="tx2"/>
                </a:solidFill>
              </a:rPr>
              <a:t>Creating a simple </a:t>
            </a:r>
            <a:r>
              <a:rPr lang="en-GB" sz="3200" b="1">
                <a:solidFill>
                  <a:schemeClr val="tx2"/>
                </a:solidFill>
              </a:rPr>
              <a:t>Ant</a:t>
            </a:r>
            <a:r>
              <a:rPr lang="en-GB" sz="3200">
                <a:solidFill>
                  <a:schemeClr val="tx2"/>
                </a:solidFill>
              </a:rPr>
              <a:t> example of </a:t>
            </a:r>
            <a:r>
              <a:rPr lang="en-GB" sz="3200" b="1">
                <a:solidFill>
                  <a:srgbClr val="000000"/>
                </a:solidFill>
                <a:latin typeface="Courier New" pitchFamily="49" charset="0"/>
              </a:rPr>
              <a:t>build.xml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4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4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819A4DF-87F5-4D74-B713-EB27015A6CA2}" type="slidenum">
              <a:rPr lang="en-GB" sz="1400"/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GB" sz="1400"/>
          </a:p>
        </p:txBody>
      </p:sp>
      <p:sp>
        <p:nvSpPr>
          <p:cNvPr id="114690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42910" y="1071546"/>
            <a:ext cx="7920037" cy="52864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i="1" u="sng" dirty="0"/>
              <a:t>Right-click</a:t>
            </a:r>
            <a:r>
              <a:rPr lang="en-GB" dirty="0"/>
              <a:t>  on an existing </a:t>
            </a:r>
            <a:r>
              <a:rPr lang="en-GB" i="1" u="sng" dirty="0"/>
              <a:t>project</a:t>
            </a:r>
            <a:r>
              <a:rPr lang="en-GB" dirty="0"/>
              <a:t>, such as </a:t>
            </a:r>
            <a:r>
              <a:rPr lang="en-GB" b="1" dirty="0">
                <a:solidFill>
                  <a:srgbClr val="333333"/>
                </a:solidFill>
              </a:rPr>
              <a:t>Hello</a:t>
            </a:r>
            <a:r>
              <a:rPr lang="en-GB" dirty="0"/>
              <a:t> project, </a:t>
            </a: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dirty="0"/>
              <a:t>Select </a:t>
            </a:r>
            <a:r>
              <a:rPr lang="en-GB" b="1" dirty="0"/>
              <a:t>New-&gt;File</a:t>
            </a:r>
            <a:r>
              <a:rPr lang="en-GB" dirty="0"/>
              <a:t>, </a:t>
            </a: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dirty="0"/>
              <a:t>Enter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dirty="0"/>
              <a:t> as the filename, </a:t>
            </a: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dirty="0"/>
              <a:t>Click </a:t>
            </a:r>
            <a:r>
              <a:rPr lang="en-GB" b="1" dirty="0"/>
              <a:t>Finish</a:t>
            </a:r>
            <a:r>
              <a:rPr lang="en-GB" dirty="0"/>
              <a:t>.</a:t>
            </a: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dirty="0"/>
              <a:t>The editor automatically opens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build.xml.</a:t>
            </a: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dirty="0"/>
              <a:t>Press </a:t>
            </a:r>
            <a:r>
              <a:rPr lang="en-GB" b="1" dirty="0"/>
              <a:t>Ctrl-Space: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marL="1200150" lvl="2" indent="-285750">
              <a:lnSpc>
                <a:spcPct val="100000"/>
              </a:lnSpc>
              <a:spcBef>
                <a:spcPct val="50000"/>
              </a:spcBef>
              <a:spcAft>
                <a:spcPts val="600"/>
              </a:spcAft>
              <a:buClr>
                <a:schemeClr val="tx1"/>
              </a:buClr>
              <a:buSzPct val="60000"/>
              <a:buFont typeface="Arial" charset="0"/>
              <a:buChar char="•"/>
            </a:pPr>
            <a:r>
              <a:rPr lang="en-GB" dirty="0"/>
              <a:t>The editor will immediately </a:t>
            </a:r>
            <a:r>
              <a:rPr lang="en-GB" b="1" i="1" dirty="0"/>
              <a:t>suggest you a </a:t>
            </a:r>
            <a:r>
              <a:rPr lang="en-GB" b="1" i="1" u="sng" dirty="0"/>
              <a:t>template</a:t>
            </a:r>
            <a:r>
              <a:rPr lang="en-GB" dirty="0"/>
              <a:t>  for a simple build file with two targets. (You can add more.)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611188" y="-24"/>
            <a:ext cx="7770812" cy="10080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 dirty="0">
                <a:solidFill>
                  <a:schemeClr val="tx2"/>
                </a:solidFill>
              </a:rPr>
              <a:t>Creating a simple </a:t>
            </a:r>
            <a:r>
              <a:rPr lang="en-GB" sz="3200" b="1" dirty="0">
                <a:solidFill>
                  <a:schemeClr val="tx2"/>
                </a:solidFill>
              </a:rPr>
              <a:t>Ant</a:t>
            </a:r>
            <a:r>
              <a:rPr lang="en-GB" sz="3200" dirty="0">
                <a:solidFill>
                  <a:schemeClr val="tx2"/>
                </a:solidFill>
              </a:rPr>
              <a:t> example of 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</a:rPr>
              <a:t>build.xml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4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4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46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46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46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46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46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6555969-7E2D-4B4C-8AEE-E6B01FBDDB77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115714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84213" y="1484313"/>
            <a:ext cx="8208962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800"/>
              <a:t>Then type in, for example, the following:</a:t>
            </a: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GB" sz="2800" b="1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GB" sz="2000" b="1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GB" sz="2000" b="1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GB" sz="2000" b="1">
              <a:solidFill>
                <a:srgbClr val="000000"/>
              </a:solidFill>
              <a:latin typeface="Courier New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endParaRPr lang="en-GB" sz="2000"/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0" y="2276872"/>
            <a:ext cx="9144000" cy="3711785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&lt;?xml version="1.0"?&gt;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&lt;project name="Hello" default="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print message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&lt;target name="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print message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echo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message = "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Hello from Ant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!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"/&gt;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&lt;/target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</a:pP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  &lt;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target name="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print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another message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endParaRPr lang="en-GB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</a:pP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          depends 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print message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echo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message = "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Hello!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"/&gt;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&lt;/target&gt;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&lt;/project&gt;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11188" y="188913"/>
            <a:ext cx="7770812" cy="10080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>
                <a:solidFill>
                  <a:schemeClr val="tx2"/>
                </a:solidFill>
              </a:rPr>
              <a:t>Creating a simple </a:t>
            </a:r>
            <a:r>
              <a:rPr lang="en-GB" sz="3200" b="1">
                <a:solidFill>
                  <a:schemeClr val="tx2"/>
                </a:solidFill>
              </a:rPr>
              <a:t>Ant</a:t>
            </a:r>
            <a:r>
              <a:rPr lang="en-GB" sz="3200">
                <a:solidFill>
                  <a:schemeClr val="tx2"/>
                </a:solidFill>
              </a:rPr>
              <a:t> example of </a:t>
            </a:r>
            <a:r>
              <a:rPr lang="en-GB" sz="3200" b="1">
                <a:solidFill>
                  <a:srgbClr val="000000"/>
                </a:solidFill>
                <a:latin typeface="Courier New" pitchFamily="49" charset="0"/>
              </a:rPr>
              <a:t>build.xml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B03A09A-ADFC-41ED-8BD8-90FEC14FC7EB}" type="slidenum">
              <a:rPr lang="en-GB" sz="1400"/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sz="1400"/>
          </a:p>
        </p:txBody>
      </p:sp>
      <p:sp>
        <p:nvSpPr>
          <p:cNvPr id="115714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500034" y="1142984"/>
            <a:ext cx="8208962" cy="53578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dirty="0"/>
              <a:t>The </a:t>
            </a:r>
            <a:r>
              <a:rPr lang="en-GB" b="1" dirty="0"/>
              <a:t>Ant</a:t>
            </a:r>
            <a:r>
              <a:rPr lang="en-GB" dirty="0"/>
              <a:t> </a:t>
            </a:r>
            <a:r>
              <a:rPr lang="en-GB" b="1" dirty="0"/>
              <a:t>editor</a:t>
            </a:r>
            <a:r>
              <a:rPr lang="en-GB" dirty="0"/>
              <a:t> provides some basic conveniences, such as </a:t>
            </a:r>
          </a:p>
          <a:p>
            <a:pPr marL="742950" lvl="1" indent="-28575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b="1" i="1" u="sng" dirty="0"/>
              <a:t>code-completion</a:t>
            </a:r>
            <a:r>
              <a:rPr lang="en-GB" dirty="0"/>
              <a:t>  feature by pressing </a:t>
            </a:r>
            <a:r>
              <a:rPr lang="en-GB" b="1" dirty="0"/>
              <a:t>Ctrl-Space</a:t>
            </a:r>
            <a:r>
              <a:rPr lang="en-GB" dirty="0"/>
              <a:t>.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i="1" u="sng" dirty="0"/>
              <a:t>B</a:t>
            </a:r>
            <a:r>
              <a:rPr lang="en-GB" i="1" u="sng" dirty="0" smtClean="0"/>
              <a:t>etween start and end tags</a:t>
            </a:r>
            <a:r>
              <a:rPr lang="en-GB" dirty="0" smtClean="0"/>
              <a:t>, </a:t>
            </a:r>
            <a:r>
              <a:rPr lang="en-GB" dirty="0"/>
              <a:t>it shows </a:t>
            </a:r>
            <a:r>
              <a:rPr lang="en-GB" b="1" i="1" u="sng" dirty="0" smtClean="0"/>
              <a:t>available tags </a:t>
            </a:r>
            <a:r>
              <a:rPr lang="en-GB" b="1" i="1" u="sng" dirty="0"/>
              <a:t>for</a:t>
            </a:r>
            <a:r>
              <a:rPr lang="en-GB" dirty="0"/>
              <a:t>  </a:t>
            </a:r>
            <a:r>
              <a:rPr lang="en-GB" dirty="0" smtClean="0"/>
              <a:t>sub-elements</a:t>
            </a:r>
            <a:r>
              <a:rPr lang="en-GB" dirty="0"/>
              <a:t>; 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i="1" u="sng" dirty="0"/>
              <a:t>Inside of a </a:t>
            </a:r>
            <a:r>
              <a:rPr lang="en-GB" i="1" u="sng" dirty="0" smtClean="0"/>
              <a:t>start tag</a:t>
            </a:r>
            <a:r>
              <a:rPr lang="en-GB" dirty="0"/>
              <a:t>, it shows </a:t>
            </a:r>
            <a:r>
              <a:rPr lang="en-GB" dirty="0" smtClean="0"/>
              <a:t>the </a:t>
            </a:r>
            <a:r>
              <a:rPr lang="en-GB" b="1" i="1" u="sng" dirty="0"/>
              <a:t>allowed attributes</a:t>
            </a:r>
            <a:r>
              <a:rPr lang="en-GB" dirty="0"/>
              <a:t>  for that tag.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dirty="0"/>
              <a:t>It </a:t>
            </a:r>
            <a:r>
              <a:rPr lang="en-GB" dirty="0" smtClean="0"/>
              <a:t>also provides </a:t>
            </a:r>
            <a:endParaRPr lang="en-GB" dirty="0"/>
          </a:p>
          <a:p>
            <a:pPr marL="742950" lvl="1" indent="-28575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b="1" i="1" u="sng" dirty="0"/>
              <a:t>syntax highlighting</a:t>
            </a:r>
            <a:r>
              <a:rPr lang="en-GB" dirty="0"/>
              <a:t>  and </a:t>
            </a:r>
          </a:p>
          <a:p>
            <a:pPr marL="742950" lvl="1" indent="-28575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dirty="0"/>
              <a:t>an </a:t>
            </a:r>
            <a:r>
              <a:rPr lang="en-GB" b="1" i="1" u="sng" dirty="0"/>
              <a:t>outline view</a:t>
            </a:r>
            <a:r>
              <a:rPr lang="en-GB" dirty="0"/>
              <a:t>. </a:t>
            </a: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611188" y="71414"/>
            <a:ext cx="7770812" cy="10080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>
                <a:solidFill>
                  <a:schemeClr val="tx2"/>
                </a:solidFill>
              </a:rPr>
              <a:t>Creating a simple </a:t>
            </a:r>
            <a:r>
              <a:rPr lang="en-GB" sz="3200" b="1">
                <a:solidFill>
                  <a:schemeClr val="tx2"/>
                </a:solidFill>
              </a:rPr>
              <a:t>Ant</a:t>
            </a:r>
            <a:r>
              <a:rPr lang="en-GB" sz="3200">
                <a:solidFill>
                  <a:schemeClr val="tx2"/>
                </a:solidFill>
              </a:rPr>
              <a:t> example of </a:t>
            </a:r>
            <a:r>
              <a:rPr lang="en-GB" sz="3200" b="1">
                <a:solidFill>
                  <a:srgbClr val="000000"/>
                </a:solidFill>
                <a:latin typeface="Courier New" pitchFamily="49" charset="0"/>
              </a:rPr>
              <a:t>build.xml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161" y="4077072"/>
            <a:ext cx="3496102" cy="237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5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57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5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714375"/>
            <a:ext cx="4250000" cy="61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0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915472" y="6248400"/>
            <a:ext cx="1905000" cy="457200"/>
          </a:xfrm>
          <a:noFill/>
        </p:spPr>
        <p:txBody>
          <a:bodyPr/>
          <a:lstStyle/>
          <a:p>
            <a:fld id="{8AF9E43A-ABCB-455E-9252-D21EA5E7F1E7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16998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177800" y="908050"/>
            <a:ext cx="3673475" cy="56880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3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</a:pPr>
            <a:r>
              <a:rPr lang="en-GB" sz="1800" dirty="0"/>
              <a:t>To </a:t>
            </a:r>
            <a:r>
              <a:rPr lang="en-GB" sz="1800" b="1" i="1" u="sng" dirty="0"/>
              <a:t>run</a:t>
            </a:r>
            <a:r>
              <a:rPr lang="en-GB" sz="1800" dirty="0"/>
              <a:t> 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1800" dirty="0"/>
              <a:t>, first </a:t>
            </a:r>
          </a:p>
          <a:p>
            <a:pPr marL="742950" lvl="1" indent="-285750">
              <a:lnSpc>
                <a:spcPct val="100000"/>
              </a:lnSpc>
              <a:spcBef>
                <a:spcPct val="3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600" i="1" u="sng" dirty="0"/>
              <a:t>save</a:t>
            </a:r>
            <a:r>
              <a:rPr lang="en-GB" sz="1600" dirty="0"/>
              <a:t>  it.</a:t>
            </a:r>
          </a:p>
          <a:p>
            <a:pPr marL="342900" indent="-342900">
              <a:lnSpc>
                <a:spcPct val="100000"/>
              </a:lnSpc>
              <a:spcBef>
                <a:spcPct val="3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</a:pPr>
            <a:r>
              <a:rPr lang="en-GB" sz="1800" dirty="0"/>
              <a:t>Then </a:t>
            </a:r>
            <a:r>
              <a:rPr lang="en-GB" sz="1800" i="1" u="sng" dirty="0"/>
              <a:t>right-click</a:t>
            </a:r>
            <a:r>
              <a:rPr lang="en-GB" sz="1800" dirty="0"/>
              <a:t>  on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build.xml </a:t>
            </a:r>
            <a:r>
              <a:rPr lang="en-GB" sz="1800" dirty="0"/>
              <a:t>in the </a:t>
            </a:r>
            <a:r>
              <a:rPr lang="en-GB" sz="1800" b="1" dirty="0"/>
              <a:t>Editor</a:t>
            </a:r>
            <a:r>
              <a:rPr lang="en-GB" sz="1800" dirty="0"/>
              <a:t> or in the </a:t>
            </a:r>
            <a:r>
              <a:rPr lang="en-GB" sz="1800" b="1" dirty="0"/>
              <a:t>Package Explorer</a:t>
            </a:r>
            <a:endParaRPr lang="en-GB" sz="1800" dirty="0"/>
          </a:p>
          <a:p>
            <a:pPr marL="342900" indent="-342900">
              <a:lnSpc>
                <a:spcPct val="100000"/>
              </a:lnSpc>
              <a:spcBef>
                <a:spcPct val="3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</a:pPr>
            <a:r>
              <a:rPr lang="en-GB" sz="1800" dirty="0"/>
              <a:t>Select </a:t>
            </a:r>
            <a:r>
              <a:rPr lang="en-GB" sz="1800" b="1" i="1" u="sng" dirty="0"/>
              <a:t>either</a:t>
            </a:r>
          </a:p>
          <a:p>
            <a:pPr marL="742950" lvl="1" indent="-285750">
              <a:lnSpc>
                <a:spcPct val="100000"/>
              </a:lnSpc>
              <a:spcBef>
                <a:spcPct val="3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600" b="1" dirty="0"/>
              <a:t>Run as &gt; </a:t>
            </a:r>
            <a:r>
              <a:rPr lang="en-GB" sz="1600" b="1" dirty="0">
                <a:solidFill>
                  <a:srgbClr val="FF0000"/>
                </a:solidFill>
              </a:rPr>
              <a:t>1</a:t>
            </a:r>
            <a:r>
              <a:rPr lang="en-GB" sz="1600" b="1" dirty="0"/>
              <a:t> Ant Build, </a:t>
            </a:r>
            <a:r>
              <a:rPr lang="en-GB" sz="1600" dirty="0"/>
              <a:t>and </a:t>
            </a:r>
            <a:r>
              <a:rPr lang="en-GB" sz="1600" b="1" i="1" dirty="0">
                <a:solidFill>
                  <a:srgbClr val="FF0000"/>
                </a:solidFill>
              </a:rPr>
              <a:t>see the next slide</a:t>
            </a:r>
            <a:r>
              <a:rPr lang="en-GB" sz="1600" i="1" dirty="0"/>
              <a:t> for the result</a:t>
            </a:r>
            <a:r>
              <a:rPr lang="en-GB" sz="1600" dirty="0"/>
              <a:t>, </a:t>
            </a:r>
            <a:r>
              <a:rPr lang="en-GB" sz="1600" b="1" i="1" u="sng" dirty="0">
                <a:solidFill>
                  <a:srgbClr val="FF0000"/>
                </a:solidFill>
              </a:rPr>
              <a:t>or</a:t>
            </a:r>
            <a:r>
              <a:rPr lang="en-GB" sz="1600" dirty="0"/>
              <a:t>, </a:t>
            </a:r>
            <a:r>
              <a:rPr lang="en-GB" sz="1600" b="1" u="sng" dirty="0"/>
              <a:t>for more options</a:t>
            </a:r>
            <a:r>
              <a:rPr lang="en-GB" sz="1600" dirty="0"/>
              <a:t>,</a:t>
            </a:r>
            <a:endParaRPr lang="en-GB" sz="1600" b="1" i="1" u="sng" dirty="0"/>
          </a:p>
          <a:p>
            <a:pPr marL="742950" lvl="1" indent="-285750">
              <a:lnSpc>
                <a:spcPct val="100000"/>
              </a:lnSpc>
              <a:spcBef>
                <a:spcPct val="3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600" b="1" dirty="0"/>
              <a:t>Run as &gt; </a:t>
            </a:r>
            <a:r>
              <a:rPr lang="en-GB" sz="1600" b="1" dirty="0">
                <a:solidFill>
                  <a:srgbClr val="FF0000"/>
                </a:solidFill>
              </a:rPr>
              <a:t>2</a:t>
            </a:r>
            <a:r>
              <a:rPr lang="en-GB" sz="1600" b="1" dirty="0"/>
              <a:t> Ant Build</a:t>
            </a:r>
            <a:r>
              <a:rPr lang="en-GB" sz="1600" b="1" dirty="0">
                <a:solidFill>
                  <a:srgbClr val="FF0000"/>
                </a:solidFill>
              </a:rPr>
              <a:t>…</a:t>
            </a:r>
            <a:r>
              <a:rPr lang="en-GB" sz="1600" b="1" dirty="0"/>
              <a:t> (note </a:t>
            </a:r>
            <a:r>
              <a:rPr lang="en-GB" sz="1600" b="1" dirty="0">
                <a:solidFill>
                  <a:srgbClr val="FF0000"/>
                </a:solidFill>
              </a:rPr>
              <a:t>`2’</a:t>
            </a:r>
            <a:r>
              <a:rPr lang="en-GB" sz="1600" b="1" dirty="0"/>
              <a:t> and </a:t>
            </a:r>
            <a:r>
              <a:rPr lang="en-GB" sz="1600" b="1" dirty="0">
                <a:solidFill>
                  <a:srgbClr val="FF0000"/>
                </a:solidFill>
              </a:rPr>
              <a:t>dots</a:t>
            </a:r>
            <a:r>
              <a:rPr lang="en-GB" sz="1600" b="1" dirty="0"/>
              <a:t>!)</a:t>
            </a:r>
          </a:p>
          <a:p>
            <a:pPr marL="342900" indent="-342900">
              <a:lnSpc>
                <a:spcPct val="100000"/>
              </a:lnSpc>
              <a:spcBef>
                <a:spcPct val="3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</a:pPr>
            <a:r>
              <a:rPr lang="en-GB" sz="1800" dirty="0"/>
              <a:t>In the opened dialog box</a:t>
            </a:r>
          </a:p>
          <a:p>
            <a:pPr marL="742950" lvl="1" indent="-285750">
              <a:lnSpc>
                <a:spcPct val="100000"/>
              </a:lnSpc>
              <a:spcBef>
                <a:spcPct val="3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600" dirty="0"/>
              <a:t>choose </a:t>
            </a:r>
            <a:r>
              <a:rPr lang="en-GB" sz="1600" b="1" dirty="0"/>
              <a:t>Targets </a:t>
            </a:r>
            <a:r>
              <a:rPr lang="en-GB" sz="1600" dirty="0"/>
              <a:t>tab </a:t>
            </a:r>
          </a:p>
          <a:p>
            <a:pPr marL="742950" lvl="1" indent="-285750">
              <a:lnSpc>
                <a:spcPct val="100000"/>
              </a:lnSpc>
              <a:spcBef>
                <a:spcPct val="3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600" dirty="0"/>
              <a:t>the </a:t>
            </a:r>
            <a:r>
              <a:rPr lang="en-GB" sz="1600" i="1" u="sng" dirty="0"/>
              <a:t>default target is automatically selected</a:t>
            </a:r>
            <a:r>
              <a:rPr lang="en-GB" sz="1600" dirty="0"/>
              <a:t>, </a:t>
            </a:r>
          </a:p>
          <a:p>
            <a:pPr marL="742950" lvl="1" indent="-285750">
              <a:lnSpc>
                <a:spcPct val="100000"/>
              </a:lnSpc>
              <a:spcBef>
                <a:spcPct val="3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600" dirty="0"/>
              <a:t>but you </a:t>
            </a:r>
            <a:r>
              <a:rPr lang="en-GB" sz="1600" i="1" u="sng" dirty="0"/>
              <a:t>can choose </a:t>
            </a:r>
            <a:r>
              <a:rPr lang="en-GB" sz="1600" i="1" u="sng" dirty="0" smtClean="0"/>
              <a:t>any other target(s)</a:t>
            </a:r>
            <a:endParaRPr lang="en-GB" sz="1600" dirty="0"/>
          </a:p>
          <a:p>
            <a:pPr marL="742950" lvl="1" indent="-285750">
              <a:lnSpc>
                <a:spcPct val="100000"/>
              </a:lnSpc>
              <a:spcBef>
                <a:spcPct val="3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600" dirty="0"/>
              <a:t>click the </a:t>
            </a:r>
            <a:r>
              <a:rPr lang="en-GB" sz="1600" b="1" dirty="0" smtClean="0">
                <a:solidFill>
                  <a:srgbClr val="FF0000"/>
                </a:solidFill>
              </a:rPr>
              <a:t>Run</a:t>
            </a:r>
            <a:r>
              <a:rPr lang="en-GB" sz="1600" b="1" dirty="0" smtClean="0"/>
              <a:t> </a:t>
            </a:r>
            <a:r>
              <a:rPr lang="en-GB" sz="1600" dirty="0"/>
              <a:t>button</a:t>
            </a: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611188" y="0"/>
            <a:ext cx="7770812" cy="7556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>
                <a:solidFill>
                  <a:schemeClr val="tx2"/>
                </a:solidFill>
              </a:rPr>
              <a:t>Running </a:t>
            </a:r>
            <a:r>
              <a:rPr lang="en-GB" sz="3200" b="1">
                <a:solidFill>
                  <a:schemeClr val="tx2"/>
                </a:solidFill>
              </a:rPr>
              <a:t>Ant</a:t>
            </a:r>
            <a:r>
              <a:rPr lang="en-GB" sz="3200">
                <a:solidFill>
                  <a:schemeClr val="tx2"/>
                </a:solidFill>
              </a:rPr>
              <a:t> from inside of Eclipse</a:t>
            </a:r>
            <a:endParaRPr lang="en-GB" sz="3200" b="1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21" name="AutoShape 13"/>
          <p:cNvSpPr>
            <a:spLocks noChangeArrowheads="1"/>
          </p:cNvSpPr>
          <p:nvPr/>
        </p:nvSpPr>
        <p:spPr bwMode="auto">
          <a:xfrm>
            <a:off x="4781550" y="1916832"/>
            <a:ext cx="147638" cy="292100"/>
          </a:xfrm>
          <a:prstGeom prst="downArrow">
            <a:avLst>
              <a:gd name="adj1" fmla="val 50000"/>
              <a:gd name="adj2" fmla="val 4946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2" name="AutoShape 11"/>
          <p:cNvSpPr>
            <a:spLocks noChangeArrowheads="1"/>
          </p:cNvSpPr>
          <p:nvPr/>
        </p:nvSpPr>
        <p:spPr bwMode="auto">
          <a:xfrm>
            <a:off x="6444208" y="3090739"/>
            <a:ext cx="295275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6516216" y="6017220"/>
            <a:ext cx="147637" cy="292100"/>
          </a:xfrm>
          <a:prstGeom prst="downArrow">
            <a:avLst>
              <a:gd name="adj1" fmla="val 50000"/>
              <a:gd name="adj2" fmla="val 494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9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9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9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9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9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9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9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69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69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699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99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C54FAE7-FB9B-4E68-B941-38BC9BDB9343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172034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85813" y="1500188"/>
            <a:ext cx="7848600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800"/>
              <a:t>This produces the following output in</a:t>
            </a:r>
            <a:r>
              <a:rPr lang="en-GB" sz="2800" b="1"/>
              <a:t> Eclipse’s Console view:</a:t>
            </a:r>
            <a:endParaRPr lang="en-GB" sz="2800" b="1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611188" y="333375"/>
            <a:ext cx="7770812" cy="7556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>
                <a:solidFill>
                  <a:schemeClr val="tx2"/>
                </a:solidFill>
              </a:rPr>
              <a:t>Running </a:t>
            </a:r>
            <a:r>
              <a:rPr lang="en-GB" sz="3200" b="1">
                <a:solidFill>
                  <a:schemeClr val="tx2"/>
                </a:solidFill>
              </a:rPr>
              <a:t>Ant</a:t>
            </a:r>
            <a:r>
              <a:rPr lang="en-GB" sz="3200">
                <a:solidFill>
                  <a:schemeClr val="tx2"/>
                </a:solidFill>
              </a:rPr>
              <a:t> inside of Eclipse</a:t>
            </a:r>
            <a:endParaRPr lang="en-GB" sz="3200" b="1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72037" name="Text Box 5"/>
          <p:cNvSpPr txBox="1">
            <a:spLocks noChangeArrowheads="1"/>
          </p:cNvSpPr>
          <p:nvPr/>
        </p:nvSpPr>
        <p:spPr bwMode="auto">
          <a:xfrm>
            <a:off x="971550" y="2786063"/>
            <a:ext cx="7777163" cy="1938337"/>
          </a:xfrm>
          <a:prstGeom prst="rect">
            <a:avLst/>
          </a:prstGeom>
          <a:solidFill>
            <a:srgbClr val="DAE1F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>
                <a:solidFill>
                  <a:srgbClr val="0033CC"/>
                </a:solidFill>
                <a:latin typeface="Courier New" pitchFamily="49" charset="0"/>
              </a:rPr>
              <a:t>Buildfile: </a:t>
            </a:r>
            <a:r>
              <a:rPr lang="en-GB" b="1" u="sng">
                <a:solidFill>
                  <a:srgbClr val="0033CC"/>
                </a:solidFill>
                <a:latin typeface="Courier New" pitchFamily="49" charset="0"/>
              </a:rPr>
              <a:t>H:\eclipse\Hello\build.xml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 u="sng">
                <a:solidFill>
                  <a:srgbClr val="0033CC"/>
                </a:solidFill>
                <a:latin typeface="Courier New" pitchFamily="49" charset="0"/>
              </a:rPr>
              <a:t>print message</a:t>
            </a:r>
            <a:r>
              <a:rPr lang="en-GB" b="1">
                <a:solidFill>
                  <a:srgbClr val="0033CC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>
                <a:solidFill>
                  <a:srgbClr val="FFCC00"/>
                </a:solidFill>
                <a:latin typeface="Courier New" pitchFamily="49" charset="0"/>
              </a:rPr>
              <a:t>     </a:t>
            </a:r>
            <a:r>
              <a:rPr lang="en-GB" b="1">
                <a:solidFill>
                  <a:srgbClr val="FA6400"/>
                </a:solidFill>
                <a:latin typeface="Courier New" pitchFamily="49" charset="0"/>
              </a:rPr>
              <a:t>[</a:t>
            </a:r>
            <a:r>
              <a:rPr lang="en-GB" b="1" u="sng">
                <a:solidFill>
                  <a:srgbClr val="0070C0"/>
                </a:solidFill>
                <a:latin typeface="Courier New" pitchFamily="49" charset="0"/>
              </a:rPr>
              <a:t>echo</a:t>
            </a:r>
            <a:r>
              <a:rPr lang="en-GB" b="1">
                <a:solidFill>
                  <a:srgbClr val="FA6400"/>
                </a:solidFill>
                <a:latin typeface="Courier New" pitchFamily="49" charset="0"/>
              </a:rPr>
              <a:t>] Hello from Ant!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>
                <a:solidFill>
                  <a:srgbClr val="0033CC"/>
                </a:solidFill>
                <a:latin typeface="Courier New" pitchFamily="49" charset="0"/>
              </a:rPr>
              <a:t>BUILD SUCCESSFUL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>
                <a:solidFill>
                  <a:srgbClr val="0033CC"/>
                </a:solidFill>
                <a:latin typeface="Courier New" pitchFamily="49" charset="0"/>
              </a:rPr>
              <a:t>Total time:  161 milliseconds</a:t>
            </a:r>
            <a:endParaRPr lang="en-GB">
              <a:solidFill>
                <a:srgbClr val="0033CC"/>
              </a:solidFill>
              <a:latin typeface="Courier New" pitchFamily="49" charset="0"/>
            </a:endParaRPr>
          </a:p>
        </p:txBody>
      </p:sp>
      <p:sp>
        <p:nvSpPr>
          <p:cNvPr id="18438" name="TextBox 5"/>
          <p:cNvSpPr txBox="1">
            <a:spLocks noChangeArrowheads="1"/>
          </p:cNvSpPr>
          <p:nvPr/>
        </p:nvSpPr>
        <p:spPr bwMode="auto">
          <a:xfrm>
            <a:off x="642938" y="5000625"/>
            <a:ext cx="8072437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/>
              <a:t>with the underlined words </a:t>
            </a:r>
            <a:r>
              <a:rPr lang="en-GB" b="1" i="1"/>
              <a:t>clickable</a:t>
            </a:r>
            <a:r>
              <a:rPr lang="en-GB"/>
              <a:t>  to show appropriate place in the build file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A8EADE4F-FADE-4D35-BC93-CFA43512E778}" type="slidenum">
              <a:rPr lang="en-GB" sz="1400"/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GB" sz="1400"/>
          </a:p>
        </p:txBody>
      </p:sp>
      <p:sp>
        <p:nvSpPr>
          <p:cNvPr id="172034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55650" y="1500188"/>
            <a:ext cx="7878763" cy="488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800" dirty="0"/>
              <a:t>Note that selecting </a:t>
            </a:r>
            <a:r>
              <a:rPr lang="en-GB" sz="2800" b="1" dirty="0"/>
              <a:t>Run &gt; </a:t>
            </a:r>
            <a:r>
              <a:rPr lang="en-GB" sz="2800" b="1" dirty="0">
                <a:solidFill>
                  <a:srgbClr val="FF0000"/>
                </a:solidFill>
              </a:rPr>
              <a:t>2</a:t>
            </a:r>
            <a:r>
              <a:rPr lang="en-GB" sz="2800" b="1" dirty="0"/>
              <a:t> Ant Build</a:t>
            </a:r>
            <a:r>
              <a:rPr lang="en-GB" sz="2800" b="1" dirty="0">
                <a:solidFill>
                  <a:srgbClr val="FF0000"/>
                </a:solidFill>
              </a:rPr>
              <a:t>…</a:t>
            </a:r>
            <a:r>
              <a:rPr lang="en-GB" sz="2800" b="1" dirty="0"/>
              <a:t> </a:t>
            </a:r>
            <a:r>
              <a:rPr lang="en-GB" sz="2800" dirty="0"/>
              <a:t>above gives us the possibility to </a:t>
            </a:r>
            <a:r>
              <a:rPr lang="en-GB" sz="2800" i="1" u="sng" dirty="0"/>
              <a:t>choose any sequence of targets</a:t>
            </a:r>
            <a:r>
              <a:rPr lang="en-GB" sz="2800" dirty="0"/>
              <a:t>  in the build file to call them </a:t>
            </a:r>
            <a:r>
              <a:rPr lang="en-GB" sz="2800" i="1" u="sng" dirty="0"/>
              <a:t>in any order</a:t>
            </a:r>
            <a:r>
              <a:rPr lang="en-GB" sz="2800" dirty="0"/>
              <a:t>  we want, like we did that in command line (and something more). 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800" dirty="0"/>
              <a:t>To </a:t>
            </a:r>
            <a:r>
              <a:rPr lang="en-GB" sz="2800" b="1" dirty="0">
                <a:solidFill>
                  <a:srgbClr val="FF0000"/>
                </a:solidFill>
              </a:rPr>
              <a:t>re-run</a:t>
            </a:r>
            <a:r>
              <a:rPr lang="en-GB" sz="2800" b="1" dirty="0"/>
              <a:t>, </a:t>
            </a:r>
            <a:r>
              <a:rPr lang="en-GB" sz="2800" dirty="0"/>
              <a:t>click the button       ; </a:t>
            </a:r>
          </a:p>
          <a:p>
            <a:pPr marL="342900" indent="-342900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800" b="1" dirty="0">
                <a:solidFill>
                  <a:srgbClr val="FF0000"/>
                </a:solidFill>
              </a:rPr>
              <a:t>Do not mix this button</a:t>
            </a:r>
            <a:r>
              <a:rPr lang="en-GB" sz="2800" dirty="0"/>
              <a:t> with the other similar button       used for running </a:t>
            </a:r>
            <a:r>
              <a:rPr lang="en-GB" sz="2800" b="1" dirty="0"/>
              <a:t>Java</a:t>
            </a:r>
            <a:r>
              <a:rPr lang="en-GB" sz="2800" dirty="0"/>
              <a:t> and </a:t>
            </a:r>
            <a:r>
              <a:rPr lang="en-GB" sz="2800" b="1" dirty="0" err="1"/>
              <a:t>JUnit</a:t>
            </a:r>
            <a:r>
              <a:rPr lang="en-GB" sz="2800" dirty="0"/>
              <a:t> classes).</a:t>
            </a: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611188" y="333375"/>
            <a:ext cx="7770812" cy="7556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>
                <a:solidFill>
                  <a:schemeClr val="tx2"/>
                </a:solidFill>
              </a:rPr>
              <a:t>Running </a:t>
            </a:r>
            <a:r>
              <a:rPr lang="en-GB" sz="3200" b="1">
                <a:solidFill>
                  <a:schemeClr val="tx2"/>
                </a:solidFill>
              </a:rPr>
              <a:t>Ant</a:t>
            </a:r>
            <a:r>
              <a:rPr lang="en-GB" sz="3200">
                <a:solidFill>
                  <a:schemeClr val="tx2"/>
                </a:solidFill>
              </a:rPr>
              <a:t> inside of Eclipse</a:t>
            </a:r>
            <a:endParaRPr lang="en-GB" sz="3200" b="1">
              <a:solidFill>
                <a:srgbClr val="000000"/>
              </a:solidFill>
              <a:latin typeface="Courier New" pitchFamily="49" charset="0"/>
            </a:endParaRPr>
          </a:p>
        </p:txBody>
      </p:sp>
      <p:pic>
        <p:nvPicPr>
          <p:cNvPr id="172036" name="Picture 4"/>
          <p:cNvPicPr>
            <a:picLocks noChangeAspect="1" noChangeArrowheads="1"/>
          </p:cNvPicPr>
          <p:nvPr/>
        </p:nvPicPr>
        <p:blipFill>
          <a:blip r:embed="rId4"/>
          <a:srcRect r="54759"/>
          <a:stretch>
            <a:fillRect/>
          </a:stretch>
        </p:blipFill>
        <p:spPr bwMode="auto">
          <a:xfrm>
            <a:off x="5562600" y="4143380"/>
            <a:ext cx="50958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Run imag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75" y="5429264"/>
            <a:ext cx="395288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72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D892672-95E1-4822-841D-69C07AFD467E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11878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214313" y="785813"/>
            <a:ext cx="8501062" cy="56435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800" dirty="0"/>
              <a:t>The </a:t>
            </a:r>
            <a:r>
              <a:rPr lang="en-GB" sz="2800" b="1" i="1" dirty="0"/>
              <a:t>default</a:t>
            </a:r>
            <a:r>
              <a:rPr lang="en-GB" sz="2800" dirty="0"/>
              <a:t>  editor for arbitrary (.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xml</a:t>
            </a:r>
            <a:r>
              <a:rPr lang="en-GB" sz="2800" dirty="0"/>
              <a:t> or not) file </a:t>
            </a:r>
            <a:r>
              <a:rPr lang="en-GB" sz="2800" dirty="0" smtClean="0"/>
              <a:t>(named differently from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800" dirty="0"/>
              <a:t>) is a </a:t>
            </a: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/>
            </a:pPr>
            <a:r>
              <a:rPr lang="en-GB" b="1" i="1" dirty="0"/>
              <a:t>simple text editor</a:t>
            </a:r>
            <a:r>
              <a:rPr lang="en-GB" dirty="0"/>
              <a:t>  (not adapted to work </a:t>
            </a:r>
            <a:r>
              <a:rPr lang="en-GB" dirty="0" smtClean="0"/>
              <a:t>with </a:t>
            </a:r>
            <a:r>
              <a:rPr lang="en-GB" b="1" dirty="0"/>
              <a:t>Ant</a:t>
            </a:r>
            <a:r>
              <a:rPr lang="en-GB" dirty="0"/>
              <a:t> build files).</a:t>
            </a:r>
          </a:p>
          <a:p>
            <a:pPr marL="342900" indent="-3429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800" dirty="0"/>
              <a:t>But we want to use build files with </a:t>
            </a:r>
            <a:r>
              <a:rPr lang="en-GB" sz="2800" b="1" i="1" dirty="0">
                <a:solidFill>
                  <a:srgbClr val="FF0000"/>
                </a:solidFill>
              </a:rPr>
              <a:t>arbitrary</a:t>
            </a:r>
            <a:r>
              <a:rPr lang="en-GB" sz="2800" dirty="0"/>
              <a:t>  names (say,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800" dirty="0"/>
              <a:t>): </a:t>
            </a:r>
          </a:p>
          <a:p>
            <a:pPr marL="800100" lvl="1" indent="-342900">
              <a:lnSpc>
                <a:spcPct val="100000"/>
              </a:lnSpc>
              <a:spcBef>
                <a:spcPct val="50000"/>
              </a:spcBef>
              <a:buClr>
                <a:schemeClr val="accent4"/>
              </a:buClr>
              <a:buSzPct val="110000"/>
              <a:buFont typeface="Wingdings" pitchFamily="2" charset="2"/>
              <a:buChar char="§"/>
              <a:defRPr/>
            </a:pPr>
            <a:r>
              <a:rPr lang="en-GB" sz="2800" dirty="0"/>
              <a:t>we can open it with </a:t>
            </a:r>
            <a:r>
              <a:rPr lang="en-GB" sz="2800" b="1" dirty="0"/>
              <a:t>Ant</a:t>
            </a:r>
            <a:r>
              <a:rPr lang="en-GB" sz="2800" dirty="0"/>
              <a:t> editor by right clicking this file and choosing the editor:</a:t>
            </a:r>
          </a:p>
          <a:p>
            <a:pPr marL="800100" lvl="1" indent="-342900" algn="ctr">
              <a:lnSpc>
                <a:spcPct val="100000"/>
              </a:lnSpc>
              <a:spcBef>
                <a:spcPct val="50000"/>
              </a:spcBef>
              <a:buClr>
                <a:schemeClr val="accent4"/>
              </a:buClr>
              <a:buSzPct val="110000"/>
              <a:buFont typeface="Wingdings" pitchFamily="2" charset="2"/>
              <a:buNone/>
              <a:defRPr/>
            </a:pPr>
            <a:r>
              <a:rPr lang="en-GB" sz="2800" b="1" dirty="0"/>
              <a:t>Open with &gt; Other... &gt; Ant Editor</a:t>
            </a:r>
            <a:r>
              <a:rPr lang="en-GB" sz="2800" dirty="0"/>
              <a:t> </a:t>
            </a:r>
          </a:p>
          <a:p>
            <a:pPr marL="342900" indent="-3429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800" dirty="0"/>
              <a:t>After that it will </a:t>
            </a:r>
            <a:r>
              <a:rPr lang="en-GB" sz="2800" b="1" i="1" dirty="0"/>
              <a:t>always</a:t>
            </a:r>
            <a:r>
              <a:rPr lang="en-GB" sz="2800" dirty="0"/>
              <a:t>  be opened by this editor by double-clicking on it. </a:t>
            </a: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611188" y="0"/>
            <a:ext cx="7770812" cy="7556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>
                <a:solidFill>
                  <a:schemeClr val="tx2"/>
                </a:solidFill>
              </a:rPr>
              <a:t>Default </a:t>
            </a:r>
            <a:r>
              <a:rPr lang="en-GB" sz="3200" b="1">
                <a:solidFill>
                  <a:schemeClr val="tx2"/>
                </a:solidFill>
              </a:rPr>
              <a:t>Ant Editor</a:t>
            </a:r>
            <a:endParaRPr lang="en-GB" sz="3200" b="1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8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8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8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8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8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18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E438C7E-CED1-4522-AB3F-798344FAD738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11878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571500" y="1749425"/>
            <a:ext cx="8321675" cy="332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3200" dirty="0"/>
              <a:t>We can also </a:t>
            </a:r>
            <a:r>
              <a:rPr lang="en-GB" sz="3200" b="1" dirty="0">
                <a:solidFill>
                  <a:srgbClr val="FF0000"/>
                </a:solidFill>
              </a:rPr>
              <a:t>assign</a:t>
            </a:r>
            <a:r>
              <a:rPr lang="en-GB" sz="3200" dirty="0"/>
              <a:t> </a:t>
            </a:r>
            <a:r>
              <a:rPr lang="en-GB" sz="3200" b="1" dirty="0"/>
              <a:t>default Ant editor</a:t>
            </a:r>
            <a:r>
              <a:rPr lang="en-GB" sz="3200" dirty="0"/>
              <a:t> to </a:t>
            </a:r>
            <a:r>
              <a:rPr lang="en-GB" sz="3200" b="1" i="1" dirty="0">
                <a:solidFill>
                  <a:srgbClr val="FF0000"/>
                </a:solidFill>
              </a:rPr>
              <a:t>any</a:t>
            </a:r>
            <a:r>
              <a:rPr lang="en-GB" sz="3200" b="1" dirty="0">
                <a:solidFill>
                  <a:srgbClr val="FF0000"/>
                </a:solidFill>
              </a:rPr>
              <a:t>  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</a:rPr>
              <a:t>xml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dirty="0"/>
              <a:t>file</a:t>
            </a:r>
            <a:r>
              <a:rPr lang="en-GB" sz="3200" b="1" dirty="0"/>
              <a:t>:</a:t>
            </a:r>
          </a:p>
          <a:p>
            <a:pPr marL="342900" indent="-3429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3200" dirty="0"/>
              <a:t>Choose </a:t>
            </a:r>
          </a:p>
          <a:p>
            <a:pPr marL="342900" indent="-342900" algn="ctr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3200" b="1" dirty="0"/>
              <a:t>Window &gt; Preferences &gt; General &gt; </a:t>
            </a:r>
          </a:p>
          <a:p>
            <a:pPr marL="342900" indent="-342900" algn="ctr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3200" b="1" dirty="0"/>
              <a:t>Editors &gt;  </a:t>
            </a:r>
            <a:r>
              <a:rPr lang="en-GB" sz="3200" b="1" dirty="0">
                <a:solidFill>
                  <a:srgbClr val="FF0000"/>
                </a:solidFill>
              </a:rPr>
              <a:t>File Associations</a:t>
            </a:r>
            <a:endParaRPr lang="en-GB" sz="3200" b="1" dirty="0"/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611188" y="116632"/>
            <a:ext cx="7770812" cy="707886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4000" dirty="0">
                <a:solidFill>
                  <a:schemeClr val="tx2"/>
                </a:solidFill>
              </a:rPr>
              <a:t>Default </a:t>
            </a:r>
            <a:r>
              <a:rPr lang="en-GB" sz="4000" b="1" dirty="0">
                <a:solidFill>
                  <a:schemeClr val="tx2"/>
                </a:solidFill>
              </a:rPr>
              <a:t>Ant </a:t>
            </a:r>
            <a:r>
              <a:rPr lang="en-GB" sz="4000" b="1" dirty="0" smtClean="0">
                <a:solidFill>
                  <a:schemeClr val="tx2"/>
                </a:solidFill>
              </a:rPr>
              <a:t>Editor</a:t>
            </a:r>
            <a:endParaRPr lang="en-GB" sz="4000" b="1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24128" y="848906"/>
            <a:ext cx="3389069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8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8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8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8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B27A918-E02C-4D6A-948C-CD8B0EEE7EF4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6656"/>
            <a:ext cx="7772400" cy="6477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/>
              <a:t>Eclipse</a:t>
            </a:r>
            <a:r>
              <a:rPr lang="en-GB" sz="3600" smtClean="0"/>
              <a:t> and </a:t>
            </a:r>
            <a:r>
              <a:rPr lang="en-GB" sz="3600" b="1" smtClean="0"/>
              <a:t>ANT</a:t>
            </a:r>
          </a:p>
        </p:txBody>
      </p:sp>
      <p:sp>
        <p:nvSpPr>
          <p:cNvPr id="1054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596" y="785794"/>
            <a:ext cx="7772400" cy="6000768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We know that </a:t>
            </a:r>
            <a:r>
              <a:rPr lang="en-GB" sz="2000" b="1" dirty="0" smtClean="0"/>
              <a:t>Eclipse</a:t>
            </a:r>
            <a:r>
              <a:rPr lang="en-GB" sz="2000" dirty="0" smtClean="0"/>
              <a:t> is a good </a:t>
            </a:r>
            <a:r>
              <a:rPr lang="en-GB" sz="2000" b="1" dirty="0" smtClean="0"/>
              <a:t>IDE</a:t>
            </a:r>
            <a:r>
              <a:rPr lang="en-GB" sz="2000" dirty="0" smtClean="0"/>
              <a:t> for </a:t>
            </a:r>
            <a:r>
              <a:rPr lang="en-GB" sz="2000" b="1" dirty="0" smtClean="0"/>
              <a:t>Java</a:t>
            </a:r>
            <a:r>
              <a:rPr lang="en-GB" sz="2000" dirty="0" smtClean="0"/>
              <a:t> projects</a:t>
            </a:r>
          </a:p>
          <a:p>
            <a:pPr lvl="1" eaLnBrk="1" hangingPunct="1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GB" sz="1800" dirty="0" smtClean="0"/>
              <a:t>user friendly </a:t>
            </a:r>
            <a:r>
              <a:rPr lang="en-GB" sz="1800" i="1" dirty="0" smtClean="0"/>
              <a:t>tool for</a:t>
            </a:r>
            <a:r>
              <a:rPr lang="en-GB" sz="1800" b="1" i="1" dirty="0" smtClean="0"/>
              <a:t> writing and compiling Java code</a:t>
            </a:r>
            <a:r>
              <a:rPr lang="en-GB" sz="1800" dirty="0" smtClean="0"/>
              <a:t> – the most obvious part of software development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It also has </a:t>
            </a:r>
            <a:r>
              <a:rPr lang="en-GB" sz="2000" b="1" dirty="0" err="1" smtClean="0"/>
              <a:t>JUnit</a:t>
            </a:r>
            <a:r>
              <a:rPr lang="en-GB" sz="2000" dirty="0" smtClean="0"/>
              <a:t> as a </a:t>
            </a:r>
            <a:r>
              <a:rPr lang="en-GB" sz="2000" b="1" dirty="0" smtClean="0"/>
              <a:t>plug-in</a:t>
            </a:r>
            <a:r>
              <a:rPr lang="en-GB" sz="2000" dirty="0" smtClean="0"/>
              <a:t> </a:t>
            </a:r>
          </a:p>
          <a:p>
            <a:pPr lvl="1" eaLnBrk="1" hangingPunct="1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GB" sz="1800" dirty="0" smtClean="0"/>
              <a:t>a standard </a:t>
            </a:r>
            <a:r>
              <a:rPr lang="en-GB" sz="1800" i="1" dirty="0" smtClean="0"/>
              <a:t>tool for </a:t>
            </a:r>
            <a:r>
              <a:rPr lang="en-GB" sz="1800" b="1" i="1" dirty="0" smtClean="0"/>
              <a:t>unit testing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But </a:t>
            </a:r>
            <a:r>
              <a:rPr lang="en-GB" sz="2000" i="1" u="sng" dirty="0" smtClean="0"/>
              <a:t>many more </a:t>
            </a:r>
            <a:r>
              <a:rPr lang="en-GB" sz="2000" b="1" i="1" u="sng" dirty="0" smtClean="0"/>
              <a:t>build</a:t>
            </a:r>
            <a:r>
              <a:rPr lang="en-GB" sz="2000" i="1" u="sng" dirty="0" smtClean="0"/>
              <a:t> steps are necessary</a:t>
            </a:r>
            <a:r>
              <a:rPr lang="en-GB" sz="2000" dirty="0" smtClean="0"/>
              <a:t>  to deliver a finished product: </a:t>
            </a:r>
          </a:p>
          <a:p>
            <a:pPr lvl="1" eaLnBrk="1" hangingPunct="1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GB" sz="1800" i="1" u="sng" dirty="0" smtClean="0"/>
              <a:t>compiling,</a:t>
            </a:r>
          </a:p>
          <a:p>
            <a:pPr lvl="1" eaLnBrk="1" hangingPunct="1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GB" sz="1800" i="1" u="sng" dirty="0" smtClean="0"/>
              <a:t>running programs</a:t>
            </a:r>
            <a:r>
              <a:rPr lang="en-GB" sz="1800" dirty="0" smtClean="0"/>
              <a:t>  (e.g. for testing purposes)</a:t>
            </a:r>
          </a:p>
          <a:p>
            <a:pPr lvl="1" eaLnBrk="1" hangingPunct="1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GB" sz="1800" i="1" u="sng" dirty="0" smtClean="0"/>
              <a:t>documenting</a:t>
            </a:r>
            <a:r>
              <a:rPr lang="en-GB" sz="1800" dirty="0" smtClean="0"/>
              <a:t>, </a:t>
            </a:r>
          </a:p>
          <a:p>
            <a:pPr lvl="1" eaLnBrk="1" hangingPunct="1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GB" sz="1800" i="1" u="sng" dirty="0" smtClean="0"/>
              <a:t>packaging</a:t>
            </a:r>
            <a:r>
              <a:rPr lang="en-GB" sz="1800" dirty="0" smtClean="0"/>
              <a:t>,  and </a:t>
            </a:r>
          </a:p>
          <a:p>
            <a:pPr lvl="1" eaLnBrk="1" hangingPunct="1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GB" sz="1800" i="1" u="sng" dirty="0" smtClean="0"/>
              <a:t>deploying</a:t>
            </a:r>
            <a:r>
              <a:rPr lang="en-GB" sz="1800" dirty="0" smtClean="0"/>
              <a:t>  the software. 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You know that this can be </a:t>
            </a:r>
            <a:r>
              <a:rPr lang="en-GB" sz="2000" b="1" i="1" u="sng" dirty="0" smtClean="0"/>
              <a:t>automated</a:t>
            </a:r>
            <a:r>
              <a:rPr lang="en-GB" sz="2000" dirty="0" smtClean="0"/>
              <a:t>  by </a:t>
            </a:r>
            <a:r>
              <a:rPr lang="en-GB" sz="2000" b="1" dirty="0" smtClean="0"/>
              <a:t>Ant </a:t>
            </a:r>
          </a:p>
          <a:p>
            <a:pPr lvl="1" eaLnBrk="1" hangingPunct="1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GB" sz="1800" dirty="0" smtClean="0"/>
              <a:t>a </a:t>
            </a:r>
            <a:r>
              <a:rPr lang="en-GB" sz="1800" i="1" u="sng" dirty="0" smtClean="0"/>
              <a:t>good </a:t>
            </a:r>
            <a:r>
              <a:rPr lang="en-GB" sz="1800" b="1" i="1" u="sng" dirty="0" smtClean="0"/>
              <a:t>independent</a:t>
            </a:r>
            <a:r>
              <a:rPr lang="en-GB" sz="1800" i="1" u="sng" dirty="0" smtClean="0"/>
              <a:t> and de facto standard </a:t>
            </a:r>
            <a:r>
              <a:rPr lang="en-GB" sz="1800" b="1" i="1" u="sng" dirty="0" smtClean="0"/>
              <a:t>build tool</a:t>
            </a:r>
            <a:r>
              <a:rPr lang="en-GB" sz="1800" dirty="0" smtClean="0"/>
              <a:t>,  and 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r>
              <a:rPr lang="en-GB" sz="2000" b="1" dirty="0" smtClean="0"/>
              <a:t>Eclipse</a:t>
            </a:r>
            <a:r>
              <a:rPr lang="en-GB" sz="2000" dirty="0" smtClean="0"/>
              <a:t> has </a:t>
            </a:r>
            <a:r>
              <a:rPr lang="en-GB" sz="2000" b="1" dirty="0" smtClean="0"/>
              <a:t>Ant</a:t>
            </a:r>
            <a:r>
              <a:rPr lang="en-GB" sz="2000" dirty="0" smtClean="0"/>
              <a:t> as one more </a:t>
            </a:r>
            <a:r>
              <a:rPr lang="en-GB" sz="2000" b="1" dirty="0" smtClean="0"/>
              <a:t>plug-in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>
                <a:solidFill>
                  <a:srgbClr val="FF0000"/>
                </a:solidFill>
              </a:rPr>
              <a:t>Our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last goal</a:t>
            </a:r>
            <a:r>
              <a:rPr lang="en-GB" sz="2000" dirty="0" smtClean="0">
                <a:solidFill>
                  <a:srgbClr val="FF0000"/>
                </a:solidFill>
              </a:rPr>
              <a:t>  in these lectures is to show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how</a:t>
            </a:r>
            <a:r>
              <a:rPr lang="en-GB" sz="2000" dirty="0" smtClean="0">
                <a:solidFill>
                  <a:srgbClr val="FF0000"/>
                </a:solidFill>
              </a:rPr>
              <a:t>  </a:t>
            </a:r>
            <a:r>
              <a:rPr lang="en-GB" sz="2000" b="1" dirty="0" smtClean="0">
                <a:solidFill>
                  <a:srgbClr val="FF0000"/>
                </a:solidFill>
              </a:rPr>
              <a:t>Ant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works</a:t>
            </a:r>
            <a:r>
              <a:rPr lang="en-GB" sz="2000" dirty="0" smtClean="0">
                <a:solidFill>
                  <a:srgbClr val="FF0000"/>
                </a:solidFill>
              </a:rPr>
              <a:t>  in the framework of </a:t>
            </a:r>
            <a:r>
              <a:rPr lang="en-GB" sz="2000" b="1" dirty="0" smtClean="0">
                <a:solidFill>
                  <a:srgbClr val="FF0000"/>
                </a:solidFill>
              </a:rPr>
              <a:t>Eclipse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5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05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5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054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54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054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054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2F37826-E779-407B-9093-D30B1D1E8526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22531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380288" y="1773238"/>
            <a:ext cx="12239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US" sz="1800"/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611188" y="-27384"/>
            <a:ext cx="7770812" cy="67216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 dirty="0">
                <a:solidFill>
                  <a:schemeClr val="tx2"/>
                </a:solidFill>
              </a:rPr>
              <a:t>Default </a:t>
            </a:r>
            <a:r>
              <a:rPr lang="en-GB" sz="3200" b="1" dirty="0">
                <a:solidFill>
                  <a:schemeClr val="tx2"/>
                </a:solidFill>
              </a:rPr>
              <a:t>Ant </a:t>
            </a:r>
            <a:r>
              <a:rPr lang="en-GB" sz="3200" b="1" dirty="0" smtClean="0">
                <a:solidFill>
                  <a:schemeClr val="tx2"/>
                </a:solidFill>
              </a:rPr>
              <a:t>Editor</a:t>
            </a:r>
            <a:endParaRPr lang="en-GB" sz="3200" b="1" dirty="0">
              <a:solidFill>
                <a:schemeClr val="tx2"/>
              </a:solidFill>
            </a:endParaRPr>
          </a:p>
        </p:txBody>
      </p:sp>
      <p:pic>
        <p:nvPicPr>
          <p:cNvPr id="22533" name="Picture 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500" y="1071563"/>
            <a:ext cx="6342063" cy="576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2" name="AutoShape 22"/>
          <p:cNvSpPr>
            <a:spLocks noChangeArrowheads="1"/>
          </p:cNvSpPr>
          <p:nvPr/>
        </p:nvSpPr>
        <p:spPr bwMode="auto">
          <a:xfrm>
            <a:off x="4429125" y="3214688"/>
            <a:ext cx="295275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83" name="AutoShape 23"/>
          <p:cNvSpPr>
            <a:spLocks noChangeArrowheads="1"/>
          </p:cNvSpPr>
          <p:nvPr/>
        </p:nvSpPr>
        <p:spPr bwMode="auto">
          <a:xfrm>
            <a:off x="7848600" y="2276475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84" name="AutoShape 24"/>
          <p:cNvSpPr>
            <a:spLocks noChangeArrowheads="1"/>
          </p:cNvSpPr>
          <p:nvPr/>
        </p:nvSpPr>
        <p:spPr bwMode="auto">
          <a:xfrm>
            <a:off x="6500813" y="4806950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86" name="AutoShape 26"/>
          <p:cNvSpPr>
            <a:spLocks noChangeArrowheads="1"/>
          </p:cNvSpPr>
          <p:nvPr/>
        </p:nvSpPr>
        <p:spPr bwMode="auto">
          <a:xfrm>
            <a:off x="7920038" y="5286375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87" name="AutoShape 27"/>
          <p:cNvSpPr>
            <a:spLocks noChangeArrowheads="1"/>
          </p:cNvSpPr>
          <p:nvPr/>
        </p:nvSpPr>
        <p:spPr bwMode="auto">
          <a:xfrm rot="10800000">
            <a:off x="2143125" y="2857500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6567488" y="6137275"/>
            <a:ext cx="147637" cy="292100"/>
          </a:xfrm>
          <a:prstGeom prst="downArrow">
            <a:avLst>
              <a:gd name="adj1" fmla="val 50000"/>
              <a:gd name="adj2" fmla="val 494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508104" y="578121"/>
            <a:ext cx="3065263" cy="6186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36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36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2" grpId="0" animBg="1"/>
      <p:bldP spid="143383" grpId="0" animBg="1"/>
      <p:bldP spid="143384" grpId="0" animBg="1"/>
      <p:bldP spid="143386" grpId="0" animBg="1"/>
      <p:bldP spid="143387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EF00971-202C-4C74-A49B-AABB6E893665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100806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Eclipse</a:t>
            </a:r>
            <a:r>
              <a:rPr lang="en-GB" sz="3200" dirty="0" smtClean="0"/>
              <a:t> and </a:t>
            </a:r>
            <a:r>
              <a:rPr lang="en-GB" sz="3200" b="1" dirty="0" smtClean="0"/>
              <a:t>ANT: </a:t>
            </a:r>
            <a:br>
              <a:rPr lang="en-GB" sz="3200" b="1" dirty="0" smtClean="0"/>
            </a:br>
            <a:r>
              <a:rPr lang="en-GB" sz="3200" b="1" dirty="0" smtClean="0"/>
              <a:t>Main Tasks Considered </a:t>
            </a:r>
            <a:r>
              <a:rPr lang="en-GB" sz="3200" b="1" i="1" dirty="0" smtClean="0">
                <a:solidFill>
                  <a:srgbClr val="FF0000"/>
                </a:solidFill>
              </a:rPr>
              <a:t>by</a:t>
            </a:r>
            <a:r>
              <a:rPr lang="en-GB" sz="3200" b="1" i="1" dirty="0" smtClean="0"/>
              <a:t> </a:t>
            </a:r>
            <a:r>
              <a:rPr lang="en-GB" sz="3200" b="1" i="1" dirty="0" smtClean="0">
                <a:solidFill>
                  <a:srgbClr val="FF0000"/>
                </a:solidFill>
              </a:rPr>
              <a:t>Now</a:t>
            </a:r>
          </a:p>
        </p:txBody>
      </p:sp>
      <p:sp>
        <p:nvSpPr>
          <p:cNvPr id="163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42910" y="1071546"/>
            <a:ext cx="8020050" cy="542928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Blip>
                <a:blip r:embed="rId3"/>
              </a:buBlip>
            </a:pPr>
            <a:r>
              <a:rPr lang="en-GB" sz="2400" b="1" i="1" dirty="0" smtClean="0"/>
              <a:t>separating</a:t>
            </a:r>
            <a:r>
              <a:rPr lang="en-GB" sz="2400" dirty="0" smtClean="0"/>
              <a:t>  the </a:t>
            </a:r>
            <a:r>
              <a:rPr lang="en-GB" sz="2400" b="1" dirty="0" smtClean="0"/>
              <a:t>source</a:t>
            </a:r>
            <a:r>
              <a:rPr lang="en-GB" sz="2400" dirty="0" smtClean="0"/>
              <a:t> and </a:t>
            </a:r>
            <a:r>
              <a:rPr lang="en-GB" sz="2400" b="1" dirty="0" smtClean="0"/>
              <a:t>build</a:t>
            </a:r>
            <a:r>
              <a:rPr lang="en-GB" sz="2400" dirty="0" smtClean="0"/>
              <a:t> directories 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Blip>
                <a:blip r:embed="rId3"/>
              </a:buBlip>
            </a:pPr>
            <a:r>
              <a:rPr lang="en-GB" sz="2000" dirty="0" smtClean="0"/>
              <a:t>in</a:t>
            </a:r>
            <a:r>
              <a:rPr lang="en-GB" sz="2000" b="1" dirty="0" smtClean="0"/>
              <a:t> a new project, </a:t>
            </a:r>
            <a:r>
              <a:rPr lang="en-GB" sz="2000" dirty="0" smtClean="0"/>
              <a:t>and</a:t>
            </a:r>
            <a:r>
              <a:rPr lang="en-GB" sz="2000" b="1" dirty="0" smtClean="0"/>
              <a:t> </a:t>
            </a:r>
            <a:r>
              <a:rPr lang="en-GB" sz="2000" dirty="0" smtClean="0"/>
              <a:t>in 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Blip>
                <a:blip r:embed="rId3"/>
              </a:buBlip>
            </a:pPr>
            <a:r>
              <a:rPr lang="en-GB" sz="2000" dirty="0" smtClean="0"/>
              <a:t>in an</a:t>
            </a:r>
            <a:r>
              <a:rPr lang="en-GB" sz="2000" b="1" dirty="0" smtClean="0"/>
              <a:t> existing project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en-GB" sz="2400" b="1" dirty="0" smtClean="0">
                <a:solidFill>
                  <a:srgbClr val="FF0000"/>
                </a:solidFill>
              </a:rPr>
              <a:t>(not completely considered yet) </a:t>
            </a:r>
            <a:r>
              <a:rPr lang="en-GB" sz="2400" b="1" i="1" dirty="0" smtClean="0"/>
              <a:t>importing</a:t>
            </a:r>
            <a:r>
              <a:rPr lang="en-GB" sz="2400" dirty="0" smtClean="0"/>
              <a:t>  an existing project, whether it is 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</a:pPr>
            <a:r>
              <a:rPr lang="en-GB" sz="2000" dirty="0" smtClean="0"/>
              <a:t>an </a:t>
            </a:r>
            <a:r>
              <a:rPr lang="en-GB" sz="2000" b="1" dirty="0" smtClean="0"/>
              <a:t>Eclipse</a:t>
            </a:r>
            <a:r>
              <a:rPr lang="en-GB" sz="2000" dirty="0" smtClean="0"/>
              <a:t> project (quite easy! </a:t>
            </a:r>
            <a:r>
              <a:rPr lang="en-GB" sz="2000" b="1" dirty="0" smtClean="0">
                <a:solidFill>
                  <a:srgbClr val="FF0000"/>
                </a:solidFill>
              </a:rPr>
              <a:t>Considered earlier!</a:t>
            </a:r>
            <a:r>
              <a:rPr lang="en-GB" sz="2000" dirty="0" smtClean="0"/>
              <a:t>) or 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</a:pPr>
            <a:r>
              <a:rPr lang="en-GB" sz="2000" b="1" dirty="0" smtClean="0">
                <a:solidFill>
                  <a:srgbClr val="FF0000"/>
                </a:solidFill>
              </a:rPr>
              <a:t>an Ant project </a:t>
            </a:r>
            <a:r>
              <a:rPr lang="en-GB" sz="1600" dirty="0" smtClean="0"/>
              <a:t>with </a:t>
            </a:r>
            <a:r>
              <a:rPr lang="en-GB" sz="1600" b="1" i="1" dirty="0" smtClean="0"/>
              <a:t>two</a:t>
            </a:r>
            <a:r>
              <a:rPr lang="en-GB" sz="1600" dirty="0" smtClean="0"/>
              <a:t>  source directories </a:t>
            </a:r>
          </a:p>
          <a:p>
            <a:pPr lvl="2" eaLnBrk="1" hangingPunct="1">
              <a:lnSpc>
                <a:spcPct val="80000"/>
              </a:lnSpc>
              <a:spcAft>
                <a:spcPts val="1200"/>
              </a:spcAft>
            </a:pPr>
            <a:r>
              <a:rPr lang="en-GB" sz="1600" dirty="0" smtClean="0"/>
              <a:t>for the ordinary </a:t>
            </a:r>
            <a:r>
              <a:rPr lang="en-GB" sz="1600" i="1" u="sng" dirty="0" smtClean="0"/>
              <a:t>source code</a:t>
            </a:r>
            <a:r>
              <a:rPr lang="en-GB" sz="1600" i="1" dirty="0" smtClean="0"/>
              <a:t>  </a:t>
            </a:r>
            <a:r>
              <a:rPr lang="en-GB" sz="1600" dirty="0" smtClean="0"/>
              <a:t>and </a:t>
            </a:r>
            <a:r>
              <a:rPr lang="en-GB" sz="1600" b="1" dirty="0" err="1" smtClean="0"/>
              <a:t>JUnit</a:t>
            </a:r>
            <a:r>
              <a:rPr lang="en-GB" sz="1600" dirty="0" smtClean="0"/>
              <a:t> </a:t>
            </a:r>
            <a:r>
              <a:rPr lang="en-GB" sz="1600" i="1" u="sng" dirty="0" smtClean="0"/>
              <a:t>test cases</a:t>
            </a:r>
            <a:r>
              <a:rPr lang="en-GB" sz="1600" dirty="0" smtClean="0"/>
              <a:t>  and </a:t>
            </a:r>
          </a:p>
          <a:p>
            <a:pPr lvl="2" eaLnBrk="1" hangingPunct="1">
              <a:lnSpc>
                <a:spcPct val="80000"/>
              </a:lnSpc>
              <a:spcAft>
                <a:spcPts val="1200"/>
              </a:spcAft>
            </a:pPr>
            <a:r>
              <a:rPr lang="en-GB" sz="1600" dirty="0" smtClean="0"/>
              <a:t>with</a:t>
            </a:r>
            <a:r>
              <a:rPr lang="en-GB" sz="1600" b="1" i="1" dirty="0" smtClean="0"/>
              <a:t> two</a:t>
            </a:r>
            <a:r>
              <a:rPr lang="en-GB" sz="1600" dirty="0" smtClean="0"/>
              <a:t>  corresponding compiled classes directories  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Blip>
                <a:blip r:embed="rId3"/>
              </a:buBlip>
            </a:pPr>
            <a:r>
              <a:rPr lang="en-GB" sz="2400" b="1" i="1" dirty="0" smtClean="0"/>
              <a:t>creating</a:t>
            </a:r>
            <a:r>
              <a:rPr lang="en-GB" sz="2400" dirty="0" smtClean="0"/>
              <a:t>  and </a:t>
            </a:r>
            <a:r>
              <a:rPr lang="en-GB" sz="2400" b="1" i="1" dirty="0" smtClean="0"/>
              <a:t>editing</a:t>
            </a:r>
            <a:r>
              <a:rPr lang="en-GB" sz="2400" dirty="0" smtClean="0"/>
              <a:t>  a build xml file 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Blip>
                <a:blip r:embed="rId3"/>
              </a:buBlip>
            </a:pPr>
            <a:r>
              <a:rPr lang="en-GB" sz="2400" dirty="0" smtClean="0"/>
              <a:t>setting and using </a:t>
            </a:r>
            <a:r>
              <a:rPr lang="en-GB" sz="2400" b="1" i="1" dirty="0" smtClean="0"/>
              <a:t>default</a:t>
            </a:r>
            <a:r>
              <a:rPr lang="en-GB" sz="2400" dirty="0" smtClean="0"/>
              <a:t>  </a:t>
            </a:r>
            <a:r>
              <a:rPr lang="en-GB" sz="2400" b="1" dirty="0" smtClean="0"/>
              <a:t>Ant</a:t>
            </a:r>
            <a:r>
              <a:rPr lang="en-GB" sz="2400" dirty="0" smtClean="0"/>
              <a:t> </a:t>
            </a:r>
            <a:r>
              <a:rPr lang="en-GB" sz="2400" b="1" i="1" dirty="0" smtClean="0"/>
              <a:t>editor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Blip>
                <a:blip r:embed="rId3"/>
              </a:buBlip>
            </a:pPr>
            <a:r>
              <a:rPr lang="en-GB" sz="2400" b="1" i="1" dirty="0" smtClean="0"/>
              <a:t>running</a:t>
            </a:r>
            <a:r>
              <a:rPr lang="en-GB" sz="2400" dirty="0" smtClean="0"/>
              <a:t>  </a:t>
            </a:r>
            <a:r>
              <a:rPr lang="en-GB" sz="2400" b="1" dirty="0" smtClean="0"/>
              <a:t>Ant</a:t>
            </a:r>
            <a:r>
              <a:rPr lang="en-GB" sz="2400" dirty="0" smtClean="0"/>
              <a:t> from inside of </a:t>
            </a:r>
            <a:r>
              <a:rPr lang="en-GB" sz="2400" b="1" dirty="0" smtClean="0"/>
              <a:t>Eclipse </a:t>
            </a:r>
            <a:r>
              <a:rPr lang="en-GB" sz="2400" dirty="0" smtClean="0"/>
              <a:t>(a </a:t>
            </a:r>
            <a:r>
              <a:rPr lang="en-GB" sz="2400" i="1" u="sng" dirty="0" smtClean="0"/>
              <a:t>simplest case</a:t>
            </a:r>
            <a:r>
              <a:rPr lang="en-GB" sz="24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63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3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1E14C1F-999B-4F8F-A367-1A97341E9BA2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14438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55650" y="1557338"/>
            <a:ext cx="838835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9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000" b="1" i="1" dirty="0"/>
              <a:t>Formerly</a:t>
            </a:r>
            <a:r>
              <a:rPr lang="en-GB" sz="2000" dirty="0"/>
              <a:t>,  when studying </a:t>
            </a:r>
            <a:r>
              <a:rPr lang="en-GB" sz="2000" b="1" dirty="0"/>
              <a:t>Ant</a:t>
            </a:r>
            <a:r>
              <a:rPr lang="en-GB" sz="2000" dirty="0"/>
              <a:t>, we were running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mybuild.xml </a:t>
            </a:r>
            <a:r>
              <a:rPr lang="en-GB" sz="2000" dirty="0"/>
              <a:t>from the </a:t>
            </a:r>
            <a:r>
              <a:rPr lang="en-GB" sz="2000" b="1" i="1" dirty="0"/>
              <a:t>command line  </a:t>
            </a:r>
            <a:r>
              <a:rPr lang="en-GB" sz="2000" dirty="0"/>
              <a:t>in various ways, in particular as </a:t>
            </a:r>
          </a:p>
          <a:p>
            <a:pPr marL="342900" indent="-342900">
              <a:lnSpc>
                <a:spcPct val="110000"/>
              </a:lnSpc>
              <a:spcBef>
                <a:spcPct val="9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endParaRPr lang="en-GB" sz="2000" dirty="0"/>
          </a:p>
          <a:p>
            <a:pPr marL="342900" indent="-342900">
              <a:lnSpc>
                <a:spcPct val="110000"/>
              </a:lnSpc>
              <a:spcBef>
                <a:spcPct val="9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000" dirty="0"/>
              <a:t>This means to </a:t>
            </a:r>
            <a:r>
              <a:rPr lang="en-GB" sz="2000" b="1" i="1" dirty="0"/>
              <a:t>run (call)</a:t>
            </a:r>
            <a:r>
              <a:rPr lang="en-GB" sz="2000" dirty="0"/>
              <a:t>  the targets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clean </a:t>
            </a:r>
            <a:r>
              <a:rPr lang="en-GB" sz="2000" dirty="0"/>
              <a:t>and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test </a:t>
            </a:r>
            <a:r>
              <a:rPr lang="en-GB" sz="2000" dirty="0"/>
              <a:t>in this order. Of course, these targets </a:t>
            </a:r>
            <a:r>
              <a:rPr lang="en-GB" sz="2000" b="1" i="1" dirty="0"/>
              <a:t>will also call their dependencies</a:t>
            </a:r>
            <a:r>
              <a:rPr lang="en-GB" sz="2000" dirty="0"/>
              <a:t>…</a:t>
            </a:r>
          </a:p>
          <a:p>
            <a:pPr marL="342900" indent="-342900">
              <a:lnSpc>
                <a:spcPct val="110000"/>
              </a:lnSpc>
              <a:spcBef>
                <a:spcPct val="9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000" dirty="0"/>
              <a:t>Recall that this, in fact, involved (besides many other tasks)</a:t>
            </a:r>
          </a:p>
          <a:p>
            <a:pPr marL="742950" lvl="1" indent="-285750">
              <a:lnSpc>
                <a:spcPct val="110000"/>
              </a:lnSpc>
              <a:spcBef>
                <a:spcPct val="9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1800" dirty="0"/>
              <a:t>task for </a:t>
            </a:r>
            <a:r>
              <a:rPr lang="en-GB" sz="1800" i="1" u="sng" dirty="0"/>
              <a:t>testing</a:t>
            </a:r>
            <a:r>
              <a:rPr lang="en-GB" sz="1800" dirty="0"/>
              <a:t>, and </a:t>
            </a:r>
          </a:p>
          <a:p>
            <a:pPr marL="742950" lvl="1" indent="-285750">
              <a:lnSpc>
                <a:spcPct val="110000"/>
              </a:lnSpc>
              <a:spcBef>
                <a:spcPct val="9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junitreport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/>
              <a:t> </a:t>
            </a:r>
            <a:r>
              <a:rPr lang="en-GB" sz="1800" dirty="0" smtClean="0"/>
              <a:t>and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&lt;report&gt; </a:t>
            </a:r>
            <a:r>
              <a:rPr lang="en-GB" sz="1800" dirty="0" smtClean="0"/>
              <a:t>tasks </a:t>
            </a:r>
            <a:r>
              <a:rPr lang="en-GB" sz="1800" dirty="0"/>
              <a:t>to create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html</a:t>
            </a:r>
            <a:r>
              <a:rPr lang="en-GB" sz="1800" dirty="0"/>
              <a:t> </a:t>
            </a:r>
            <a:r>
              <a:rPr lang="en-GB" sz="1800" i="1" u="sng" dirty="0"/>
              <a:t>report on testing</a:t>
            </a:r>
            <a:r>
              <a:rPr lang="en-GB" sz="1800" dirty="0"/>
              <a:t>. </a:t>
            </a:r>
            <a:endParaRPr lang="en-GB" sz="1800" b="1" dirty="0">
              <a:solidFill>
                <a:srgbClr val="000000"/>
              </a:solidFill>
              <a:latin typeface="Courier New" pitchFamily="49" charset="0"/>
            </a:endParaRPr>
          </a:p>
          <a:p>
            <a:pPr marL="342900" indent="-342900">
              <a:lnSpc>
                <a:spcPct val="110000"/>
              </a:lnSpc>
              <a:spcBef>
                <a:spcPct val="9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000" dirty="0"/>
              <a:t>Now, we will be able to do all of this </a:t>
            </a:r>
            <a:r>
              <a:rPr lang="en-GB" sz="2000" b="1" i="1" u="sng" dirty="0">
                <a:solidFill>
                  <a:srgbClr val="FF0000"/>
                </a:solidFill>
              </a:rPr>
              <a:t>from</a:t>
            </a:r>
            <a:r>
              <a:rPr lang="en-GB" sz="2000" dirty="0"/>
              <a:t>  </a:t>
            </a:r>
            <a:r>
              <a:rPr lang="en-GB" sz="2000" b="1" dirty="0"/>
              <a:t>Eclipse.  </a:t>
            </a: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611188" y="333375"/>
            <a:ext cx="7770812" cy="10080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b="1" i="1" u="sng" dirty="0">
                <a:solidFill>
                  <a:schemeClr val="tx2"/>
                </a:solidFill>
              </a:rPr>
              <a:t>Importing</a:t>
            </a:r>
            <a:r>
              <a:rPr lang="en-GB" sz="2800" b="1" dirty="0">
                <a:solidFill>
                  <a:schemeClr val="tx2"/>
                </a:solidFill>
              </a:rPr>
              <a:t>  Existing Ant Project </a:t>
            </a:r>
            <a:br>
              <a:rPr lang="en-GB" sz="2800" b="1" dirty="0">
                <a:solidFill>
                  <a:schemeClr val="tx2"/>
                </a:solidFill>
              </a:rPr>
            </a:br>
            <a:r>
              <a:rPr lang="en-GB" sz="2800" b="1" dirty="0">
                <a:solidFill>
                  <a:schemeClr val="tx2"/>
                </a:solidFill>
              </a:rPr>
              <a:t>into</a:t>
            </a:r>
            <a:r>
              <a:rPr lang="en-GB" sz="2800" dirty="0">
                <a:solidFill>
                  <a:schemeClr val="tx2"/>
                </a:solidFill>
              </a:rPr>
              <a:t> </a:t>
            </a:r>
            <a:r>
              <a:rPr lang="en-GB" sz="2800" b="1" dirty="0">
                <a:solidFill>
                  <a:schemeClr val="tx2"/>
                </a:solidFill>
              </a:rPr>
              <a:t>Eclipse</a:t>
            </a:r>
          </a:p>
        </p:txBody>
      </p:sp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1258888" y="2516188"/>
            <a:ext cx="7110412" cy="338137"/>
          </a:xfrm>
          <a:prstGeom prst="rect">
            <a:avLst/>
          </a:prstGeom>
          <a:solidFill>
            <a:srgbClr val="333333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H:\Antbook\ch04&gt;ant -f mybuild.xml clean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4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4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44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4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44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44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06C6AFD-5F05-4AB7-8B8A-069EC39C796B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27651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539552" y="1021080"/>
            <a:ext cx="8066087" cy="543225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Aft>
                <a:spcPts val="6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000" dirty="0"/>
              <a:t>First, we want to </a:t>
            </a:r>
            <a:r>
              <a:rPr lang="en-GB" sz="2000" b="1" dirty="0">
                <a:solidFill>
                  <a:srgbClr val="FF0000"/>
                </a:solidFill>
              </a:rPr>
              <a:t>import</a:t>
            </a:r>
            <a:r>
              <a:rPr lang="en-GB" sz="2000" dirty="0"/>
              <a:t> into the </a:t>
            </a:r>
            <a:r>
              <a:rPr lang="en-GB" sz="2000" b="1" dirty="0"/>
              <a:t>workspace</a:t>
            </a:r>
            <a:r>
              <a:rPr lang="en-GB" sz="2000" dirty="0"/>
              <a:t> of </a:t>
            </a:r>
            <a:r>
              <a:rPr lang="en-GB" sz="2000" b="1" dirty="0"/>
              <a:t>Eclipse</a:t>
            </a:r>
            <a:r>
              <a:rPr lang="en-GB" sz="2000" dirty="0"/>
              <a:t> the whole directory tree under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:\Antbook\ch04 </a:t>
            </a:r>
            <a:r>
              <a:rPr lang="en-GB" sz="2000" dirty="0" smtClean="0"/>
              <a:t>(</a:t>
            </a:r>
            <a:r>
              <a:rPr lang="en-GB" sz="2000" dirty="0"/>
              <a:t>which you created yourselves in the</a:t>
            </a:r>
            <a:r>
              <a:rPr lang="en-GB" sz="2000" b="1" dirty="0"/>
              <a:t> Lab sessions</a:t>
            </a:r>
            <a:r>
              <a:rPr lang="en-GB" sz="2000" dirty="0" smtClean="0"/>
              <a:t>)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</a:p>
          <a:p>
            <a:pPr marL="342900" indent="-342900">
              <a:spcAft>
                <a:spcPts val="600"/>
              </a:spcAft>
              <a:buClr>
                <a:schemeClr val="hlink"/>
              </a:buClr>
              <a:buSzPct val="110000"/>
              <a:buBlip>
                <a:blip r:embed="rId3"/>
              </a:buBlip>
              <a:defRPr/>
            </a:pPr>
            <a:r>
              <a:rPr lang="en-GB" sz="2000" b="1" dirty="0" smtClean="0">
                <a:latin typeface="+mn-lt"/>
              </a:rPr>
              <a:t>Note </a:t>
            </a:r>
            <a:r>
              <a:rPr lang="en-GB" sz="2000" dirty="0" smtClean="0">
                <a:latin typeface="+mn-lt"/>
              </a:rPr>
              <a:t>that despite using the term </a:t>
            </a:r>
            <a:r>
              <a:rPr lang="en-GB" sz="2000" b="1" dirty="0">
                <a:solidFill>
                  <a:srgbClr val="FF0000"/>
                </a:solidFill>
              </a:rPr>
              <a:t>import</a:t>
            </a:r>
            <a:r>
              <a:rPr lang="en-GB" sz="2000" dirty="0"/>
              <a:t> </a:t>
            </a:r>
            <a:r>
              <a:rPr lang="en-GB" sz="2000" dirty="0" smtClean="0"/>
              <a:t> we </a:t>
            </a:r>
            <a:r>
              <a:rPr lang="en-GB" sz="2000" b="1" u="sng" dirty="0" smtClean="0">
                <a:solidFill>
                  <a:srgbClr val="FF0000"/>
                </a:solidFill>
              </a:rPr>
              <a:t>will not</a:t>
            </a:r>
            <a:r>
              <a:rPr lang="en-GB" sz="2000" dirty="0" smtClean="0"/>
              <a:t> use here the </a:t>
            </a:r>
            <a:r>
              <a:rPr lang="en-GB" sz="2000" b="1" dirty="0" smtClean="0">
                <a:solidFill>
                  <a:srgbClr val="FF0000"/>
                </a:solidFill>
              </a:rPr>
              <a:t>Import </a:t>
            </a:r>
            <a:r>
              <a:rPr lang="en-GB" sz="2000" b="1" dirty="0" smtClean="0"/>
              <a:t> </a:t>
            </a:r>
            <a:r>
              <a:rPr lang="en-GB" sz="2000" b="1" dirty="0">
                <a:solidFill>
                  <a:srgbClr val="FF0000"/>
                </a:solidFill>
              </a:rPr>
              <a:t>W</a:t>
            </a:r>
            <a:r>
              <a:rPr lang="en-GB" sz="2000" b="1" dirty="0" smtClean="0">
                <a:solidFill>
                  <a:srgbClr val="FF0000"/>
                </a:solidFill>
              </a:rPr>
              <a:t>izard</a:t>
            </a:r>
            <a:r>
              <a:rPr lang="en-GB" sz="2000" dirty="0" smtClean="0"/>
              <a:t>. Formally, this </a:t>
            </a:r>
            <a:r>
              <a:rPr lang="en-GB" sz="2000" b="1" i="1" dirty="0" smtClean="0"/>
              <a:t>will look like creating a new project  </a:t>
            </a:r>
            <a:r>
              <a:rPr lang="en-GB" sz="2000" dirty="0" smtClean="0"/>
              <a:t>which will have a </a:t>
            </a:r>
            <a:r>
              <a:rPr lang="en-GB" sz="2000" b="1" i="1" u="sng" dirty="0" smtClean="0"/>
              <a:t>link</a:t>
            </a:r>
            <a:r>
              <a:rPr lang="en-GB" sz="2000" b="1" i="1" dirty="0" smtClean="0"/>
              <a:t> to existing Ant Project.</a:t>
            </a:r>
            <a:endParaRPr lang="en-GB" sz="2000" b="1" i="1" dirty="0">
              <a:solidFill>
                <a:srgbClr val="FF0000"/>
              </a:solidFill>
              <a:latin typeface="+mn-lt"/>
            </a:endParaRPr>
          </a:p>
          <a:p>
            <a:pPr marL="342900" indent="-342900">
              <a:spcAft>
                <a:spcPts val="6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000" dirty="0" smtClean="0"/>
              <a:t>Thus, </a:t>
            </a:r>
            <a:r>
              <a:rPr lang="en-GB" sz="2000" b="1" dirty="0">
                <a:solidFill>
                  <a:srgbClr val="FF0000"/>
                </a:solidFill>
              </a:rPr>
              <a:t>importing</a:t>
            </a:r>
            <a:r>
              <a:rPr lang="en-GB" sz="2000" dirty="0"/>
              <a:t> does </a:t>
            </a:r>
            <a:r>
              <a:rPr lang="en-GB" sz="2000" b="1" i="1" dirty="0"/>
              <a:t>not necessarily</a:t>
            </a:r>
            <a:r>
              <a:rPr lang="en-GB" sz="2000" dirty="0"/>
              <a:t>  mean that we will </a:t>
            </a:r>
            <a:r>
              <a:rPr lang="en-GB" sz="2000" b="1" i="1" dirty="0"/>
              <a:t>physically</a:t>
            </a:r>
            <a:r>
              <a:rPr lang="en-GB" sz="2000" dirty="0"/>
              <a:t>  copy the whole directory tree into the </a:t>
            </a:r>
            <a:r>
              <a:rPr lang="en-GB" sz="2000" b="1" i="1" dirty="0"/>
              <a:t>workspace</a:t>
            </a:r>
            <a:r>
              <a:rPr lang="en-GB" sz="2000" dirty="0"/>
              <a:t>  directory</a:t>
            </a:r>
            <a:r>
              <a:rPr lang="en-GB" sz="2000" b="1" dirty="0"/>
              <a:t>. </a:t>
            </a:r>
          </a:p>
          <a:p>
            <a:pPr marL="342900" indent="-342900">
              <a:spcAft>
                <a:spcPts val="6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000" b="1" u="sng" dirty="0">
                <a:solidFill>
                  <a:srgbClr val="FF0000"/>
                </a:solidFill>
              </a:rPr>
              <a:t>START IMPORTING</a:t>
            </a:r>
            <a:r>
              <a:rPr lang="en-GB" sz="2000" dirty="0"/>
              <a:t> </a:t>
            </a:r>
            <a:r>
              <a:rPr lang="en-GB" sz="2000" dirty="0" smtClean="0"/>
              <a:t> (</a:t>
            </a:r>
            <a:r>
              <a:rPr lang="en-GB" sz="2000" b="1" i="1" dirty="0" smtClean="0"/>
              <a:t>linking</a:t>
            </a:r>
            <a:r>
              <a:rPr lang="en-GB" sz="2000" dirty="0" smtClean="0"/>
              <a:t>) </a:t>
            </a:r>
            <a:r>
              <a:rPr lang="en-GB" sz="2000" dirty="0"/>
              <a:t>by </a:t>
            </a:r>
          </a:p>
          <a:p>
            <a:pPr marL="742950" lvl="1" indent="-285750">
              <a:spcAft>
                <a:spcPts val="60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/>
            </a:pPr>
            <a:r>
              <a:rPr lang="en-GB" sz="2000" b="1" i="1" dirty="0">
                <a:solidFill>
                  <a:srgbClr val="FF0000"/>
                </a:solidFill>
              </a:rPr>
              <a:t>first </a:t>
            </a:r>
            <a:r>
              <a:rPr lang="en-GB" sz="2000" b="1" i="1" u="sng" dirty="0">
                <a:solidFill>
                  <a:srgbClr val="FF0000"/>
                </a:solidFill>
              </a:rPr>
              <a:t>creating</a:t>
            </a:r>
            <a:r>
              <a:rPr lang="en-GB" sz="2000" b="1" i="1" dirty="0">
                <a:solidFill>
                  <a:srgbClr val="FF0000"/>
                </a:solidFill>
              </a:rPr>
              <a:t> a new </a:t>
            </a:r>
            <a:r>
              <a:rPr lang="en-GB" sz="2000" b="1" i="1" dirty="0">
                <a:solidFill>
                  <a:srgbClr val="FF0000"/>
                </a:solidFill>
                <a:latin typeface="+mn-lt"/>
                <a:cs typeface="Courier New" pitchFamily="49" charset="0"/>
              </a:rPr>
              <a:t>Java project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/>
              <a:t>in Eclipse workspace, say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LinkToCh04</a:t>
            </a:r>
            <a:r>
              <a:rPr lang="en-GB" sz="2000" dirty="0" smtClean="0">
                <a:latin typeface="Times New Roman" pitchFamily="18" charset="0"/>
              </a:rPr>
              <a:t> </a:t>
            </a:r>
            <a:r>
              <a:rPr lang="en-GB" sz="2000" dirty="0" smtClean="0"/>
              <a:t>and </a:t>
            </a:r>
            <a:r>
              <a:rPr lang="en-GB" sz="2000" b="1" dirty="0" smtClean="0">
                <a:solidFill>
                  <a:srgbClr val="FF0000"/>
                </a:solidFill>
              </a:rPr>
              <a:t>DO NOT CLICK FINISH</a:t>
            </a:r>
            <a:r>
              <a:rPr lang="en-GB" sz="2000" b="1" dirty="0" smtClean="0"/>
              <a:t> </a:t>
            </a:r>
            <a:r>
              <a:rPr lang="en-GB" sz="2000" dirty="0" smtClean="0"/>
              <a:t>for a while</a:t>
            </a:r>
            <a:r>
              <a:rPr lang="en-GB" sz="2000" b="1" dirty="0" smtClean="0"/>
              <a:t>!</a:t>
            </a:r>
            <a:endParaRPr lang="en-GB" sz="2000" b="1" dirty="0">
              <a:solidFill>
                <a:srgbClr val="FF0000"/>
              </a:solidFill>
            </a:endParaRPr>
          </a:p>
          <a:p>
            <a:pPr marL="742950" lvl="1" indent="-285750">
              <a:spcAft>
                <a:spcPts val="60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/>
            </a:pPr>
            <a:r>
              <a:rPr lang="en-GB" sz="2000" b="1" dirty="0" smtClean="0">
                <a:solidFill>
                  <a:srgbClr val="FF0000"/>
                </a:solidFill>
              </a:rPr>
              <a:t>STOP </a:t>
            </a:r>
            <a:r>
              <a:rPr lang="en-GB" sz="2000" b="1" dirty="0">
                <a:solidFill>
                  <a:srgbClr val="FF0000"/>
                </a:solidFill>
              </a:rPr>
              <a:t>YOUR ACTIONS </a:t>
            </a:r>
            <a:r>
              <a:rPr lang="en-GB" sz="2000" dirty="0"/>
              <a:t>for some preliminary comments…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611188" y="-27384"/>
            <a:ext cx="7770812" cy="10080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b="1" i="1" u="sng" dirty="0">
                <a:solidFill>
                  <a:schemeClr val="tx2"/>
                </a:solidFill>
              </a:rPr>
              <a:t>Importing</a:t>
            </a:r>
            <a:r>
              <a:rPr lang="en-GB" sz="2800" b="1" dirty="0">
                <a:solidFill>
                  <a:schemeClr val="tx2"/>
                </a:solidFill>
              </a:rPr>
              <a:t>  Existing Ant Project </a:t>
            </a:r>
            <a:br>
              <a:rPr lang="en-GB" sz="2800" b="1" dirty="0">
                <a:solidFill>
                  <a:schemeClr val="tx2"/>
                </a:solidFill>
              </a:rPr>
            </a:br>
            <a:r>
              <a:rPr lang="en-GB" sz="2800" b="1" dirty="0">
                <a:solidFill>
                  <a:schemeClr val="tx2"/>
                </a:solidFill>
              </a:rPr>
              <a:t>into</a:t>
            </a:r>
            <a:r>
              <a:rPr lang="en-GB" sz="2800" dirty="0">
                <a:solidFill>
                  <a:schemeClr val="tx2"/>
                </a:solidFill>
              </a:rPr>
              <a:t> </a:t>
            </a:r>
            <a:r>
              <a:rPr lang="en-GB" sz="2800" b="1" dirty="0">
                <a:solidFill>
                  <a:schemeClr val="tx2"/>
                </a:solidFill>
              </a:rPr>
              <a:t>Eclipse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500034" y="1071546"/>
            <a:ext cx="7993062" cy="559781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000" b="1" dirty="0">
                <a:solidFill>
                  <a:srgbClr val="FF0000"/>
                </a:solidFill>
              </a:rPr>
              <a:t>Additional steps</a:t>
            </a:r>
            <a:r>
              <a:rPr lang="en-GB" sz="2000" dirty="0"/>
              <a:t> are necessary because the contents of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ch04 </a:t>
            </a:r>
            <a:r>
              <a:rPr lang="en-GB" sz="2000" dirty="0">
                <a:latin typeface="Arial" charset="0"/>
              </a:rPr>
              <a:t>was </a:t>
            </a:r>
            <a:r>
              <a:rPr lang="en-GB" sz="2000" b="1" i="1" dirty="0">
                <a:solidFill>
                  <a:srgbClr val="FF0000"/>
                </a:solidFill>
                <a:latin typeface="Arial" charset="0"/>
              </a:rPr>
              <a:t>not</a:t>
            </a:r>
            <a:r>
              <a:rPr lang="en-GB" sz="2000" dirty="0">
                <a:latin typeface="Arial" charset="0"/>
              </a:rPr>
              <a:t>  </a:t>
            </a:r>
            <a:r>
              <a:rPr lang="en-GB" sz="2000" dirty="0" smtClean="0">
                <a:latin typeface="Arial" charset="0"/>
              </a:rPr>
              <a:t>created as an </a:t>
            </a:r>
            <a:r>
              <a:rPr lang="en-GB" sz="2000" b="1" dirty="0">
                <a:latin typeface="Arial" charset="0"/>
              </a:rPr>
              <a:t>Eclipse</a:t>
            </a:r>
            <a:r>
              <a:rPr lang="en-GB" sz="2000" dirty="0">
                <a:latin typeface="Arial" charset="0"/>
              </a:rPr>
              <a:t> </a:t>
            </a:r>
            <a:r>
              <a:rPr lang="en-GB" sz="2000" b="1" dirty="0">
                <a:latin typeface="Arial" charset="0"/>
              </a:rPr>
              <a:t>project</a:t>
            </a:r>
            <a:r>
              <a:rPr lang="en-GB" sz="2000" dirty="0"/>
              <a:t>. </a:t>
            </a:r>
          </a:p>
          <a:p>
            <a:pPr marL="342900" indent="-342900">
              <a:lnSpc>
                <a:spcPct val="150000"/>
              </a:lnSpc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000" dirty="0"/>
              <a:t>Recall that we have in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H:\Antbook\ch04</a:t>
            </a:r>
            <a:endParaRPr lang="en-GB" sz="2000" dirty="0"/>
          </a:p>
          <a:p>
            <a:pPr marL="742950" lvl="1" indent="-285750">
              <a:lnSpc>
                <a:spcPct val="150000"/>
              </a:lnSpc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2000" b="1" dirty="0">
                <a:solidFill>
                  <a:srgbClr val="FF0000"/>
                </a:solidFill>
              </a:rPr>
              <a:t>two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FF0000"/>
                </a:solidFill>
              </a:rPr>
              <a:t>source</a:t>
            </a:r>
            <a:r>
              <a:rPr lang="en-GB" sz="2000" dirty="0"/>
              <a:t> subfolders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/>
              <a:t> and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test, </a:t>
            </a:r>
            <a:r>
              <a:rPr lang="en-GB" sz="2000" dirty="0"/>
              <a:t>and</a:t>
            </a:r>
          </a:p>
          <a:p>
            <a:pPr marL="742950" lvl="1" indent="-285750">
              <a:lnSpc>
                <a:spcPct val="150000"/>
              </a:lnSpc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2000" b="1" dirty="0">
                <a:solidFill>
                  <a:srgbClr val="FF0000"/>
                </a:solidFill>
              </a:rPr>
              <a:t>two</a:t>
            </a:r>
            <a:r>
              <a:rPr lang="en-GB" sz="2000" dirty="0"/>
              <a:t> </a:t>
            </a:r>
            <a:r>
              <a:rPr lang="en-GB" sz="2000" i="1" u="sng" dirty="0"/>
              <a:t>corresponding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FF0000"/>
                </a:solidFill>
              </a:rPr>
              <a:t>output</a:t>
            </a:r>
            <a:r>
              <a:rPr lang="en-GB" sz="2000" dirty="0"/>
              <a:t> subfolders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build\classes </a:t>
            </a:r>
            <a:r>
              <a:rPr lang="en-GB" sz="2000" dirty="0"/>
              <a:t>and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build\test </a:t>
            </a:r>
            <a:r>
              <a:rPr lang="en-GB" sz="2000" dirty="0"/>
              <a:t>for compiled source </a:t>
            </a:r>
            <a:r>
              <a:rPr lang="en-GB" sz="2000" b="1" dirty="0"/>
              <a:t>Java</a:t>
            </a:r>
            <a:r>
              <a:rPr lang="en-GB" sz="2000" dirty="0"/>
              <a:t> files and </a:t>
            </a:r>
            <a:r>
              <a:rPr lang="en-GB" sz="2000" b="1" dirty="0" err="1"/>
              <a:t>JUnit</a:t>
            </a:r>
            <a:r>
              <a:rPr lang="en-GB" sz="2000" dirty="0"/>
              <a:t> test cases.</a:t>
            </a:r>
          </a:p>
          <a:p>
            <a:pPr marL="342900" indent="-342900">
              <a:lnSpc>
                <a:spcPct val="150000"/>
              </a:lnSpc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000" dirty="0"/>
              <a:t>We should </a:t>
            </a:r>
            <a:r>
              <a:rPr lang="en-GB" sz="2000" b="1" i="1" dirty="0">
                <a:solidFill>
                  <a:srgbClr val="FF0000"/>
                </a:solidFill>
              </a:rPr>
              <a:t>tell</a:t>
            </a:r>
            <a:r>
              <a:rPr lang="en-GB" sz="2000" dirty="0"/>
              <a:t>   </a:t>
            </a:r>
            <a:r>
              <a:rPr lang="en-GB" sz="2000" b="1" dirty="0"/>
              <a:t>Eclipse</a:t>
            </a:r>
            <a:r>
              <a:rPr lang="en-GB" sz="2000" dirty="0"/>
              <a:t> about this even despite our </a:t>
            </a:r>
            <a:r>
              <a:rPr lang="en-GB" sz="2000" b="1" dirty="0"/>
              <a:t>Ant</a:t>
            </a:r>
            <a:r>
              <a:rPr lang="en-GB" sz="2000" dirty="0"/>
              <a:t> build file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000" dirty="0"/>
              <a:t> already “knows” about this separation and correspondence between </a:t>
            </a:r>
            <a:r>
              <a:rPr lang="en-GB" sz="2000" b="1" dirty="0">
                <a:solidFill>
                  <a:srgbClr val="FF0000"/>
                </a:solidFill>
              </a:rPr>
              <a:t>source</a:t>
            </a:r>
            <a:r>
              <a:rPr lang="en-GB" sz="2000" dirty="0"/>
              <a:t> and </a:t>
            </a:r>
            <a:r>
              <a:rPr lang="en-GB" sz="2000" b="1" dirty="0">
                <a:solidFill>
                  <a:srgbClr val="FF0000"/>
                </a:solidFill>
              </a:rPr>
              <a:t>output</a:t>
            </a:r>
            <a:r>
              <a:rPr lang="en-GB" sz="2000" dirty="0"/>
              <a:t> directories.  </a:t>
            </a: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611188" y="-24"/>
            <a:ext cx="7770812" cy="10080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b="1" i="1" u="sng">
                <a:solidFill>
                  <a:schemeClr val="tx2"/>
                </a:solidFill>
              </a:rPr>
              <a:t>Importing</a:t>
            </a:r>
            <a:r>
              <a:rPr lang="en-GB" sz="2800" b="1">
                <a:solidFill>
                  <a:schemeClr val="tx2"/>
                </a:solidFill>
              </a:rPr>
              <a:t>  Existing Ant Project </a:t>
            </a:r>
            <a:br>
              <a:rPr lang="en-GB" sz="2800" b="1">
                <a:solidFill>
                  <a:schemeClr val="tx2"/>
                </a:solidFill>
              </a:rPr>
            </a:br>
            <a:r>
              <a:rPr lang="en-GB" sz="2800" b="1">
                <a:solidFill>
                  <a:schemeClr val="tx2"/>
                </a:solidFill>
              </a:rPr>
              <a:t>into</a:t>
            </a:r>
            <a:r>
              <a:rPr lang="en-GB" sz="2800">
                <a:solidFill>
                  <a:schemeClr val="tx2"/>
                </a:solidFill>
              </a:rPr>
              <a:t> </a:t>
            </a:r>
            <a:r>
              <a:rPr lang="en-GB" sz="2800" b="1">
                <a:solidFill>
                  <a:schemeClr val="tx2"/>
                </a:solidFill>
              </a:rPr>
              <a:t>Eclipse</a:t>
            </a:r>
          </a:p>
        </p:txBody>
      </p:sp>
      <p:sp>
        <p:nvSpPr>
          <p:cNvPr id="2662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9567F41-ED58-4090-AC81-5DFDE0499967}" type="slidenum">
              <a:rPr lang="en-GB" smtClean="0"/>
              <a:pPr/>
              <a:t>24</a:t>
            </a:fld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E3BA4BE-C404-44ED-806F-E615026EEAB6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152578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42910" y="1198580"/>
            <a:ext cx="7993062" cy="52308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000" dirty="0"/>
              <a:t>The point of this </a:t>
            </a:r>
            <a:r>
              <a:rPr lang="en-GB" sz="2000" b="1" i="1" dirty="0"/>
              <a:t>duplication of information</a:t>
            </a:r>
            <a:r>
              <a:rPr lang="en-GB" sz="2000" dirty="0"/>
              <a:t>  for </a:t>
            </a:r>
            <a:r>
              <a:rPr lang="en-GB" sz="2000" b="1" dirty="0"/>
              <a:t>Eclipse</a:t>
            </a:r>
            <a:r>
              <a:rPr lang="en-GB" sz="2000" dirty="0"/>
              <a:t> is that </a:t>
            </a:r>
          </a:p>
          <a:p>
            <a:pPr marL="800100" lvl="1" indent="-342900">
              <a:spcBef>
                <a:spcPts val="600"/>
              </a:spcBef>
              <a:spcAft>
                <a:spcPts val="1200"/>
              </a:spcAft>
              <a:buClr>
                <a:schemeClr val="accent4"/>
              </a:buClr>
              <a:buSzPct val="110000"/>
              <a:buFont typeface="Wingdings" pitchFamily="2" charset="2"/>
              <a:buChar char="§"/>
              <a:defRPr/>
            </a:pPr>
            <a:r>
              <a:rPr lang="en-GB" sz="2000" dirty="0"/>
              <a:t>it compiles java files automatically (while we are editing the code), </a:t>
            </a:r>
            <a:r>
              <a:rPr lang="en-GB" sz="2000" b="1" i="1" dirty="0"/>
              <a:t>independently</a:t>
            </a:r>
            <a:r>
              <a:rPr lang="en-GB" sz="2000" dirty="0"/>
              <a:t>  on any </a:t>
            </a:r>
            <a:r>
              <a:rPr lang="en-GB" sz="2000" b="1" dirty="0"/>
              <a:t>Ant</a:t>
            </a:r>
            <a:r>
              <a:rPr lang="en-GB" sz="2000" dirty="0"/>
              <a:t> build file, and </a:t>
            </a:r>
          </a:p>
          <a:p>
            <a:pPr marL="800100" lvl="1" indent="-342900">
              <a:spcBef>
                <a:spcPts val="600"/>
              </a:spcBef>
              <a:spcAft>
                <a:spcPts val="1200"/>
              </a:spcAft>
              <a:buClr>
                <a:schemeClr val="accent4"/>
              </a:buClr>
              <a:buSzPct val="110000"/>
              <a:buFont typeface="Wingdings" pitchFamily="2" charset="2"/>
              <a:buChar char="§"/>
              <a:defRPr/>
            </a:pPr>
            <a:r>
              <a:rPr lang="en-GB" sz="2000" dirty="0"/>
              <a:t>puts the results by default in </a:t>
            </a:r>
            <a:r>
              <a:rPr lang="en-GB" sz="2000" b="1" dirty="0">
                <a:solidFill>
                  <a:srgbClr val="FF0000"/>
                </a:solidFill>
              </a:rPr>
              <a:t>one</a:t>
            </a:r>
            <a:r>
              <a:rPr lang="en-GB" sz="2000" dirty="0"/>
              <a:t> </a:t>
            </a:r>
            <a:r>
              <a:rPr lang="en-GB" sz="2000" b="1" i="1" dirty="0"/>
              <a:t>joint</a:t>
            </a:r>
            <a:r>
              <a:rPr lang="en-GB" sz="2000" dirty="0"/>
              <a:t>  directory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bin </a:t>
            </a:r>
            <a:r>
              <a:rPr lang="en-GB" sz="2000" dirty="0">
                <a:latin typeface="+mn-lt"/>
                <a:cs typeface="Courier New" pitchFamily="49" charset="0"/>
              </a:rPr>
              <a:t>whereas we want to compile into two different directories</a:t>
            </a:r>
            <a:r>
              <a:rPr lang="en-GB" sz="2000" dirty="0"/>
              <a:t>. 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000" dirty="0"/>
              <a:t>But </a:t>
            </a:r>
            <a:r>
              <a:rPr lang="en-GB" sz="2000" b="1" i="1" dirty="0">
                <a:solidFill>
                  <a:srgbClr val="FF0000"/>
                </a:solidFill>
              </a:rPr>
              <a:t>how to do this coherently</a:t>
            </a:r>
            <a:r>
              <a:rPr lang="en-GB" sz="2000" dirty="0"/>
              <a:t>  with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000" b="1" dirty="0">
                <a:solidFill>
                  <a:srgbClr val="FF0000"/>
                </a:solidFill>
                <a:latin typeface="+mn-lt"/>
              </a:rPr>
              <a:t>?</a:t>
            </a:r>
            <a:endParaRPr lang="en-GB" sz="2000" dirty="0">
              <a:solidFill>
                <a:srgbClr val="FF0000"/>
              </a:solidFill>
              <a:latin typeface="+mn-lt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endParaRPr lang="en-GB" sz="2000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000" dirty="0"/>
              <a:t>The following several slides demonstrate in detail how to </a:t>
            </a:r>
            <a:r>
              <a:rPr lang="en-GB" sz="2000" b="1" i="1" dirty="0"/>
              <a:t>assign</a:t>
            </a:r>
            <a:r>
              <a:rPr lang="en-GB" sz="2000" dirty="0"/>
              <a:t>  some folders to be </a:t>
            </a:r>
            <a:r>
              <a:rPr lang="en-GB" sz="2000" b="1" dirty="0">
                <a:solidFill>
                  <a:srgbClr val="FF0000"/>
                </a:solidFill>
              </a:rPr>
              <a:t>source</a:t>
            </a:r>
            <a:r>
              <a:rPr lang="en-GB" sz="2000" dirty="0"/>
              <a:t> and, respectively, </a:t>
            </a:r>
            <a:r>
              <a:rPr lang="en-GB" sz="2000" b="1" dirty="0">
                <a:solidFill>
                  <a:srgbClr val="FF0000"/>
                </a:solidFill>
              </a:rPr>
              <a:t>output</a:t>
            </a:r>
            <a:r>
              <a:rPr lang="en-GB" sz="2000" dirty="0"/>
              <a:t> </a:t>
            </a:r>
            <a:r>
              <a:rPr lang="en-GB" sz="2000" dirty="0" smtClean="0"/>
              <a:t>folders. </a:t>
            </a:r>
            <a:endParaRPr lang="en-GB" sz="2000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endParaRPr lang="en-GB" sz="2000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000" dirty="0"/>
              <a:t>After that we can </a:t>
            </a:r>
            <a:r>
              <a:rPr lang="en-GB" sz="2000" b="1" i="1" dirty="0"/>
              <a:t>run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000" dirty="0"/>
              <a:t> from </a:t>
            </a:r>
            <a:r>
              <a:rPr lang="en-GB" sz="2000" b="1" dirty="0"/>
              <a:t>Eclipse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11188" y="63483"/>
            <a:ext cx="7770812" cy="10080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b="1" i="1" u="sng">
                <a:solidFill>
                  <a:schemeClr val="tx2"/>
                </a:solidFill>
              </a:rPr>
              <a:t>Importing</a:t>
            </a:r>
            <a:r>
              <a:rPr lang="en-GB" sz="2800" b="1">
                <a:solidFill>
                  <a:schemeClr val="tx2"/>
                </a:solidFill>
              </a:rPr>
              <a:t>  Existing Ant Project </a:t>
            </a:r>
            <a:br>
              <a:rPr lang="en-GB" sz="2800" b="1">
                <a:solidFill>
                  <a:schemeClr val="tx2"/>
                </a:solidFill>
              </a:rPr>
            </a:br>
            <a:r>
              <a:rPr lang="en-GB" sz="2800" b="1">
                <a:solidFill>
                  <a:schemeClr val="tx2"/>
                </a:solidFill>
              </a:rPr>
              <a:t>into</a:t>
            </a:r>
            <a:r>
              <a:rPr lang="en-GB" sz="2800">
                <a:solidFill>
                  <a:schemeClr val="tx2"/>
                </a:solidFill>
              </a:rPr>
              <a:t> </a:t>
            </a:r>
            <a:r>
              <a:rPr lang="en-GB" sz="2800" b="1">
                <a:solidFill>
                  <a:schemeClr val="tx2"/>
                </a:solidFill>
              </a:rPr>
              <a:t>Eclipse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2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2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2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52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2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52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F492DBB-C57E-426C-8BF2-2286105338F9}" type="slidenum">
              <a:rPr lang="en-GB" smtClean="0"/>
              <a:pPr/>
              <a:t>26</a:t>
            </a:fld>
            <a:endParaRPr lang="en-GB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33375"/>
            <a:ext cx="7772400" cy="1152525"/>
          </a:xfrm>
          <a:solidFill>
            <a:srgbClr val="DAE1F6"/>
          </a:solidFill>
        </p:spPr>
        <p:txBody>
          <a:bodyPr/>
          <a:lstStyle/>
          <a:p>
            <a:pPr algn="ctr" eaLnBrk="1" hangingPunct="1"/>
            <a:r>
              <a:rPr lang="en-GB" sz="2800" b="1" i="1" u="sng" smtClean="0"/>
              <a:t>Importing</a:t>
            </a:r>
            <a:r>
              <a:rPr lang="en-GB" sz="2800" b="1" smtClean="0">
                <a:solidFill>
                  <a:schemeClr val="tx1"/>
                </a:solidFill>
              </a:rPr>
              <a:t>  with </a:t>
            </a:r>
            <a:r>
              <a:rPr lang="en-GB" sz="2800" b="1" i="1" u="sng" smtClean="0">
                <a:solidFill>
                  <a:srgbClr val="FF0000"/>
                </a:solidFill>
              </a:rPr>
              <a:t>source folders</a:t>
            </a:r>
            <a:r>
              <a:rPr lang="en-GB" sz="2800" b="1" smtClean="0">
                <a:solidFill>
                  <a:schemeClr val="tx1"/>
                </a:solidFill>
              </a:rPr>
              <a:t> </a:t>
            </a:r>
            <a:br>
              <a:rPr lang="en-GB" sz="2800" b="1" smtClean="0">
                <a:solidFill>
                  <a:schemeClr val="tx1"/>
                </a:solidFill>
              </a:rPr>
            </a:br>
            <a:r>
              <a:rPr lang="en-GB" sz="2800" b="1" smtClean="0">
                <a:solidFill>
                  <a:schemeClr val="tx1"/>
                </a:solidFill>
              </a:rPr>
              <a:t>corresponding to specific </a:t>
            </a:r>
            <a:r>
              <a:rPr lang="en-GB" sz="2800" b="1" i="1" u="sng" smtClean="0">
                <a:solidFill>
                  <a:srgbClr val="FF0000"/>
                </a:solidFill>
              </a:rPr>
              <a:t>output folders</a:t>
            </a:r>
            <a:r>
              <a:rPr lang="en-GB" sz="2800" smtClean="0">
                <a:solidFill>
                  <a:schemeClr val="tx1"/>
                </a:solidFill>
              </a:rPr>
              <a:t> </a:t>
            </a:r>
            <a:endParaRPr lang="en-US" sz="2800" smtClean="0">
              <a:solidFill>
                <a:schemeClr val="tx1"/>
              </a:solidFill>
            </a:endParaRPr>
          </a:p>
        </p:txBody>
      </p:sp>
      <p:sp>
        <p:nvSpPr>
          <p:cNvPr id="286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1905000"/>
            <a:ext cx="8429625" cy="4114800"/>
          </a:xfrm>
        </p:spPr>
        <p:txBody>
          <a:bodyPr/>
          <a:lstStyle/>
          <a:p>
            <a:pPr eaLnBrk="1" hangingPunct="1"/>
            <a:r>
              <a:rPr lang="en-GB" sz="2800" dirty="0" smtClean="0"/>
              <a:t>Now, we will see the above general instructions illustrated as slide show on the next slide.</a:t>
            </a:r>
            <a:endParaRPr lang="en-US" sz="2800" dirty="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28794" y="3480700"/>
            <a:ext cx="5101076" cy="1234184"/>
          </a:xfrm>
          <a:prstGeom prst="rect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GB" sz="2800" b="1" dirty="0">
                <a:solidFill>
                  <a:srgbClr val="FF0000"/>
                </a:solidFill>
              </a:rPr>
              <a:t>BE CAREFUL!!! </a:t>
            </a:r>
          </a:p>
          <a:p>
            <a:pPr algn="ctr">
              <a:buFont typeface="Wingdings" pitchFamily="2" charset="2"/>
              <a:buNone/>
            </a:pPr>
            <a:r>
              <a:rPr lang="en-GB" sz="2800" b="1" dirty="0" smtClean="0">
                <a:solidFill>
                  <a:srgbClr val="FF0000"/>
                </a:solidFill>
              </a:rPr>
              <a:t>Act </a:t>
            </a:r>
            <a:r>
              <a:rPr lang="en-GB" sz="2800" b="1" dirty="0">
                <a:solidFill>
                  <a:srgbClr val="FF0000"/>
                </a:solidFill>
              </a:rPr>
              <a:t>slowly and consciously!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476" y="19431"/>
            <a:ext cx="3687604" cy="5477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773"/>
            <a:ext cx="3713036" cy="5611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423106"/>
            <a:ext cx="4213098" cy="1462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698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81842" y="6143644"/>
            <a:ext cx="1905000" cy="457200"/>
          </a:xfrm>
          <a:noFill/>
        </p:spPr>
        <p:txBody>
          <a:bodyPr/>
          <a:lstStyle/>
          <a:p>
            <a:fld id="{A470811C-FA85-4AE9-AEFB-9CFFBEC1CA51}" type="slidenum">
              <a:rPr lang="en-GB" b="1" smtClean="0"/>
              <a:pPr/>
              <a:t>27</a:t>
            </a:fld>
            <a:endParaRPr lang="en-GB" b="1" dirty="0" smtClean="0"/>
          </a:p>
        </p:txBody>
      </p:sp>
      <p:sp>
        <p:nvSpPr>
          <p:cNvPr id="180226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07950" y="5516563"/>
            <a:ext cx="4535488" cy="13414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400" dirty="0" smtClean="0"/>
              <a:t>    </a:t>
            </a:r>
            <a:r>
              <a:rPr lang="en-GB" sz="1200" dirty="0" smtClean="0"/>
              <a:t>Allow </a:t>
            </a:r>
            <a:r>
              <a:rPr lang="en-GB" sz="1200" b="1" i="1" u="sng" dirty="0" smtClean="0">
                <a:solidFill>
                  <a:srgbClr val="FF0000"/>
                </a:solidFill>
              </a:rPr>
              <a:t>different</a:t>
            </a:r>
            <a:r>
              <a:rPr lang="en-GB" sz="1200" dirty="0" smtClean="0"/>
              <a:t> </a:t>
            </a:r>
            <a:r>
              <a:rPr lang="en-GB" sz="1200" b="1" i="1" dirty="0" smtClean="0"/>
              <a:t>output folders</a:t>
            </a:r>
            <a:r>
              <a:rPr lang="en-GB" sz="1200" dirty="0" smtClean="0"/>
              <a:t> 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build/classes</a:t>
            </a:r>
            <a:r>
              <a:rPr lang="en-GB" sz="1200" dirty="0" smtClean="0"/>
              <a:t> and 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build/test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200" dirty="0" smtClean="0"/>
              <a:t>    for </a:t>
            </a:r>
            <a:r>
              <a:rPr lang="en-GB" sz="1200" b="1" i="1" u="sng" dirty="0" smtClean="0">
                <a:solidFill>
                  <a:srgbClr val="FF0000"/>
                </a:solidFill>
              </a:rPr>
              <a:t>different</a:t>
            </a:r>
            <a:r>
              <a:rPr lang="en-GB" sz="1200" b="1" i="1" dirty="0" smtClean="0"/>
              <a:t> source folders </a:t>
            </a:r>
            <a:r>
              <a:rPr lang="en-GB" sz="12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200" dirty="0" smtClean="0"/>
              <a:t> and 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test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1200" b="1" dirty="0" smtClean="0">
                <a:solidFill>
                  <a:srgbClr val="FF0000"/>
                </a:solidFill>
              </a:rPr>
              <a:t>Do </a:t>
            </a:r>
            <a:r>
              <a:rPr lang="en-GB" sz="1200" b="1" dirty="0">
                <a:solidFill>
                  <a:srgbClr val="FF0000"/>
                </a:solidFill>
              </a:rPr>
              <a:t>not agree to delete anything!!!</a:t>
            </a:r>
            <a:endParaRPr lang="en-GB" sz="12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2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200" dirty="0" smtClean="0">
                <a:solidFill>
                  <a:srgbClr val="FF0000"/>
                </a:solidFill>
              </a:rPr>
              <a:t>If forgotten something or needed to amend, do that via </a:t>
            </a:r>
            <a:r>
              <a:rPr lang="en-GB" sz="1200" b="1" dirty="0" smtClean="0">
                <a:solidFill>
                  <a:srgbClr val="FF0000"/>
                </a:solidFill>
              </a:rPr>
              <a:t>project’s   </a:t>
            </a:r>
            <a:r>
              <a:rPr lang="en-GB" sz="1200" b="1" dirty="0" smtClean="0">
                <a:solidFill>
                  <a:srgbClr val="000000"/>
                </a:solidFill>
              </a:rPr>
              <a:t>Properties&gt;Java Build Path&gt;Source tab</a:t>
            </a:r>
            <a:endParaRPr lang="en-US" sz="1200" dirty="0" smtClean="0">
              <a:solidFill>
                <a:srgbClr val="000000"/>
              </a:solidFill>
            </a:endParaRPr>
          </a:p>
        </p:txBody>
      </p:sp>
      <p:sp>
        <p:nvSpPr>
          <p:cNvPr id="29700" name="AutoShape 7"/>
          <p:cNvSpPr>
            <a:spLocks noChangeArrowheads="1"/>
          </p:cNvSpPr>
          <p:nvPr/>
        </p:nvSpPr>
        <p:spPr bwMode="auto">
          <a:xfrm>
            <a:off x="785813" y="1773238"/>
            <a:ext cx="295275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10"/>
          <p:cNvSpPr>
            <a:spLocks noChangeArrowheads="1"/>
          </p:cNvSpPr>
          <p:nvPr/>
        </p:nvSpPr>
        <p:spPr bwMode="auto">
          <a:xfrm>
            <a:off x="1000125" y="2011363"/>
            <a:ext cx="295275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0240" name="Text Box 16"/>
          <p:cNvSpPr txBox="1">
            <a:spLocks noChangeArrowheads="1"/>
          </p:cNvSpPr>
          <p:nvPr/>
        </p:nvSpPr>
        <p:spPr bwMode="auto">
          <a:xfrm>
            <a:off x="34925" y="149225"/>
            <a:ext cx="1584325" cy="38354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1600" b="1" dirty="0" err="1"/>
              <a:t>Createing</a:t>
            </a:r>
            <a:r>
              <a:rPr lang="en-GB" sz="1600" b="1" dirty="0"/>
              <a:t> project</a:t>
            </a:r>
            <a:r>
              <a:rPr lang="en-GB" sz="1600" dirty="0"/>
              <a:t> </a:t>
            </a:r>
          </a:p>
          <a:p>
            <a:pPr>
              <a:lnSpc>
                <a:spcPct val="10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LinkToCh04</a:t>
            </a:r>
            <a:endParaRPr lang="en-GB" sz="16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1600" dirty="0"/>
              <a:t>from existing source without real moving it into current workspace directory</a:t>
            </a:r>
          </a:p>
          <a:p>
            <a:pPr>
              <a:lnSpc>
                <a:spcPct val="100000"/>
              </a:lnSpc>
              <a:spcBef>
                <a:spcPct val="30000"/>
              </a:spcBef>
              <a:buFont typeface="Wingdings" pitchFamily="2" charset="2"/>
              <a:buNone/>
            </a:pPr>
            <a:endParaRPr lang="en-GB" sz="1600" dirty="0"/>
          </a:p>
          <a:p>
            <a:pPr>
              <a:lnSpc>
                <a:spcPct val="10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1600" dirty="0"/>
              <a:t>See the dynamics of actions in the slide show</a:t>
            </a:r>
            <a:endParaRPr lang="en-US" sz="1600" dirty="0"/>
          </a:p>
        </p:txBody>
      </p:sp>
      <p:sp>
        <p:nvSpPr>
          <p:cNvPr id="27" name="AutoShape 6"/>
          <p:cNvSpPr>
            <a:spLocks noChangeArrowheads="1"/>
          </p:cNvSpPr>
          <p:nvPr/>
        </p:nvSpPr>
        <p:spPr bwMode="auto">
          <a:xfrm>
            <a:off x="3203848" y="1052736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21"/>
          <p:cNvSpPr>
            <a:spLocks noChangeArrowheads="1"/>
          </p:cNvSpPr>
          <p:nvPr/>
        </p:nvSpPr>
        <p:spPr bwMode="auto">
          <a:xfrm rot="10800000">
            <a:off x="1490643" y="1340768"/>
            <a:ext cx="295275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22"/>
          <p:cNvSpPr>
            <a:spLocks noChangeArrowheads="1"/>
          </p:cNvSpPr>
          <p:nvPr/>
        </p:nvSpPr>
        <p:spPr bwMode="auto">
          <a:xfrm>
            <a:off x="3214678" y="1556792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3128219" y="5009108"/>
            <a:ext cx="147637" cy="292100"/>
          </a:xfrm>
          <a:prstGeom prst="downArrow">
            <a:avLst>
              <a:gd name="adj1" fmla="val 50000"/>
              <a:gd name="adj2" fmla="val 494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2" name="AutoShape 22"/>
          <p:cNvSpPr>
            <a:spLocks noChangeArrowheads="1"/>
          </p:cNvSpPr>
          <p:nvPr/>
        </p:nvSpPr>
        <p:spPr bwMode="auto">
          <a:xfrm>
            <a:off x="5004048" y="1506562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AutoShape 18"/>
          <p:cNvSpPr>
            <a:spLocks noChangeArrowheads="1"/>
          </p:cNvSpPr>
          <p:nvPr/>
        </p:nvSpPr>
        <p:spPr bwMode="auto">
          <a:xfrm>
            <a:off x="5792515" y="620688"/>
            <a:ext cx="147637" cy="292100"/>
          </a:xfrm>
          <a:prstGeom prst="downArrow">
            <a:avLst>
              <a:gd name="adj1" fmla="val 50000"/>
              <a:gd name="adj2" fmla="val 494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5" name="AutoShape 19"/>
          <p:cNvSpPr>
            <a:spLocks noChangeArrowheads="1"/>
          </p:cNvSpPr>
          <p:nvPr/>
        </p:nvSpPr>
        <p:spPr bwMode="auto">
          <a:xfrm rot="10800000">
            <a:off x="5220073" y="3717032"/>
            <a:ext cx="295275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AutoShape 9"/>
          <p:cNvSpPr>
            <a:spLocks noChangeArrowheads="1"/>
          </p:cNvSpPr>
          <p:nvPr/>
        </p:nvSpPr>
        <p:spPr bwMode="auto">
          <a:xfrm>
            <a:off x="6491303" y="1484784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6858000" y="1340768"/>
            <a:ext cx="1917700" cy="27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GB" sz="1200" dirty="0" err="1"/>
              <a:t>Rightclick</a:t>
            </a:r>
            <a:r>
              <a:rPr lang="en-GB" sz="1200" dirty="0"/>
              <a:t> (also for </a:t>
            </a:r>
            <a:r>
              <a:rPr lang="en-GB" sz="1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</a:t>
            </a:r>
            <a:r>
              <a:rPr lang="en-GB" sz="1200" dirty="0"/>
              <a:t>)</a:t>
            </a:r>
            <a:endParaRPr lang="en-US" sz="1200" dirty="0"/>
          </a:p>
        </p:txBody>
      </p:sp>
      <p:sp>
        <p:nvSpPr>
          <p:cNvPr id="38" name="AutoShape 8"/>
          <p:cNvSpPr>
            <a:spLocks noChangeArrowheads="1"/>
          </p:cNvSpPr>
          <p:nvPr/>
        </p:nvSpPr>
        <p:spPr bwMode="auto">
          <a:xfrm>
            <a:off x="7956376" y="1988840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AutoShape 14"/>
          <p:cNvSpPr>
            <a:spLocks noChangeArrowheads="1"/>
          </p:cNvSpPr>
          <p:nvPr/>
        </p:nvSpPr>
        <p:spPr bwMode="auto">
          <a:xfrm>
            <a:off x="7853387" y="4793084"/>
            <a:ext cx="147637" cy="292100"/>
          </a:xfrm>
          <a:prstGeom prst="downArrow">
            <a:avLst>
              <a:gd name="adj1" fmla="val 50000"/>
              <a:gd name="adj2" fmla="val 494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41" name="AutoShape 20"/>
          <p:cNvSpPr>
            <a:spLocks noChangeArrowheads="1"/>
          </p:cNvSpPr>
          <p:nvPr/>
        </p:nvSpPr>
        <p:spPr bwMode="auto">
          <a:xfrm rot="10800000">
            <a:off x="4708773" y="5827042"/>
            <a:ext cx="295275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AutoShape 17"/>
          <p:cNvSpPr>
            <a:spLocks noChangeArrowheads="1"/>
          </p:cNvSpPr>
          <p:nvPr/>
        </p:nvSpPr>
        <p:spPr bwMode="auto">
          <a:xfrm>
            <a:off x="8600827" y="5729188"/>
            <a:ext cx="147637" cy="292100"/>
          </a:xfrm>
          <a:prstGeom prst="downArrow">
            <a:avLst>
              <a:gd name="adj1" fmla="val 50000"/>
              <a:gd name="adj2" fmla="val 4946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43" name="AutoShape 11"/>
          <p:cNvSpPr>
            <a:spLocks noChangeArrowheads="1"/>
          </p:cNvSpPr>
          <p:nvPr/>
        </p:nvSpPr>
        <p:spPr bwMode="auto">
          <a:xfrm>
            <a:off x="7924800" y="6280172"/>
            <a:ext cx="147638" cy="292100"/>
          </a:xfrm>
          <a:prstGeom prst="downArrow">
            <a:avLst>
              <a:gd name="adj1" fmla="val 50000"/>
              <a:gd name="adj2" fmla="val 4946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44" name="AutoShape 22"/>
          <p:cNvSpPr>
            <a:spLocks noChangeArrowheads="1"/>
          </p:cNvSpPr>
          <p:nvPr/>
        </p:nvSpPr>
        <p:spPr bwMode="auto">
          <a:xfrm>
            <a:off x="5857884" y="6043066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103188" y="4214813"/>
            <a:ext cx="168275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400"/>
              <a:t>Click </a:t>
            </a:r>
            <a:r>
              <a:rPr lang="en-GB" sz="1400" b="1"/>
              <a:t>Next</a:t>
            </a:r>
            <a:r>
              <a:rPr lang="en-GB" sz="1400"/>
              <a:t>.</a:t>
            </a:r>
          </a:p>
          <a:p>
            <a:pPr>
              <a:buFont typeface="Wingdings" pitchFamily="2" charset="2"/>
              <a:buNone/>
            </a:pPr>
            <a:r>
              <a:rPr lang="en-US" sz="1400"/>
              <a:t>Type 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bin</a:t>
            </a:r>
            <a:r>
              <a:rPr lang="en-US" sz="1400"/>
              <a:t> to be default output folder</a:t>
            </a:r>
            <a:endParaRPr lang="en-GB" sz="1400"/>
          </a:p>
        </p:txBody>
      </p:sp>
      <p:sp>
        <p:nvSpPr>
          <p:cNvPr id="31" name="AutoShape 22"/>
          <p:cNvSpPr>
            <a:spLocks noChangeArrowheads="1"/>
          </p:cNvSpPr>
          <p:nvPr/>
        </p:nvSpPr>
        <p:spPr bwMode="auto">
          <a:xfrm>
            <a:off x="6660232" y="4170858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2827754" y="1232408"/>
            <a:ext cx="894797" cy="26776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200" b="1" dirty="0" smtClean="0">
                <a:solidFill>
                  <a:srgbClr val="FF0000"/>
                </a:solidFill>
              </a:rPr>
              <a:t>Uncheck!</a:t>
            </a:r>
            <a:endParaRPr lang="en-GB" sz="1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0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0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02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02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80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80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80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80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180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2" grpId="0" animBg="1"/>
      <p:bldP spid="34" grpId="0" animBg="1"/>
      <p:bldP spid="35" grpId="0" animBg="1"/>
      <p:bldP spid="36" grpId="0" animBg="1"/>
      <p:bldP spid="37" grpId="0"/>
      <p:bldP spid="3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31" grpId="0" animBg="1"/>
      <p:bldP spid="4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484775"/>
            <a:ext cx="3693890" cy="4157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23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75364D2-168D-4BE9-B733-409B1474241D}" type="slidenum">
              <a:rPr lang="en-GB" smtClean="0"/>
              <a:pPr/>
              <a:t>28</a:t>
            </a:fld>
            <a:endParaRPr lang="en-GB" smtClean="0"/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395288" y="44450"/>
            <a:ext cx="8353425" cy="904875"/>
          </a:xfrm>
          <a:prstGeom prst="rect">
            <a:avLst/>
          </a:prstGeom>
          <a:solidFill>
            <a:srgbClr val="DAE1F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Font typeface="Wingdings" pitchFamily="2" charset="2"/>
              <a:buNone/>
            </a:pPr>
            <a:r>
              <a:rPr lang="en-GB" sz="2800" b="1" i="1" u="sng">
                <a:solidFill>
                  <a:schemeClr val="tx2"/>
                </a:solidFill>
              </a:rPr>
              <a:t>Importing</a:t>
            </a:r>
            <a:r>
              <a:rPr lang="en-GB" sz="2800" b="1"/>
              <a:t>  with </a:t>
            </a:r>
            <a:r>
              <a:rPr lang="en-GB" sz="2800" b="1" i="1" u="sng"/>
              <a:t>source folders</a:t>
            </a:r>
            <a:r>
              <a:rPr lang="en-GB" sz="2800" b="1"/>
              <a:t> </a:t>
            </a:r>
            <a:br>
              <a:rPr lang="en-GB" sz="2800" b="1"/>
            </a:br>
            <a:r>
              <a:rPr lang="en-GB" sz="2800" b="1"/>
              <a:t>corresponding to specific </a:t>
            </a:r>
            <a:r>
              <a:rPr lang="en-GB" sz="2800" b="1" i="1" u="sng"/>
              <a:t>output folders</a:t>
            </a: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214313" y="1130300"/>
            <a:ext cx="8501062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>
                <a:latin typeface="Arial" charset="0"/>
                <a:cs typeface="Arial" charset="0"/>
              </a:rPr>
              <a:t>       You can see the result in </a:t>
            </a:r>
            <a:r>
              <a:rPr lang="en-GB" sz="1800" b="1" dirty="0">
                <a:latin typeface="Arial" charset="0"/>
                <a:cs typeface="Arial" charset="0"/>
              </a:rPr>
              <a:t>Package</a:t>
            </a:r>
            <a:r>
              <a:rPr lang="en-GB" sz="1800" dirty="0">
                <a:latin typeface="Arial" charset="0"/>
                <a:cs typeface="Arial" charset="0"/>
              </a:rPr>
              <a:t> </a:t>
            </a:r>
            <a:r>
              <a:rPr lang="en-GB" sz="1800" b="1" dirty="0">
                <a:latin typeface="Arial" charset="0"/>
                <a:cs typeface="Arial" charset="0"/>
              </a:rPr>
              <a:t>Explorer</a:t>
            </a:r>
            <a:r>
              <a:rPr lang="en-GB" sz="1800" dirty="0">
                <a:latin typeface="Arial" charset="0"/>
                <a:cs typeface="Arial" charset="0"/>
              </a:rPr>
              <a:t> and </a:t>
            </a:r>
            <a:r>
              <a:rPr lang="en-GB" sz="1800" b="1" dirty="0">
                <a:latin typeface="Arial" charset="0"/>
                <a:cs typeface="Arial" charset="0"/>
              </a:rPr>
              <a:t>Project Explorer</a:t>
            </a:r>
            <a:r>
              <a:rPr lang="en-GB" sz="1800" dirty="0">
                <a:latin typeface="Arial" charset="0"/>
                <a:cs typeface="Arial" charset="0"/>
              </a:rPr>
              <a:t> </a:t>
            </a:r>
            <a:r>
              <a:rPr lang="en-GB" sz="1800" dirty="0" smtClean="0">
                <a:latin typeface="Arial" charset="0"/>
                <a:cs typeface="Arial" charset="0"/>
              </a:rPr>
              <a:t>views.</a:t>
            </a:r>
            <a:endParaRPr lang="en-GB" sz="1800" dirty="0">
              <a:latin typeface="Arial" charset="0"/>
              <a:cs typeface="Arial" charset="0"/>
            </a:endParaRPr>
          </a:p>
        </p:txBody>
      </p:sp>
      <p:sp>
        <p:nvSpPr>
          <p:cNvPr id="131081" name="Text Box 9"/>
          <p:cNvSpPr txBox="1">
            <a:spLocks noChangeArrowheads="1"/>
          </p:cNvSpPr>
          <p:nvPr/>
        </p:nvSpPr>
        <p:spPr bwMode="auto">
          <a:xfrm>
            <a:off x="4000500" y="1428750"/>
            <a:ext cx="51435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/>
              <a:t>This </a:t>
            </a:r>
            <a:r>
              <a:rPr lang="en-GB" sz="1800" b="1" i="1" dirty="0"/>
              <a:t>finishes</a:t>
            </a:r>
            <a:r>
              <a:rPr lang="en-GB" sz="1800" dirty="0"/>
              <a:t>  the importing procedure, </a:t>
            </a:r>
            <a:r>
              <a:rPr lang="en-GB" sz="1800" b="1" i="1" u="sng" dirty="0">
                <a:solidFill>
                  <a:srgbClr val="FF0000"/>
                </a:solidFill>
              </a:rPr>
              <a:t>if</a:t>
            </a:r>
            <a:r>
              <a:rPr lang="en-GB" sz="1800" dirty="0"/>
              <a:t>  there are </a:t>
            </a:r>
            <a:r>
              <a:rPr lang="en-GB" sz="1800" b="1" i="1" dirty="0"/>
              <a:t>no</a:t>
            </a:r>
            <a:r>
              <a:rPr lang="en-GB" sz="1800" dirty="0"/>
              <a:t>  </a:t>
            </a:r>
            <a:r>
              <a:rPr lang="en-GB" sz="1800" b="1" dirty="0">
                <a:solidFill>
                  <a:srgbClr val="FF0000"/>
                </a:solidFill>
              </a:rPr>
              <a:t>red</a:t>
            </a:r>
            <a:r>
              <a:rPr lang="en-GB" sz="1800" dirty="0"/>
              <a:t> </a:t>
            </a:r>
            <a:r>
              <a:rPr lang="en-GB" sz="1800" b="1" i="1" dirty="0"/>
              <a:t>error signs  </a:t>
            </a:r>
            <a:r>
              <a:rPr lang="en-GB" sz="1800" dirty="0"/>
              <a:t>before </a:t>
            </a:r>
            <a:r>
              <a:rPr lang="en-GB" sz="1800" b="1" dirty="0" err="1"/>
              <a:t>JUnit</a:t>
            </a:r>
            <a:r>
              <a:rPr lang="en-GB" sz="1800" dirty="0"/>
              <a:t> </a:t>
            </a:r>
            <a:r>
              <a:rPr lang="en-GB" sz="1800" dirty="0" smtClean="0"/>
              <a:t>test case  </a:t>
            </a:r>
            <a:r>
              <a:rPr lang="en-GB" sz="1800" dirty="0"/>
              <a:t>names.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18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FF0000"/>
                </a:solidFill>
              </a:rPr>
              <a:t>Otherwise</a:t>
            </a:r>
            <a:r>
              <a:rPr lang="en-GB" sz="1800" dirty="0"/>
              <a:t>, </a:t>
            </a:r>
            <a:r>
              <a:rPr lang="en-GB" sz="1800" b="1" i="1" dirty="0"/>
              <a:t>right-click</a:t>
            </a:r>
            <a:r>
              <a:rPr lang="en-GB" sz="1800" dirty="0"/>
              <a:t>  on the project name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LinkToCh04</a:t>
            </a:r>
            <a:r>
              <a:rPr lang="en-GB" sz="1800" dirty="0" smtClean="0"/>
              <a:t> </a:t>
            </a:r>
            <a:r>
              <a:rPr lang="en-GB" sz="1800" dirty="0"/>
              <a:t>and choose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1800" dirty="0"/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/>
              <a:t>Properties &gt; Java Build Path &gt; Libraries &gt; Add Library &gt; </a:t>
            </a:r>
            <a:r>
              <a:rPr lang="en-GB" sz="1800" b="1" dirty="0" err="1"/>
              <a:t>Junit</a:t>
            </a:r>
            <a:r>
              <a:rPr lang="en-GB" sz="1800" b="1" dirty="0"/>
              <a:t> &gt; Next &gt; </a:t>
            </a:r>
            <a:r>
              <a:rPr lang="en-GB" sz="1800" b="1" dirty="0" err="1">
                <a:solidFill>
                  <a:srgbClr val="FF0000"/>
                </a:solidFill>
              </a:rPr>
              <a:t>Junit</a:t>
            </a:r>
            <a:r>
              <a:rPr lang="en-GB" sz="1800" b="1" dirty="0">
                <a:solidFill>
                  <a:srgbClr val="FF0000"/>
                </a:solidFill>
              </a:rPr>
              <a:t> 4</a:t>
            </a:r>
            <a:r>
              <a:rPr lang="en-GB" sz="1800" b="1" dirty="0" smtClean="0">
                <a:solidFill>
                  <a:srgbClr val="FF0000"/>
                </a:solidFill>
              </a:rPr>
              <a:t> </a:t>
            </a:r>
            <a:r>
              <a:rPr lang="en-GB" sz="1800" b="1" dirty="0"/>
              <a:t>&gt; Finish &gt; OK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18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800" dirty="0" smtClean="0"/>
              <a:t>We include </a:t>
            </a:r>
            <a:r>
              <a:rPr lang="en-GB" sz="1800" dirty="0"/>
              <a:t>the </a:t>
            </a:r>
            <a:r>
              <a:rPr lang="en-GB" sz="1800" b="1" dirty="0" err="1">
                <a:solidFill>
                  <a:srgbClr val="FF0000"/>
                </a:solidFill>
              </a:rPr>
              <a:t>Junit</a:t>
            </a:r>
            <a:r>
              <a:rPr lang="en-GB" sz="1800" b="1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FF0000"/>
                </a:solidFill>
              </a:rPr>
              <a:t> library</a:t>
            </a:r>
            <a:r>
              <a:rPr lang="en-GB" sz="1800" dirty="0"/>
              <a:t> because our project contains  </a:t>
            </a:r>
            <a:r>
              <a:rPr lang="en-GB" sz="1800" b="1" dirty="0" err="1"/>
              <a:t>Junit</a:t>
            </a:r>
            <a:r>
              <a:rPr lang="en-GB" sz="1800" dirty="0"/>
              <a:t>  test cases.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1800" dirty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sz="1800" b="1" u="sng" dirty="0">
                <a:solidFill>
                  <a:srgbClr val="FF0000"/>
                </a:solidFill>
              </a:rPr>
              <a:t>If</a:t>
            </a:r>
            <a:r>
              <a:rPr lang="en-GB" sz="1800" dirty="0"/>
              <a:t> </a:t>
            </a:r>
            <a:r>
              <a:rPr lang="en-GB" sz="1800" b="1" dirty="0" err="1"/>
              <a:t>Junit</a:t>
            </a:r>
            <a:r>
              <a:rPr lang="en-GB" sz="1800" b="1" dirty="0"/>
              <a:t> 4</a:t>
            </a:r>
            <a:r>
              <a:rPr lang="en-GB" sz="1800" dirty="0"/>
              <a:t> library (belonging to </a:t>
            </a:r>
            <a:r>
              <a:rPr lang="en-GB" sz="1800" b="1" dirty="0"/>
              <a:t>Eclipse</a:t>
            </a:r>
            <a:r>
              <a:rPr lang="en-GB" sz="1800" dirty="0"/>
              <a:t>) does not appear, see </a:t>
            </a:r>
            <a:r>
              <a:rPr lang="en-GB" sz="1800" b="1" dirty="0"/>
              <a:t>Slide </a:t>
            </a:r>
            <a:r>
              <a:rPr lang="en-GB" sz="1800" b="1" dirty="0" smtClean="0"/>
              <a:t>47</a:t>
            </a:r>
            <a:r>
              <a:rPr lang="en-GB" sz="1800" dirty="0" smtClean="0"/>
              <a:t> </a:t>
            </a:r>
            <a:r>
              <a:rPr lang="en-GB" sz="1800" dirty="0"/>
              <a:t>in  </a:t>
            </a:r>
            <a:r>
              <a:rPr lang="en-GB" sz="1800" b="1" dirty="0">
                <a:solidFill>
                  <a:schemeClr val="tx2"/>
                </a:solidFill>
              </a:rPr>
              <a:t>4. Eclipse and Java</a:t>
            </a:r>
            <a:r>
              <a:rPr lang="en-GB" sz="1800" dirty="0"/>
              <a:t> for an alternative solution.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sz="1800" dirty="0"/>
              <a:t>Now all </a:t>
            </a:r>
            <a:r>
              <a:rPr lang="en-GB" sz="1800" b="1" dirty="0">
                <a:solidFill>
                  <a:srgbClr val="FF0000"/>
                </a:solidFill>
              </a:rPr>
              <a:t>red</a:t>
            </a:r>
            <a:r>
              <a:rPr lang="en-GB" sz="1800" dirty="0"/>
              <a:t> </a:t>
            </a:r>
            <a:r>
              <a:rPr lang="en-GB" sz="1800" b="1" i="1" dirty="0"/>
              <a:t>error signs  should disappear.</a:t>
            </a:r>
            <a:endParaRPr lang="en-GB" sz="1800" dirty="0"/>
          </a:p>
        </p:txBody>
      </p:sp>
      <p:sp>
        <p:nvSpPr>
          <p:cNvPr id="13" name="AutoShape 22"/>
          <p:cNvSpPr>
            <a:spLocks noChangeArrowheads="1"/>
          </p:cNvSpPr>
          <p:nvPr/>
        </p:nvSpPr>
        <p:spPr bwMode="auto">
          <a:xfrm>
            <a:off x="1763688" y="2082626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22"/>
          <p:cNvSpPr>
            <a:spLocks noChangeArrowheads="1"/>
          </p:cNvSpPr>
          <p:nvPr/>
        </p:nvSpPr>
        <p:spPr bwMode="auto">
          <a:xfrm>
            <a:off x="3268613" y="4674914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632559"/>
            <a:ext cx="1104138" cy="236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1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1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310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310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310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10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ECC3E99-AC0C-48DB-BF13-76878CD58ED9}" type="slidenum">
              <a:rPr lang="en-GB" smtClean="0"/>
              <a:pPr/>
              <a:t>29</a:t>
            </a:fld>
            <a:endParaRPr lang="en-GB" smtClean="0"/>
          </a:p>
        </p:txBody>
      </p:sp>
      <p:sp>
        <p:nvSpPr>
          <p:cNvPr id="133122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55650" y="1773238"/>
            <a:ext cx="80645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8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/>
              <a:t>Recall that formerly, we have run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mybuild.xml </a:t>
            </a:r>
            <a:r>
              <a:rPr lang="en-GB"/>
              <a:t>from the </a:t>
            </a:r>
            <a:r>
              <a:rPr lang="en-GB" i="1" u="sng"/>
              <a:t>command line</a:t>
            </a:r>
            <a:r>
              <a:rPr lang="en-GB"/>
              <a:t>  in various ways, in particular as </a:t>
            </a:r>
          </a:p>
          <a:p>
            <a:pPr marL="342900" indent="-342900">
              <a:lnSpc>
                <a:spcPct val="120000"/>
              </a:lnSpc>
              <a:spcBef>
                <a:spcPct val="8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   </a:t>
            </a:r>
          </a:p>
          <a:p>
            <a:pPr marL="342900" indent="-342900">
              <a:lnSpc>
                <a:spcPct val="120000"/>
              </a:lnSpc>
              <a:spcBef>
                <a:spcPct val="8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endParaRPr lang="en-GB"/>
          </a:p>
          <a:p>
            <a:pPr marL="342900" indent="-342900">
              <a:lnSpc>
                <a:spcPct val="120000"/>
              </a:lnSpc>
              <a:spcBef>
                <a:spcPct val="8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/>
              <a:t>Now, after importing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ch04</a:t>
            </a:r>
            <a:r>
              <a:rPr lang="en-GB"/>
              <a:t> in </a:t>
            </a:r>
            <a:r>
              <a:rPr lang="en-GB" b="1"/>
              <a:t>Eclipse</a:t>
            </a:r>
            <a:r>
              <a:rPr lang="en-GB"/>
              <a:t>, let us </a:t>
            </a:r>
            <a:r>
              <a:rPr lang="en-GB" i="1" u="sng"/>
              <a:t>run</a:t>
            </a:r>
            <a:r>
              <a:rPr lang="en-GB"/>
              <a:t>   this from </a:t>
            </a:r>
            <a:r>
              <a:rPr lang="en-GB" b="1"/>
              <a:t>Eclipse </a:t>
            </a:r>
            <a:r>
              <a:rPr lang="en-GB"/>
              <a:t>as follows.</a:t>
            </a: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611188" y="333375"/>
            <a:ext cx="7770812" cy="7556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b="1">
                <a:solidFill>
                  <a:schemeClr val="tx2"/>
                </a:solidFill>
              </a:rPr>
              <a:t>Running</a:t>
            </a:r>
            <a:r>
              <a:rPr lang="en-GB" sz="2800">
                <a:solidFill>
                  <a:schemeClr val="tx2"/>
                </a:solidFill>
              </a:rPr>
              <a:t>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800">
                <a:solidFill>
                  <a:schemeClr val="tx2"/>
                </a:solidFill>
              </a:rPr>
              <a:t> from </a:t>
            </a:r>
            <a:r>
              <a:rPr lang="en-GB" sz="2800" b="1">
                <a:solidFill>
                  <a:schemeClr val="tx2"/>
                </a:solidFill>
              </a:rPr>
              <a:t>Eclipse</a:t>
            </a:r>
          </a:p>
        </p:txBody>
      </p:sp>
      <p:sp>
        <p:nvSpPr>
          <p:cNvPr id="133127" name="Text Box 7"/>
          <p:cNvSpPr txBox="1">
            <a:spLocks noChangeArrowheads="1"/>
          </p:cNvSpPr>
          <p:nvPr/>
        </p:nvSpPr>
        <p:spPr bwMode="auto">
          <a:xfrm>
            <a:off x="1187450" y="3259138"/>
            <a:ext cx="7110413" cy="461962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8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H:\Antbook\ch04&gt;ant -f mybuild.xml clean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3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6DDD1E9-4AFA-4275-9721-B181AF65D7A0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554056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Eclipse</a:t>
            </a:r>
            <a:r>
              <a:rPr lang="en-GB" sz="3200" dirty="0" smtClean="0"/>
              <a:t> and </a:t>
            </a:r>
            <a:r>
              <a:rPr lang="en-GB" sz="3200" b="1" dirty="0" smtClean="0"/>
              <a:t>ANT: Main Tasks</a:t>
            </a:r>
          </a:p>
        </p:txBody>
      </p:sp>
      <p:sp>
        <p:nvSpPr>
          <p:cNvPr id="162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57158" y="548680"/>
            <a:ext cx="8320088" cy="5832648"/>
          </a:xfrm>
          <a:solidFill>
            <a:schemeClr val="bg1"/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2400" dirty="0" smtClean="0"/>
              <a:t>To see how </a:t>
            </a:r>
            <a:r>
              <a:rPr lang="en-GB" sz="2400" b="1" dirty="0" smtClean="0"/>
              <a:t>Ant</a:t>
            </a:r>
            <a:r>
              <a:rPr lang="en-GB" sz="2400" dirty="0" smtClean="0"/>
              <a:t> works from inside of </a:t>
            </a:r>
            <a:r>
              <a:rPr lang="en-GB" sz="2400" b="1" dirty="0" smtClean="0"/>
              <a:t>Eclipse</a:t>
            </a:r>
            <a:r>
              <a:rPr lang="en-GB" sz="2400" dirty="0" smtClean="0"/>
              <a:t> we should </a:t>
            </a:r>
            <a:r>
              <a:rPr lang="en-GB" sz="2400" u="sng" dirty="0" smtClean="0"/>
              <a:t>be able to </a:t>
            </a:r>
            <a:r>
              <a:rPr lang="en-GB" sz="2400" dirty="0" smtClean="0"/>
              <a:t>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2000" b="1" i="1" dirty="0" smtClean="0"/>
              <a:t>create</a:t>
            </a:r>
            <a:r>
              <a:rPr lang="en-GB" sz="2000" dirty="0" smtClean="0"/>
              <a:t>  the build </a:t>
            </a:r>
            <a:r>
              <a:rPr lang="en-GB" sz="2000" b="1" i="1" u="sng" dirty="0" smtClean="0"/>
              <a:t>directory</a:t>
            </a:r>
            <a:r>
              <a:rPr lang="en-GB" sz="2000" i="1" dirty="0" smtClean="0"/>
              <a:t> </a:t>
            </a:r>
            <a:r>
              <a:rPr lang="en-GB" sz="2000" b="1" i="1" u="sng" dirty="0" smtClean="0"/>
              <a:t>structure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2000" b="1" i="1" dirty="0" smtClean="0"/>
              <a:t>separate</a:t>
            </a:r>
            <a:r>
              <a:rPr lang="en-GB" sz="2000" dirty="0" smtClean="0"/>
              <a:t>  the </a:t>
            </a:r>
            <a:r>
              <a:rPr lang="en-GB" sz="2000" b="1" i="1" u="sng" dirty="0" smtClean="0"/>
              <a:t>source</a:t>
            </a:r>
            <a:r>
              <a:rPr lang="en-GB" sz="2000" dirty="0" smtClean="0"/>
              <a:t> and </a:t>
            </a:r>
            <a:r>
              <a:rPr lang="en-GB" sz="2000" b="1" i="1" u="sng" dirty="0" smtClean="0"/>
              <a:t>build</a:t>
            </a:r>
            <a:r>
              <a:rPr lang="en-GB" sz="2000" dirty="0" smtClean="0"/>
              <a:t>  directories</a:t>
            </a:r>
          </a:p>
          <a:p>
            <a:pPr lvl="2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1800" dirty="0" smtClean="0"/>
              <a:t>either while creating </a:t>
            </a:r>
            <a:r>
              <a:rPr lang="en-GB" sz="1800" b="1" dirty="0" smtClean="0"/>
              <a:t>a new project, </a:t>
            </a:r>
            <a:endParaRPr lang="en-GB" sz="1800" dirty="0" smtClean="0"/>
          </a:p>
          <a:p>
            <a:pPr lvl="2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1800" dirty="0" smtClean="0"/>
              <a:t>or in </a:t>
            </a:r>
            <a:r>
              <a:rPr lang="en-GB" sz="1800" b="1" dirty="0" smtClean="0"/>
              <a:t>an existing project </a:t>
            </a:r>
            <a:r>
              <a:rPr lang="en-GB" sz="1800" dirty="0" smtClean="0"/>
              <a:t>where these were not separated yet,</a:t>
            </a:r>
            <a:endParaRPr lang="en-GB" sz="1800" b="1" dirty="0" smtClean="0"/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2000" b="1" i="1" dirty="0" smtClean="0"/>
              <a:t>import</a:t>
            </a:r>
            <a:r>
              <a:rPr lang="en-GB" sz="2000" dirty="0" smtClean="0"/>
              <a:t>  an existing project </a:t>
            </a:r>
          </a:p>
          <a:p>
            <a:pPr lvl="2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1800" dirty="0" smtClean="0"/>
              <a:t>either as an </a:t>
            </a:r>
            <a:r>
              <a:rPr lang="en-GB" sz="1800" b="1" dirty="0" smtClean="0"/>
              <a:t>Eclipse</a:t>
            </a:r>
            <a:r>
              <a:rPr lang="en-GB" sz="1800" b="1" i="1" dirty="0" smtClean="0"/>
              <a:t> originated project</a:t>
            </a:r>
            <a:r>
              <a:rPr lang="en-GB" sz="1800" dirty="0" smtClean="0"/>
              <a:t>  (</a:t>
            </a:r>
            <a:r>
              <a:rPr lang="en-GB" sz="1800" b="1" dirty="0" smtClean="0">
                <a:solidFill>
                  <a:srgbClr val="FF0000"/>
                </a:solidFill>
              </a:rPr>
              <a:t>studied earlier</a:t>
            </a:r>
            <a:r>
              <a:rPr lang="en-GB" sz="1800" dirty="0" smtClean="0"/>
              <a:t>)</a:t>
            </a:r>
          </a:p>
          <a:p>
            <a:pPr lvl="2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1800" dirty="0" smtClean="0"/>
              <a:t>or as an </a:t>
            </a:r>
            <a:r>
              <a:rPr lang="en-GB" sz="1800" b="1" i="1" dirty="0" smtClean="0"/>
              <a:t>independent  </a:t>
            </a:r>
            <a:r>
              <a:rPr lang="en-GB" sz="1800" b="1" dirty="0" smtClean="0"/>
              <a:t>Ant</a:t>
            </a:r>
            <a:r>
              <a:rPr lang="en-GB" sz="1800" b="1" i="1" dirty="0" smtClean="0"/>
              <a:t> originated project</a:t>
            </a:r>
            <a:endParaRPr lang="en-GB" sz="1800" dirty="0" smtClean="0"/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2000" b="1" i="1" dirty="0" smtClean="0"/>
              <a:t>create</a:t>
            </a:r>
            <a:r>
              <a:rPr lang="en-GB" sz="2000" dirty="0" smtClean="0"/>
              <a:t>  and </a:t>
            </a:r>
            <a:r>
              <a:rPr lang="en-GB" sz="2000" b="1" i="1" dirty="0" smtClean="0"/>
              <a:t>edit</a:t>
            </a:r>
            <a:r>
              <a:rPr lang="en-GB" sz="2000" dirty="0" smtClean="0"/>
              <a:t>  an </a:t>
            </a:r>
            <a:r>
              <a:rPr lang="en-GB" sz="2000" b="1" dirty="0" smtClean="0"/>
              <a:t>Ant</a:t>
            </a:r>
            <a:r>
              <a:rPr lang="en-GB" sz="2000" dirty="0" smtClean="0"/>
              <a:t>  build </a:t>
            </a:r>
            <a:r>
              <a:rPr lang="en-GB" sz="2000" b="1" dirty="0" smtClean="0"/>
              <a:t>XML</a:t>
            </a:r>
            <a:r>
              <a:rPr lang="en-GB" sz="2000" dirty="0" smtClean="0"/>
              <a:t> file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2000" dirty="0" smtClean="0"/>
              <a:t>use </a:t>
            </a:r>
            <a:r>
              <a:rPr lang="en-GB" sz="2000" b="1" i="1" dirty="0" smtClean="0"/>
              <a:t>default</a:t>
            </a:r>
            <a:r>
              <a:rPr lang="en-GB" sz="2000" dirty="0" smtClean="0"/>
              <a:t>  </a:t>
            </a:r>
            <a:r>
              <a:rPr lang="en-GB" sz="2000" b="1" dirty="0" smtClean="0"/>
              <a:t>Ant</a:t>
            </a:r>
            <a:r>
              <a:rPr lang="en-GB" sz="2000" dirty="0" smtClean="0"/>
              <a:t> </a:t>
            </a:r>
            <a:r>
              <a:rPr lang="en-GB" sz="2000" b="1" i="1" dirty="0" smtClean="0"/>
              <a:t>editor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2000" b="1" i="1" dirty="0" smtClean="0"/>
              <a:t>run</a:t>
            </a:r>
            <a:r>
              <a:rPr lang="en-GB" sz="2000" dirty="0" smtClean="0"/>
              <a:t>  </a:t>
            </a:r>
            <a:r>
              <a:rPr lang="en-GB" sz="2000" b="1" dirty="0" smtClean="0"/>
              <a:t>Ant</a:t>
            </a:r>
            <a:r>
              <a:rPr lang="en-GB" sz="2000" dirty="0" smtClean="0"/>
              <a:t> from inside of </a:t>
            </a:r>
            <a:r>
              <a:rPr lang="en-GB" sz="2000" b="1" dirty="0" smtClean="0"/>
              <a:t>Eclipse</a:t>
            </a:r>
          </a:p>
          <a:p>
            <a:pPr marL="342900" lvl="1" indent="-342900" eaLnBrk="1" hangingPunct="1">
              <a:lnSpc>
                <a:spcPct val="80000"/>
              </a:lnSpc>
              <a:spcAft>
                <a:spcPts val="6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400" dirty="0" smtClean="0"/>
              <a:t>This will show some </a:t>
            </a:r>
            <a:r>
              <a:rPr lang="en-GB" sz="2400" b="1" i="1" dirty="0" smtClean="0"/>
              <a:t>advantages</a:t>
            </a:r>
            <a:r>
              <a:rPr lang="en-GB" sz="2400" dirty="0" smtClean="0"/>
              <a:t>  of integrating </a:t>
            </a:r>
            <a:r>
              <a:rPr lang="en-GB" sz="2400" b="1" dirty="0" smtClean="0"/>
              <a:t>Ant</a:t>
            </a:r>
            <a:r>
              <a:rPr lang="en-GB" sz="2400" dirty="0" smtClean="0"/>
              <a:t> with </a:t>
            </a:r>
            <a:r>
              <a:rPr lang="en-GB" sz="2400" b="1" dirty="0" smtClean="0"/>
              <a:t>Eclipse</a:t>
            </a:r>
          </a:p>
          <a:p>
            <a:pPr marL="342900" lvl="1" indent="-342900" eaLnBrk="1" hangingPunct="1">
              <a:lnSpc>
                <a:spcPct val="80000"/>
              </a:lnSpc>
              <a:spcAft>
                <a:spcPts val="60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/>
            </a:pPr>
            <a:r>
              <a:rPr lang="en-GB" sz="2400" b="1" dirty="0" smtClean="0"/>
              <a:t>First </a:t>
            </a:r>
            <a:r>
              <a:rPr lang="en-GB" sz="2400" dirty="0" smtClean="0"/>
              <a:t>we consider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GB" sz="2000" dirty="0" smtClean="0"/>
              <a:t>the </a:t>
            </a:r>
            <a:r>
              <a:rPr lang="en-GB" sz="2000" b="1" i="1" dirty="0" smtClean="0"/>
              <a:t>simplest</a:t>
            </a:r>
            <a:r>
              <a:rPr lang="en-GB" sz="2000" dirty="0" smtClean="0"/>
              <a:t>  of these tasks in the simplest form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6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2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62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62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62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11832" y="1268760"/>
            <a:ext cx="7848600" cy="53578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1800" b="1" dirty="0"/>
              <a:t>Run</a:t>
            </a:r>
            <a:r>
              <a:rPr lang="en-GB" sz="1800" dirty="0"/>
              <a:t>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1800" dirty="0"/>
              <a:t> in </a:t>
            </a:r>
            <a:r>
              <a:rPr lang="en-GB" sz="1800" b="1" dirty="0"/>
              <a:t>Eclipse</a:t>
            </a:r>
            <a:r>
              <a:rPr lang="en-GB" sz="1800" dirty="0"/>
              <a:t> by </a:t>
            </a:r>
            <a:r>
              <a:rPr lang="en-GB" sz="1800" b="1" dirty="0"/>
              <a:t>right clicking </a:t>
            </a:r>
            <a:r>
              <a:rPr lang="en-GB" sz="1800" dirty="0"/>
              <a:t>on 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mybuild.xml</a:t>
            </a:r>
            <a:r>
              <a:rPr lang="en-GB" sz="1800" dirty="0"/>
              <a:t> and choosing </a:t>
            </a:r>
          </a:p>
          <a:p>
            <a:pPr marL="342900" indent="-342900" algn="ctr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/>
              <a:t>Run as &gt; </a:t>
            </a:r>
            <a:r>
              <a:rPr lang="en-GB" sz="1800" dirty="0"/>
              <a:t> </a:t>
            </a:r>
            <a:r>
              <a:rPr lang="en-GB" sz="1800" b="1" dirty="0">
                <a:solidFill>
                  <a:srgbClr val="FF0000"/>
                </a:solidFill>
              </a:rPr>
              <a:t>2</a:t>
            </a:r>
            <a:r>
              <a:rPr lang="en-GB" sz="1800" b="1" dirty="0"/>
              <a:t> Ant Build</a:t>
            </a:r>
            <a:r>
              <a:rPr lang="en-GB" sz="1800" b="1" dirty="0">
                <a:solidFill>
                  <a:srgbClr val="FF0000"/>
                </a:solidFill>
              </a:rPr>
              <a:t>…</a:t>
            </a:r>
            <a:r>
              <a:rPr lang="en-GB" sz="1800" b="1" dirty="0"/>
              <a:t> </a:t>
            </a:r>
          </a:p>
          <a:p>
            <a:pPr marL="342900" indent="-3429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 dirty="0"/>
              <a:t>     </a:t>
            </a:r>
            <a:r>
              <a:rPr lang="en-GB" sz="1800" dirty="0"/>
              <a:t>(note </a:t>
            </a:r>
            <a:r>
              <a:rPr lang="en-GB" sz="1800" b="1" dirty="0"/>
              <a:t>“</a:t>
            </a:r>
            <a:r>
              <a:rPr lang="en-GB" sz="1800" b="1" dirty="0">
                <a:solidFill>
                  <a:srgbClr val="FF0000"/>
                </a:solidFill>
              </a:rPr>
              <a:t>2</a:t>
            </a:r>
            <a:r>
              <a:rPr lang="en-GB" sz="1800" b="1" dirty="0"/>
              <a:t>”</a:t>
            </a:r>
            <a:r>
              <a:rPr lang="en-GB" sz="1800" dirty="0"/>
              <a:t> and the </a:t>
            </a:r>
            <a:r>
              <a:rPr lang="en-GB" sz="1800" b="1" dirty="0">
                <a:solidFill>
                  <a:srgbClr val="FF0000"/>
                </a:solidFill>
              </a:rPr>
              <a:t>dots</a:t>
            </a:r>
            <a:r>
              <a:rPr lang="en-GB" sz="1800" dirty="0"/>
              <a:t>):</a:t>
            </a: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600" b="1" dirty="0"/>
              <a:t>In the dialog box</a:t>
            </a:r>
            <a:r>
              <a:rPr lang="en-GB" sz="1600" dirty="0"/>
              <a:t> for creating configuration that will run </a:t>
            </a:r>
            <a:r>
              <a:rPr lang="en-GB" sz="1600" b="1" dirty="0"/>
              <a:t>Ant</a:t>
            </a:r>
            <a:r>
              <a:rPr lang="en-GB" sz="1600" dirty="0"/>
              <a:t> build file </a:t>
            </a:r>
          </a:p>
          <a:p>
            <a:pPr marL="1200150" lvl="2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Arial" charset="0"/>
              <a:buChar char="•"/>
            </a:pPr>
            <a:r>
              <a:rPr lang="en-GB" sz="1600" dirty="0"/>
              <a:t>choose </a:t>
            </a:r>
            <a:r>
              <a:rPr lang="en-GB" sz="1600" b="1" dirty="0"/>
              <a:t>Targets</a:t>
            </a:r>
            <a:r>
              <a:rPr lang="en-GB" sz="1600" dirty="0"/>
              <a:t> </a:t>
            </a:r>
            <a:r>
              <a:rPr lang="en-GB" sz="1600" b="1" dirty="0"/>
              <a:t>tab,</a:t>
            </a:r>
            <a:endParaRPr lang="en-GB" sz="1600" dirty="0"/>
          </a:p>
          <a:p>
            <a:pPr marL="1200150" lvl="2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Arial" charset="0"/>
              <a:buChar char="•"/>
            </a:pPr>
            <a:r>
              <a:rPr lang="en-GB" sz="1600" b="1" i="1" dirty="0"/>
              <a:t>remove tick</a:t>
            </a:r>
            <a:r>
              <a:rPr lang="en-GB" sz="1600" dirty="0"/>
              <a:t>  from the default </a:t>
            </a:r>
            <a:r>
              <a:rPr lang="en-GB" sz="1600" dirty="0" smtClean="0"/>
              <a:t>target (if any), </a:t>
            </a:r>
            <a:r>
              <a:rPr lang="en-GB" sz="1600" dirty="0"/>
              <a:t>and</a:t>
            </a:r>
          </a:p>
          <a:p>
            <a:pPr marL="1200150" lvl="2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Arial" charset="0"/>
              <a:buChar char="•"/>
            </a:pPr>
            <a:r>
              <a:rPr lang="en-GB" sz="1600" b="1" i="1" dirty="0"/>
              <a:t>put ticks</a:t>
            </a:r>
            <a:r>
              <a:rPr lang="en-GB" sz="1600" dirty="0"/>
              <a:t>  </a:t>
            </a:r>
            <a:r>
              <a:rPr lang="en-GB" sz="1600" b="1" i="1" u="sng" dirty="0">
                <a:solidFill>
                  <a:srgbClr val="FF0000"/>
                </a:solidFill>
              </a:rPr>
              <a:t>only</a:t>
            </a:r>
            <a:r>
              <a:rPr lang="en-GB" sz="1600" dirty="0"/>
              <a:t>  on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1600" dirty="0"/>
              <a:t> and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test</a:t>
            </a:r>
            <a:r>
              <a:rPr lang="en-GB" sz="1600" b="1" dirty="0"/>
              <a:t> </a:t>
            </a:r>
            <a:r>
              <a:rPr lang="en-GB" sz="1600" dirty="0"/>
              <a:t>targets (</a:t>
            </a:r>
            <a:r>
              <a:rPr lang="en-GB" sz="1600" b="1" dirty="0">
                <a:solidFill>
                  <a:srgbClr val="FF0000"/>
                </a:solidFill>
              </a:rPr>
              <a:t>in this order!</a:t>
            </a:r>
            <a:r>
              <a:rPr lang="en-GB" sz="1600" dirty="0"/>
              <a:t>) </a:t>
            </a:r>
          </a:p>
          <a:p>
            <a:pPr marL="1200150" lvl="2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en-GB" sz="1600" dirty="0"/>
              <a:t>This </a:t>
            </a:r>
            <a:r>
              <a:rPr lang="en-GB" sz="1600" b="1" i="1" u="sng" dirty="0"/>
              <a:t>imitates</a:t>
            </a:r>
            <a:r>
              <a:rPr lang="en-GB" sz="1600" dirty="0"/>
              <a:t>  formerly considered command</a:t>
            </a: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endParaRPr lang="en-GB" sz="1800" dirty="0"/>
          </a:p>
          <a:p>
            <a:pPr marL="742950" lvl="1" indent="-285750" algn="ctr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endParaRPr lang="en-GB" sz="1800" dirty="0"/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800" dirty="0"/>
              <a:t>Click </a:t>
            </a:r>
            <a:r>
              <a:rPr lang="en-GB" sz="1800" b="1" dirty="0"/>
              <a:t>Apply</a:t>
            </a:r>
            <a:r>
              <a:rPr lang="en-GB" sz="1800" dirty="0"/>
              <a:t>, and </a:t>
            </a:r>
            <a:r>
              <a:rPr lang="en-GB" sz="1800" b="1" dirty="0"/>
              <a:t> </a:t>
            </a:r>
            <a:r>
              <a:rPr lang="en-GB" sz="1800" b="1" dirty="0" smtClean="0"/>
              <a:t>Run</a:t>
            </a:r>
            <a:r>
              <a:rPr lang="en-GB" sz="1800" dirty="0" smtClean="0"/>
              <a:t>.</a:t>
            </a:r>
            <a:endParaRPr lang="en-GB" sz="1800" dirty="0"/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sz="1800" dirty="0"/>
              <a:t>Wait till console view will show the result.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611188" y="333375"/>
            <a:ext cx="7770812" cy="7556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b="1">
                <a:solidFill>
                  <a:schemeClr val="tx2"/>
                </a:solidFill>
              </a:rPr>
              <a:t>Running</a:t>
            </a:r>
            <a:r>
              <a:rPr lang="en-GB" sz="2800">
                <a:solidFill>
                  <a:schemeClr val="tx2"/>
                </a:solidFill>
              </a:rPr>
              <a:t>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800">
                <a:solidFill>
                  <a:schemeClr val="tx2"/>
                </a:solidFill>
              </a:rPr>
              <a:t> from </a:t>
            </a:r>
            <a:r>
              <a:rPr lang="en-GB" sz="2800" b="1">
                <a:solidFill>
                  <a:schemeClr val="tx2"/>
                </a:solidFill>
              </a:rPr>
              <a:t>Eclipse</a:t>
            </a:r>
          </a:p>
        </p:txBody>
      </p:sp>
      <p:sp>
        <p:nvSpPr>
          <p:cNvPr id="138246" name="Text Box 6"/>
          <p:cNvSpPr txBox="1">
            <a:spLocks noChangeArrowheads="1"/>
          </p:cNvSpPr>
          <p:nvPr/>
        </p:nvSpPr>
        <p:spPr bwMode="auto">
          <a:xfrm>
            <a:off x="857250" y="4786313"/>
            <a:ext cx="7110413" cy="461962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8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H:\Antbook\ch04&gt;ant -f mybuild.xml clean test</a:t>
            </a:r>
          </a:p>
        </p:txBody>
      </p:sp>
      <p:sp>
        <p:nvSpPr>
          <p:cNvPr id="3277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169FAB0-327C-4035-846B-2433C459B163}" type="slidenum">
              <a:rPr lang="en-GB" smtClean="0"/>
              <a:pPr/>
              <a:t>30</a:t>
            </a:fld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8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8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8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8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38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38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8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8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38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38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0B2C2C8-A1D6-4DAB-A63E-1920F4F6E731}" type="slidenum">
              <a:rPr lang="en-GB" smtClean="0"/>
              <a:pPr/>
              <a:t>31</a:t>
            </a:fld>
            <a:endParaRPr lang="en-GB" smtClean="0"/>
          </a:p>
        </p:txBody>
      </p:sp>
      <p:sp>
        <p:nvSpPr>
          <p:cNvPr id="158722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581052" y="857232"/>
            <a:ext cx="8062914" cy="55007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12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800" dirty="0"/>
              <a:t>To </a:t>
            </a:r>
            <a:r>
              <a:rPr lang="en-GB" sz="2800" b="1" dirty="0" smtClean="0"/>
              <a:t>re-run Ant build file , </a:t>
            </a:r>
            <a:r>
              <a:rPr lang="en-GB" sz="2800" dirty="0"/>
              <a:t>click the </a:t>
            </a:r>
            <a:r>
              <a:rPr lang="en-GB" sz="2800" dirty="0" smtClean="0"/>
              <a:t>button                      </a:t>
            </a:r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800" b="1" dirty="0">
                <a:solidFill>
                  <a:srgbClr val="FF0000"/>
                </a:solidFill>
              </a:rPr>
              <a:t>D</a:t>
            </a:r>
            <a:r>
              <a:rPr lang="en-GB" sz="2800" b="1" dirty="0" smtClean="0">
                <a:solidFill>
                  <a:srgbClr val="FF0000"/>
                </a:solidFill>
              </a:rPr>
              <a:t>o </a:t>
            </a:r>
            <a:r>
              <a:rPr lang="en-GB" sz="2800" b="1" dirty="0">
                <a:solidFill>
                  <a:srgbClr val="FF0000"/>
                </a:solidFill>
              </a:rPr>
              <a:t>not mix</a:t>
            </a:r>
            <a:r>
              <a:rPr lang="en-GB" sz="2800" dirty="0"/>
              <a:t> this button with the other similar button        used for running </a:t>
            </a:r>
            <a:r>
              <a:rPr lang="en-GB" sz="2800" b="1" dirty="0"/>
              <a:t>Java</a:t>
            </a:r>
            <a:r>
              <a:rPr lang="en-GB" sz="2800" dirty="0"/>
              <a:t> and </a:t>
            </a:r>
            <a:r>
              <a:rPr lang="en-GB" sz="2800" b="1" dirty="0" err="1"/>
              <a:t>JUnit</a:t>
            </a:r>
            <a:r>
              <a:rPr lang="en-GB" sz="2800" dirty="0"/>
              <a:t> </a:t>
            </a:r>
            <a:r>
              <a:rPr lang="en-GB" sz="2800" dirty="0" smtClean="0"/>
              <a:t>classes.</a:t>
            </a:r>
            <a:endParaRPr lang="en-GB" sz="2800" dirty="0"/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endParaRPr lang="en-GB" sz="2800" dirty="0"/>
          </a:p>
          <a:p>
            <a:pPr marL="342900" indent="-342900">
              <a:lnSpc>
                <a:spcPct val="100000"/>
              </a:lnSpc>
              <a:spcBef>
                <a:spcPts val="12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</a:pPr>
            <a:r>
              <a:rPr lang="en-GB" sz="2800" dirty="0"/>
              <a:t>This will produce something similar to the following long output in</a:t>
            </a:r>
            <a:r>
              <a:rPr lang="en-GB" sz="2800" b="1" dirty="0"/>
              <a:t> Eclipse’s Console view </a:t>
            </a:r>
            <a:endParaRPr lang="en-GB" sz="2800" dirty="0"/>
          </a:p>
          <a:p>
            <a:pPr marL="742950" lvl="1" indent="-285750">
              <a:lnSpc>
                <a:spcPct val="100000"/>
              </a:lnSpc>
              <a:spcBef>
                <a:spcPts val="12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dirty="0"/>
              <a:t>with the </a:t>
            </a:r>
            <a:r>
              <a:rPr lang="en-GB" b="1" dirty="0" smtClean="0">
                <a:solidFill>
                  <a:srgbClr val="FF9900"/>
                </a:solidFill>
              </a:rPr>
              <a:t>yellow</a:t>
            </a:r>
            <a:r>
              <a:rPr lang="en-GB" dirty="0" smtClean="0">
                <a:solidFill>
                  <a:srgbClr val="FF9900"/>
                </a:solidFill>
              </a:rPr>
              <a:t> </a:t>
            </a:r>
            <a:r>
              <a:rPr lang="en-GB" dirty="0">
                <a:solidFill>
                  <a:srgbClr val="FF9900"/>
                </a:solidFill>
              </a:rPr>
              <a:t>[echo] and warning messages</a:t>
            </a:r>
            <a:r>
              <a:rPr lang="en-GB" dirty="0">
                <a:solidFill>
                  <a:srgbClr val="FFCC00"/>
                </a:solidFill>
              </a:rPr>
              <a:t> </a:t>
            </a:r>
            <a:r>
              <a:rPr lang="en-GB" dirty="0"/>
              <a:t>and </a:t>
            </a:r>
          </a:p>
          <a:p>
            <a:pPr marL="742950" lvl="1" indent="-285750">
              <a:lnSpc>
                <a:spcPct val="100000"/>
              </a:lnSpc>
              <a:spcBef>
                <a:spcPts val="12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en-GB" dirty="0"/>
              <a:t>with the </a:t>
            </a:r>
            <a:r>
              <a:rPr lang="en-GB" b="1" dirty="0">
                <a:solidFill>
                  <a:srgbClr val="FF0000"/>
                </a:solidFill>
              </a:rPr>
              <a:t>red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i="1" u="sng" dirty="0">
                <a:solidFill>
                  <a:srgbClr val="FF0000"/>
                </a:solidFill>
              </a:rPr>
              <a:t>failure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 messages</a:t>
            </a:r>
            <a:r>
              <a:rPr lang="en-GB" dirty="0"/>
              <a:t>: </a:t>
            </a:r>
          </a:p>
        </p:txBody>
      </p:sp>
      <p:pic>
        <p:nvPicPr>
          <p:cNvPr id="1587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4979" y="928670"/>
            <a:ext cx="788987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611188" y="30144"/>
            <a:ext cx="7770812" cy="612774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b="1">
                <a:solidFill>
                  <a:schemeClr val="tx2"/>
                </a:solidFill>
              </a:rPr>
              <a:t>Running</a:t>
            </a:r>
            <a:r>
              <a:rPr lang="en-GB" sz="2800">
                <a:solidFill>
                  <a:schemeClr val="tx2"/>
                </a:solidFill>
              </a:rPr>
              <a:t>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800">
                <a:solidFill>
                  <a:schemeClr val="tx2"/>
                </a:solidFill>
              </a:rPr>
              <a:t> from </a:t>
            </a:r>
            <a:r>
              <a:rPr lang="en-GB" sz="2800" b="1">
                <a:solidFill>
                  <a:schemeClr val="tx2"/>
                </a:solidFill>
              </a:rPr>
              <a:t>Eclipse</a:t>
            </a:r>
          </a:p>
        </p:txBody>
      </p:sp>
      <p:pic>
        <p:nvPicPr>
          <p:cNvPr id="6" name="Picture 9" descr="Run imag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19324" y="1962142"/>
            <a:ext cx="395288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8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8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58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8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58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5819B55-D4D7-46D7-AA77-E784386D4622}" type="slidenum">
              <a:rPr lang="en-GB" smtClean="0"/>
              <a:pPr/>
              <a:t>32</a:t>
            </a:fld>
            <a:endParaRPr lang="en-GB" smtClean="0"/>
          </a:p>
        </p:txBody>
      </p:sp>
      <p:sp>
        <p:nvSpPr>
          <p:cNvPr id="34819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1438" y="642938"/>
            <a:ext cx="8929687" cy="5734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 err="1"/>
              <a:t>Buildfile</a:t>
            </a:r>
            <a:r>
              <a:rPr lang="en-GB" sz="2000" dirty="0"/>
              <a:t>: </a:t>
            </a:r>
            <a:r>
              <a:rPr lang="en-GB" sz="2000" u="sng" dirty="0"/>
              <a:t>C:\Antbook\ch04\mybuild.xml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 </a:t>
            </a:r>
            <a:r>
              <a:rPr lang="en-GB" sz="2000" dirty="0">
                <a:solidFill>
                  <a:srgbClr val="FFC000"/>
                </a:solidFill>
              </a:rPr>
              <a:t>[</a:t>
            </a:r>
            <a:r>
              <a:rPr lang="en-GB" sz="2000" u="sng" dirty="0"/>
              <a:t>echo</a:t>
            </a:r>
            <a:r>
              <a:rPr lang="en-GB" sz="2000" u="sng" dirty="0">
                <a:solidFill>
                  <a:srgbClr val="FFC000"/>
                </a:solidFill>
              </a:rPr>
              <a:t>] Building Testing Examples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u="sng" dirty="0"/>
              <a:t>clean: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[</a:t>
            </a:r>
            <a:r>
              <a:rPr lang="en-GB" sz="2000" u="sng" dirty="0"/>
              <a:t>delete] Deleting directory C:\Antbook\ch04\build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u="sng" dirty="0" err="1"/>
              <a:t>init</a:t>
            </a:r>
            <a:r>
              <a:rPr lang="en-GB" sz="2000" u="sng" dirty="0"/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mkdir</a:t>
            </a:r>
            <a:r>
              <a:rPr lang="en-GB" sz="2000" u="sng" dirty="0"/>
              <a:t>] Created </a:t>
            </a:r>
            <a:r>
              <a:rPr lang="en-GB" sz="2000" u="sng" dirty="0" err="1"/>
              <a:t>dir</a:t>
            </a:r>
            <a:r>
              <a:rPr lang="en-GB" sz="2000" u="sng" dirty="0"/>
              <a:t>: C:\Antbook\ch04\build\classes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u="sng" dirty="0"/>
              <a:t>compile: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javac</a:t>
            </a:r>
            <a:r>
              <a:rPr lang="en-GB" sz="2000" u="sng" dirty="0"/>
              <a:t>] Compiling 1 source file to C:\Antbook\ch04\build\classes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u="sng" dirty="0"/>
              <a:t>test-</a:t>
            </a:r>
            <a:r>
              <a:rPr lang="en-GB" sz="2000" u="sng" dirty="0" err="1"/>
              <a:t>init</a:t>
            </a:r>
            <a:r>
              <a:rPr lang="en-GB" sz="2000" u="sng" dirty="0"/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mkdir</a:t>
            </a:r>
            <a:r>
              <a:rPr lang="en-GB" sz="2000" u="sng" dirty="0"/>
              <a:t>] Created </a:t>
            </a:r>
            <a:r>
              <a:rPr lang="en-GB" sz="2000" u="sng" dirty="0" err="1"/>
              <a:t>dir</a:t>
            </a:r>
            <a:r>
              <a:rPr lang="en-GB" sz="2000" u="sng" dirty="0"/>
              <a:t>: C:\Antbook\ch04\build\test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mkdir</a:t>
            </a:r>
            <a:r>
              <a:rPr lang="en-GB" sz="2000" u="sng" dirty="0"/>
              <a:t>] Created </a:t>
            </a:r>
            <a:r>
              <a:rPr lang="en-GB" sz="2000" u="sng" dirty="0" err="1"/>
              <a:t>dir</a:t>
            </a:r>
            <a:r>
              <a:rPr lang="en-GB" sz="2000" u="sng" dirty="0"/>
              <a:t>: C:\Antbook\ch04\build\data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mkdir</a:t>
            </a:r>
            <a:r>
              <a:rPr lang="en-GB" sz="2000" u="sng" dirty="0"/>
              <a:t>] Created </a:t>
            </a:r>
            <a:r>
              <a:rPr lang="en-GB" sz="2000" u="sng" dirty="0" err="1"/>
              <a:t>dir</a:t>
            </a:r>
            <a:r>
              <a:rPr lang="en-GB" sz="2000" u="sng" dirty="0"/>
              <a:t>: C:\Antbook\ch04\build\reports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u="sng" dirty="0"/>
              <a:t>test-compile: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javac</a:t>
            </a:r>
            <a:r>
              <a:rPr lang="en-GB" sz="2000" u="sng" dirty="0"/>
              <a:t>] Compiling 3 source files to C:\Antbook\ch04\build\test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u="sng" dirty="0"/>
              <a:t>test: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Testsuite</a:t>
            </a:r>
            <a:r>
              <a:rPr lang="en-GB" sz="2000" u="sng" dirty="0"/>
              <a:t>: </a:t>
            </a:r>
            <a:r>
              <a:rPr lang="en-GB" sz="2000" u="sng" dirty="0" err="1"/>
              <a:t>org.eclipseguide.persistence.FilePersistenceServicesTest</a:t>
            </a:r>
            <a:endParaRPr lang="en-GB" sz="2000" u="sng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Tests run: 5, Failures: 2, Errors: 0, Time elapsed: 0.093 sec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Testcase</a:t>
            </a:r>
            <a:r>
              <a:rPr lang="en-GB" sz="2000" u="sng" dirty="0" smtClean="0"/>
              <a:t>:</a:t>
            </a:r>
            <a:endParaRPr lang="en-GB" sz="2000" dirty="0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3687763" y="6400800"/>
            <a:ext cx="177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/>
              <a:t>(Continued)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11188" y="0"/>
            <a:ext cx="7770812" cy="51593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b="1">
                <a:solidFill>
                  <a:schemeClr val="tx2"/>
                </a:solidFill>
              </a:rPr>
              <a:t>Running</a:t>
            </a:r>
            <a:r>
              <a:rPr lang="en-GB" sz="2800">
                <a:solidFill>
                  <a:schemeClr val="tx2"/>
                </a:solidFill>
              </a:rPr>
              <a:t>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800">
                <a:solidFill>
                  <a:schemeClr val="tx2"/>
                </a:solidFill>
              </a:rPr>
              <a:t> from </a:t>
            </a:r>
            <a:r>
              <a:rPr lang="en-GB" sz="2800" b="1">
                <a:solidFill>
                  <a:schemeClr val="tx2"/>
                </a:solidFill>
              </a:rPr>
              <a:t>Eclipse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F9F9EBD-3B8D-4A58-93A7-DCD7D4398EDE}" type="slidenum">
              <a:rPr lang="en-GB" sz="1400"/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GB" sz="1400"/>
          </a:p>
        </p:txBody>
      </p:sp>
      <p:sp>
        <p:nvSpPr>
          <p:cNvPr id="35843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149225" y="52388"/>
            <a:ext cx="8851900" cy="637698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u="sng" dirty="0" err="1"/>
              <a:t>testWrite</a:t>
            </a:r>
            <a:r>
              <a:rPr lang="en-GB" sz="2000" u="sng" dirty="0"/>
              <a:t>(</a:t>
            </a:r>
            <a:r>
              <a:rPr lang="en-GB" sz="2000" u="sng" dirty="0" err="1"/>
              <a:t>org.eclipseguide.persistence.FilePersistenceServicesTest</a:t>
            </a:r>
            <a:r>
              <a:rPr lang="en-GB" sz="2000" u="sng" dirty="0"/>
              <a:t>):FAILED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NOT WRITTEN???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junit.framework.AssertionFailedError</a:t>
            </a:r>
            <a:r>
              <a:rPr lang="en-GB" sz="2000" u="sng" dirty="0"/>
              <a:t>: NOT WRITTEN???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at org.eclipseguide.persistence.FilePersistenceServicesTest.testWrite(Unknown Source)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at org.eclipse.ant.internal.launching.remote.EclipseDefaultExecutor.executeTargets(EclipseDefaultExecutor.java:32)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at </a:t>
            </a:r>
            <a:r>
              <a:rPr lang="en-GB" sz="2000" u="sng" dirty="0" err="1"/>
              <a:t>org.eclipse.ant.internal.launching.remote.InternalAntRunner.run</a:t>
            </a:r>
            <a:r>
              <a:rPr lang="en-GB" sz="2000" u="sng" dirty="0"/>
              <a:t>(InternalAntRunner.java:424)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at org.eclipse.ant.internal.launching.remote.InternalAntRunner.main(InternalAntRunner.java:138)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Testcase</a:t>
            </a:r>
            <a:r>
              <a:rPr lang="en-GB" sz="2000" u="sng" dirty="0"/>
              <a:t>: </a:t>
            </a:r>
            <a:r>
              <a:rPr lang="en-GB" sz="2000" u="sng" dirty="0" err="1"/>
              <a:t>testRead</a:t>
            </a:r>
            <a:r>
              <a:rPr lang="en-GB" sz="2000" u="sng" dirty="0"/>
              <a:t>(</a:t>
            </a:r>
            <a:r>
              <a:rPr lang="en-GB" sz="2000" u="sng" dirty="0" err="1"/>
              <a:t>org.eclipseguide.persistence.FilePersistenceServicesTest</a:t>
            </a:r>
            <a:r>
              <a:rPr lang="en-GB" sz="2000" u="sng" dirty="0"/>
              <a:t>):FAILED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expected:&lt;[One, Two, Three]&gt; but was:&lt;null&gt;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junit.framework.AssertionFailedError</a:t>
            </a:r>
            <a:r>
              <a:rPr lang="en-GB" sz="2000" u="sng" dirty="0"/>
              <a:t>: expected:&lt;[One, Two, Three]&gt; but was:&lt;null</a:t>
            </a:r>
            <a:r>
              <a:rPr lang="en-GB" sz="2000" u="sng" dirty="0" smtClean="0"/>
              <a:t>&gt;</a:t>
            </a:r>
            <a:endParaRPr lang="en-GB" sz="2000" u="sng" dirty="0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3687763" y="6356350"/>
            <a:ext cx="177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/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8DE0549-0943-4D25-80D7-65745F181C88}" type="slidenum">
              <a:rPr lang="en-GB" sz="1400"/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GB" sz="1400"/>
          </a:p>
        </p:txBody>
      </p:sp>
      <p:sp>
        <p:nvSpPr>
          <p:cNvPr id="36867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1438" y="52388"/>
            <a:ext cx="8929687" cy="63769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[</a:t>
            </a:r>
            <a:r>
              <a:rPr lang="en-GB" sz="2000" u="sng" dirty="0" err="1"/>
              <a:t>junit</a:t>
            </a:r>
            <a:r>
              <a:rPr lang="en-GB" sz="2000" u="sng" dirty="0"/>
              <a:t>] at org.eclipseguide.persistence.FilePersistenceServicesTest.testRead(Unknown Source)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at org.eclipse.ant.internal.launching.remote.EclipseDefaultExecutor.executeTargets(EclipseDefaultExecutor.java:32)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at </a:t>
            </a:r>
            <a:r>
              <a:rPr lang="en-GB" sz="2000" u="sng" dirty="0" err="1"/>
              <a:t>org.eclipse.ant.internal.launching.remote.InternalAntRunner.run</a:t>
            </a:r>
            <a:r>
              <a:rPr lang="en-GB" sz="2000" u="sng" dirty="0"/>
              <a:t>(InternalAntRunner.java:424)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at org.eclipse.ant.internal.launching.remote.InternalAntRunner.main(InternalAntRunner.java:138)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</a:t>
            </a:r>
            <a:r>
              <a:rPr lang="en-GB" sz="2000" dirty="0">
                <a:solidFill>
                  <a:srgbClr val="FF0000"/>
                </a:solidFill>
              </a:rPr>
              <a:t>[</a:t>
            </a:r>
            <a:r>
              <a:rPr lang="en-GB" sz="2000" u="sng" dirty="0" err="1"/>
              <a:t>junit</a:t>
            </a:r>
            <a:r>
              <a:rPr lang="en-GB" sz="2000" u="sng" dirty="0">
                <a:solidFill>
                  <a:srgbClr val="FF0000"/>
                </a:solidFill>
              </a:rPr>
              <a:t>]</a:t>
            </a:r>
            <a:r>
              <a:rPr lang="en-GB" sz="2000" u="sng" dirty="0"/>
              <a:t> </a:t>
            </a:r>
            <a:r>
              <a:rPr lang="en-GB" sz="2000" u="sng" dirty="0">
                <a:solidFill>
                  <a:srgbClr val="FF0000"/>
                </a:solidFill>
              </a:rPr>
              <a:t>Test </a:t>
            </a:r>
            <a:r>
              <a:rPr lang="en-GB" sz="2000" u="sng" dirty="0" err="1">
                <a:solidFill>
                  <a:srgbClr val="FF0000"/>
                </a:solidFill>
              </a:rPr>
              <a:t>org.eclipseguide.persistence.FilePersistenceServicesTest</a:t>
            </a:r>
            <a:r>
              <a:rPr lang="en-GB" sz="2000" u="sng" dirty="0">
                <a:solidFill>
                  <a:srgbClr val="FF0000"/>
                </a:solidFill>
              </a:rPr>
              <a:t> FAILED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Testsuite</a:t>
            </a:r>
            <a:r>
              <a:rPr lang="en-GB" sz="2000" u="sng" dirty="0"/>
              <a:t>: </a:t>
            </a:r>
            <a:r>
              <a:rPr lang="en-GB" sz="2000" u="sng" dirty="0" err="1"/>
              <a:t>org.example.antbook.junit.SimpleTest</a:t>
            </a:r>
            <a:endParaRPr lang="en-GB" sz="2000" u="sng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Tests run: 1, Failures: 0, Errors: 0, Time elapsed: 0.012 sec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Testsuite</a:t>
            </a:r>
            <a:r>
              <a:rPr lang="en-GB" sz="2000" u="sng" dirty="0"/>
              <a:t>: </a:t>
            </a:r>
            <a:r>
              <a:rPr lang="en-GB" sz="2000" u="sng" dirty="0" err="1"/>
              <a:t>org.example.antbook.junit.setUpTearDownTest</a:t>
            </a:r>
            <a:endParaRPr lang="en-GB" sz="2000" u="sng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Tests run: 2, Failures: 0, Errors: 0, Time elapsed: 0.01 </a:t>
            </a:r>
            <a:r>
              <a:rPr lang="en-GB" sz="2000" u="sng" dirty="0" smtClean="0"/>
              <a:t>sec</a:t>
            </a:r>
            <a:endParaRPr lang="en-GB" sz="2000" u="sng" dirty="0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687763" y="6427788"/>
            <a:ext cx="177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/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7788" y="52387"/>
            <a:ext cx="8923337" cy="67185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[</a:t>
            </a:r>
            <a:r>
              <a:rPr lang="en-GB" sz="2000" u="sng" dirty="0" err="1"/>
              <a:t>junit</a:t>
            </a:r>
            <a:r>
              <a:rPr lang="en-GB" sz="2000" u="sng" dirty="0"/>
              <a:t>] ------------- Standard Output ---------------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setUp</a:t>
            </a:r>
            <a:r>
              <a:rPr lang="en-GB" sz="2000" u="sng" dirty="0"/>
              <a:t> sets up a fixture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testA</a:t>
            </a:r>
            <a:r>
              <a:rPr lang="en-GB" sz="2000" u="sng" dirty="0"/>
              <a:t> runs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tearDown</a:t>
            </a:r>
            <a:r>
              <a:rPr lang="en-GB" sz="2000" u="sng" dirty="0"/>
              <a:t> releases fixture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setUp</a:t>
            </a:r>
            <a:r>
              <a:rPr lang="en-GB" sz="2000" u="sng" dirty="0"/>
              <a:t> sets up a fixture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testB</a:t>
            </a:r>
            <a:r>
              <a:rPr lang="en-GB" sz="2000" u="sng" dirty="0"/>
              <a:t> runs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</a:t>
            </a:r>
            <a:r>
              <a:rPr lang="en-GB" sz="2000" u="sng" dirty="0" err="1"/>
              <a:t>tearDown</a:t>
            </a:r>
            <a:r>
              <a:rPr lang="en-GB" sz="2000" u="sng" dirty="0"/>
              <a:t> releases fixture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    [</a:t>
            </a:r>
            <a:r>
              <a:rPr lang="en-GB" sz="2000" u="sng" dirty="0" err="1"/>
              <a:t>junit</a:t>
            </a:r>
            <a:r>
              <a:rPr lang="en-GB" sz="2000" u="sng" dirty="0"/>
              <a:t>] ------------- ---------------- ---------------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[</a:t>
            </a:r>
            <a:r>
              <a:rPr lang="en-GB" sz="2000" u="sng" dirty="0" err="1"/>
              <a:t>junitreport</a:t>
            </a:r>
            <a:r>
              <a:rPr lang="en-GB" sz="2000" u="sng" dirty="0"/>
              <a:t>] Processing C:\Antbook\ch04\build\data\TESTS-TestSuites.xml to C:\Users\sazonov\AppData\Local\Temp\null534410474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[</a:t>
            </a:r>
            <a:r>
              <a:rPr lang="en-GB" sz="2000" u="sng" dirty="0" err="1"/>
              <a:t>junitreport</a:t>
            </a:r>
            <a:r>
              <a:rPr lang="en-GB" sz="2000" u="sng" dirty="0"/>
              <a:t>] Loading </a:t>
            </a:r>
            <a:r>
              <a:rPr lang="en-GB" sz="2000" u="sng" dirty="0" err="1"/>
              <a:t>stylesheet</a:t>
            </a:r>
            <a:r>
              <a:rPr lang="en-GB" sz="2000" u="sng" dirty="0"/>
              <a:t> </a:t>
            </a:r>
            <a:r>
              <a:rPr lang="en-GB" sz="2000" u="sng" dirty="0" err="1"/>
              <a:t>jar:file</a:t>
            </a:r>
            <a:r>
              <a:rPr lang="en-GB" sz="2000" u="sng" dirty="0"/>
              <a:t>:/C:/JAVA/eclipse/plugins/org.apache.ant_1.8.2.v20110505-1300/lib/ant-junit.jar!/org/apache/tools/ant/taskdefs/optional/junit/xsl/junit-frames.xsl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[</a:t>
            </a:r>
            <a:r>
              <a:rPr lang="en-GB" sz="2000" u="sng" dirty="0" err="1"/>
              <a:t>junitreport</a:t>
            </a:r>
            <a:r>
              <a:rPr lang="en-GB" sz="2000" u="sng" dirty="0"/>
              <a:t>] Transform time: 612ms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[</a:t>
            </a:r>
            <a:r>
              <a:rPr lang="en-GB" sz="2000" u="sng" dirty="0" err="1"/>
              <a:t>junitreport</a:t>
            </a:r>
            <a:r>
              <a:rPr lang="en-GB" sz="2000" u="sng" dirty="0"/>
              <a:t>] Deleting: C:\Users\sazonov\AppData\Local\Temp\null534410474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>
                <a:solidFill>
                  <a:srgbClr val="FF0000"/>
                </a:solidFill>
              </a:rPr>
              <a:t>BUILD FAILED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u="sng" dirty="0"/>
              <a:t>C:\Antbook\ch04\mybuild.xml:255: Tests failed. Check log and/or reports.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dirty="0"/>
              <a:t>Total time: 3 seconds</a:t>
            </a:r>
          </a:p>
        </p:txBody>
      </p:sp>
      <p:sp>
        <p:nvSpPr>
          <p:cNvPr id="37890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B5C55CE-9C96-48C3-AD6D-10D7AB85141A}" type="slidenum">
              <a:rPr lang="en-GB" sz="1400"/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GB" sz="140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000625" y="6309320"/>
            <a:ext cx="17027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 dirty="0">
                <a:solidFill>
                  <a:srgbClr val="FF0000"/>
                </a:solidFill>
              </a:rPr>
              <a:t>(The End)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611188" y="-27384"/>
            <a:ext cx="7770812" cy="587396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800" b="1">
                <a:solidFill>
                  <a:schemeClr val="tx2"/>
                </a:solidFill>
              </a:rPr>
              <a:t>Running</a:t>
            </a:r>
            <a:r>
              <a:rPr lang="en-GB" sz="2800">
                <a:solidFill>
                  <a:schemeClr val="tx2"/>
                </a:solidFill>
              </a:rPr>
              <a:t>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800">
                <a:solidFill>
                  <a:schemeClr val="tx2"/>
                </a:solidFill>
              </a:rPr>
              <a:t> from </a:t>
            </a:r>
            <a:r>
              <a:rPr lang="en-GB" sz="2800" b="1">
                <a:solidFill>
                  <a:schemeClr val="tx2"/>
                </a:solidFill>
              </a:rPr>
              <a:t>Eclipse</a:t>
            </a:r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539552" y="548680"/>
            <a:ext cx="8318500" cy="63094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</a:pPr>
            <a:r>
              <a:rPr lang="en-GB" sz="2000" dirty="0"/>
              <a:t>Note that clicking on </a:t>
            </a:r>
            <a:r>
              <a:rPr lang="en-GB" sz="2000" u="sng" dirty="0"/>
              <a:t>underlined</a:t>
            </a:r>
            <a:r>
              <a:rPr lang="en-GB" sz="2000" dirty="0"/>
              <a:t> </a:t>
            </a:r>
            <a:r>
              <a:rPr lang="en-GB" sz="2000" b="1" i="1" dirty="0"/>
              <a:t>file</a:t>
            </a:r>
            <a:r>
              <a:rPr lang="en-GB" sz="2000" dirty="0"/>
              <a:t>, </a:t>
            </a:r>
            <a:r>
              <a:rPr lang="en-GB" sz="2000" b="1" i="1" dirty="0"/>
              <a:t>target</a:t>
            </a:r>
            <a:r>
              <a:rPr lang="en-GB" sz="2000" dirty="0"/>
              <a:t>  and </a:t>
            </a:r>
            <a:r>
              <a:rPr lang="en-GB" sz="2000" b="1" i="1" dirty="0"/>
              <a:t>task</a:t>
            </a:r>
            <a:r>
              <a:rPr lang="en-GB" sz="2000" dirty="0"/>
              <a:t>  names in the console view also results in </a:t>
            </a:r>
            <a:r>
              <a:rPr lang="en-GB" sz="2000" b="1" dirty="0"/>
              <a:t>Ant</a:t>
            </a:r>
            <a:r>
              <a:rPr lang="en-GB" sz="2000" dirty="0"/>
              <a:t> </a:t>
            </a:r>
            <a:r>
              <a:rPr lang="en-GB" sz="2000" i="1" u="sng" dirty="0"/>
              <a:t>attempting to take you to the appropriate place in  appropriate </a:t>
            </a:r>
            <a:r>
              <a:rPr lang="en-GB" sz="2000" i="1" u="sng" dirty="0" smtClean="0"/>
              <a:t>file</a:t>
            </a:r>
            <a:r>
              <a:rPr lang="en-GB" sz="2000" dirty="0" smtClean="0"/>
              <a:t>, </a:t>
            </a:r>
            <a:r>
              <a:rPr lang="en-GB" sz="2000" dirty="0"/>
              <a:t>opening it in appropriate editor.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</a:pPr>
            <a:endParaRPr lang="en-GB" sz="2000" b="1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</a:pPr>
            <a:r>
              <a:rPr lang="en-GB" sz="2000" dirty="0" smtClean="0"/>
              <a:t>The </a:t>
            </a:r>
            <a:r>
              <a:rPr lang="en-GB" sz="2000" dirty="0"/>
              <a:t>current version of </a:t>
            </a:r>
            <a:r>
              <a:rPr lang="en-GB" sz="2000" b="1" dirty="0"/>
              <a:t>Eclipse</a:t>
            </a:r>
            <a:r>
              <a:rPr lang="en-GB" sz="2000" dirty="0"/>
              <a:t> (unlike </a:t>
            </a:r>
            <a:r>
              <a:rPr lang="en-GB" sz="2000" dirty="0" smtClean="0"/>
              <a:t>earlier </a:t>
            </a:r>
            <a:r>
              <a:rPr lang="en-GB" sz="2000" dirty="0"/>
              <a:t>ones) </a:t>
            </a:r>
            <a:r>
              <a:rPr lang="en-GB" sz="2000" b="1" i="1" dirty="0"/>
              <a:t>does not allow to see</a:t>
            </a:r>
            <a:r>
              <a:rPr lang="en-GB" sz="2000" dirty="0"/>
              <a:t> the contents of the </a:t>
            </a:r>
            <a:r>
              <a:rPr lang="en-GB" sz="2000" dirty="0" smtClean="0"/>
              <a:t>directories for </a:t>
            </a:r>
            <a:r>
              <a:rPr lang="en-GB" sz="2000" b="1" i="1" dirty="0" smtClean="0"/>
              <a:t>compiled files</a:t>
            </a:r>
            <a:r>
              <a:rPr lang="en-GB" sz="2000" dirty="0" smtClean="0"/>
              <a:t>  under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</a:t>
            </a:r>
            <a:r>
              <a:rPr lang="en-GB" sz="2000" dirty="0" smtClean="0"/>
              <a:t> </a:t>
            </a:r>
            <a:r>
              <a:rPr lang="en-GB" sz="2000" dirty="0"/>
              <a:t>directory in </a:t>
            </a:r>
            <a:r>
              <a:rPr lang="en-GB" sz="2000" b="1" dirty="0"/>
              <a:t>Project Explorer </a:t>
            </a:r>
            <a:r>
              <a:rPr lang="en-GB" sz="2000" dirty="0"/>
              <a:t>or </a:t>
            </a:r>
            <a:r>
              <a:rPr lang="en-GB" sz="2000" b="1" dirty="0"/>
              <a:t>Package Explorer view</a:t>
            </a:r>
            <a:r>
              <a:rPr lang="en-GB" sz="2000" dirty="0"/>
              <a:t>. </a:t>
            </a:r>
            <a:r>
              <a:rPr lang="en-GB" sz="2000" dirty="0" smtClean="0"/>
              <a:t>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</a:pPr>
            <a:endParaRPr lang="en-GB" sz="20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</a:pPr>
            <a:r>
              <a:rPr lang="en-GB" sz="2000" dirty="0" smtClean="0"/>
              <a:t>If the other subdirectories  of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</a:t>
            </a:r>
            <a:r>
              <a:rPr lang="en-GB" sz="2000" dirty="0" smtClean="0"/>
              <a:t> (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data, reports</a:t>
            </a:r>
            <a:r>
              <a:rPr lang="en-GB" sz="2000" dirty="0" smtClean="0">
                <a:latin typeface="+mn-lt"/>
                <a:cs typeface="Courier New" pitchFamily="49" charset="0"/>
              </a:rPr>
              <a:t>) are invisible, then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i="1" dirty="0" smtClean="0"/>
              <a:t>refreshing</a:t>
            </a:r>
            <a:r>
              <a:rPr lang="en-GB" sz="2000" dirty="0" smtClean="0"/>
              <a:t>  the </a:t>
            </a:r>
            <a:r>
              <a:rPr lang="en-GB" sz="2000" b="1" dirty="0" smtClean="0"/>
              <a:t>Package Explorer</a:t>
            </a:r>
            <a:r>
              <a:rPr lang="en-GB" sz="2000" dirty="0" smtClean="0"/>
              <a:t> can help: 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</a:pPr>
            <a:r>
              <a:rPr lang="en-GB" sz="2000" b="1" dirty="0" smtClean="0"/>
              <a:t>Right-click -&gt; Refresh</a:t>
            </a:r>
            <a:r>
              <a:rPr lang="en-GB" sz="2000" dirty="0" smtClean="0"/>
              <a:t> </a:t>
            </a:r>
            <a:endParaRPr lang="en-GB" sz="20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None/>
            </a:pPr>
            <a:r>
              <a:rPr lang="en-GB" sz="2000" b="1" dirty="0" smtClean="0">
                <a:solidFill>
                  <a:srgbClr val="FF0000"/>
                </a:solidFill>
              </a:rPr>
              <a:t>Thus</a:t>
            </a:r>
            <a:r>
              <a:rPr lang="en-GB" sz="2000" b="1" dirty="0">
                <a:solidFill>
                  <a:srgbClr val="FF0000"/>
                </a:solidFill>
              </a:rPr>
              <a:t>, look</a:t>
            </a:r>
            <a:r>
              <a:rPr lang="en-GB" sz="2000" dirty="0"/>
              <a:t> at </a:t>
            </a:r>
            <a:r>
              <a:rPr lang="en-GB" sz="2000" b="1" dirty="0"/>
              <a:t>HTML report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index.html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  <a:r>
              <a:rPr lang="en-GB" sz="2000" dirty="0"/>
              <a:t>created by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juntreport</a:t>
            </a:r>
            <a:r>
              <a:rPr lang="en-GB" sz="2000" dirty="0"/>
              <a:t> task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build\reports </a:t>
            </a:r>
            <a:r>
              <a:rPr lang="en-GB" sz="2000" dirty="0" smtClean="0"/>
              <a:t>in </a:t>
            </a:r>
            <a:r>
              <a:rPr lang="en-GB" sz="2000" b="1" dirty="0" smtClean="0"/>
              <a:t>Eclipse</a:t>
            </a:r>
            <a:r>
              <a:rPr lang="en-GB" sz="2000" dirty="0" smtClean="0"/>
              <a:t> </a:t>
            </a:r>
            <a:r>
              <a:rPr lang="en-GB" sz="2000" b="1" dirty="0" smtClean="0"/>
              <a:t>Package Explorer</a:t>
            </a:r>
            <a:r>
              <a:rPr lang="en-GB" sz="2000" dirty="0" smtClean="0"/>
              <a:t>  or in the </a:t>
            </a:r>
            <a:r>
              <a:rPr lang="en-GB" sz="2000" dirty="0"/>
              <a:t>directory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H:\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Antbook\Ch04\build\reports</a:t>
            </a:r>
            <a:r>
              <a:rPr lang="en-GB" sz="2000" dirty="0" smtClean="0"/>
              <a:t> </a:t>
            </a:r>
            <a:r>
              <a:rPr lang="en-GB" sz="2000" dirty="0"/>
              <a:t>by the ordinary </a:t>
            </a:r>
            <a:r>
              <a:rPr lang="en-GB" sz="2000" b="1" dirty="0"/>
              <a:t>Windows Explorer 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</a:pPr>
            <a:endParaRPr lang="en-GB" sz="2000" dirty="0"/>
          </a:p>
          <a:p>
            <a:pPr marL="0"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FF0000"/>
                </a:solidFill>
              </a:rPr>
              <a:t>Open </a:t>
            </a:r>
            <a:r>
              <a:rPr lang="en-GB" sz="2000" b="1" dirty="0" smtClean="0"/>
              <a:t>(double click)</a:t>
            </a:r>
            <a:r>
              <a:rPr lang="en-GB" sz="2000" dirty="0" smtClean="0"/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index.html </a:t>
            </a:r>
            <a:r>
              <a:rPr lang="en-GB" sz="2000" dirty="0" smtClean="0"/>
              <a:t>by </a:t>
            </a:r>
            <a:r>
              <a:rPr lang="en-GB" sz="2000" b="1" dirty="0" smtClean="0"/>
              <a:t>Eclipse internal viewer</a:t>
            </a:r>
            <a:r>
              <a:rPr lang="en-GB" sz="2000" dirty="0" smtClean="0"/>
              <a:t> of </a:t>
            </a:r>
            <a:r>
              <a:rPr lang="en-GB" sz="2000" b="1" dirty="0" smtClean="0"/>
              <a:t>HTML</a:t>
            </a:r>
            <a:r>
              <a:rPr lang="en-GB" sz="2000" dirty="0" smtClean="0"/>
              <a:t> files</a:t>
            </a:r>
            <a:r>
              <a:rPr lang="en-GB" sz="2000" b="1" dirty="0" smtClean="0"/>
              <a:t>. </a:t>
            </a:r>
            <a:endParaRPr lang="en-GB" sz="2000" dirty="0"/>
          </a:p>
        </p:txBody>
      </p:sp>
      <p:sp>
        <p:nvSpPr>
          <p:cNvPr id="4096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D147633-4869-4665-AB68-38625129E5D4}" type="slidenum">
              <a:rPr lang="en-GB" smtClean="0"/>
              <a:pPr/>
              <a:t>36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7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7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7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7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7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372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9873ED3-6AFE-4AFC-9552-78B9A5041205}" type="slidenum">
              <a:rPr lang="en-GB" smtClean="0"/>
              <a:pPr/>
              <a:t>37</a:t>
            </a:fld>
            <a:endParaRPr lang="en-GB" smtClean="0"/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500" y="857250"/>
            <a:ext cx="8215342" cy="557212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GB" sz="2800" dirty="0" smtClean="0"/>
              <a:t>Now we known how to </a:t>
            </a:r>
          </a:p>
          <a:p>
            <a:pPr lvl="1" eaLnBrk="1" hangingPunct="1"/>
            <a:r>
              <a:rPr lang="en-GB" sz="2400" b="1" i="1" dirty="0" smtClean="0"/>
              <a:t>separate</a:t>
            </a:r>
            <a:r>
              <a:rPr lang="en-GB" sz="2400" dirty="0" smtClean="0"/>
              <a:t>  the source and build directories in a </a:t>
            </a:r>
            <a:r>
              <a:rPr lang="en-GB" sz="2400" b="1" i="1" dirty="0" smtClean="0"/>
              <a:t>new</a:t>
            </a:r>
            <a:r>
              <a:rPr lang="en-GB" sz="2400" dirty="0" smtClean="0"/>
              <a:t>  project in </a:t>
            </a:r>
            <a:r>
              <a:rPr lang="en-GB" sz="2400" b="1" dirty="0" smtClean="0"/>
              <a:t>Eclipse</a:t>
            </a:r>
            <a:r>
              <a:rPr lang="en-GB" sz="2400" dirty="0" smtClean="0"/>
              <a:t>,</a:t>
            </a:r>
          </a:p>
          <a:p>
            <a:pPr lvl="1" eaLnBrk="1" hangingPunct="1"/>
            <a:r>
              <a:rPr lang="en-GB" sz="2400" b="1" i="1" dirty="0" smtClean="0"/>
              <a:t>separate</a:t>
            </a:r>
            <a:r>
              <a:rPr lang="en-GB" sz="2400" dirty="0" smtClean="0"/>
              <a:t>  the source and build directories in an </a:t>
            </a:r>
            <a:r>
              <a:rPr lang="en-GB" sz="2400" b="1" i="1" dirty="0" smtClean="0"/>
              <a:t>existing</a:t>
            </a:r>
            <a:r>
              <a:rPr lang="en-GB" sz="2400" dirty="0" smtClean="0"/>
              <a:t> project in </a:t>
            </a:r>
            <a:r>
              <a:rPr lang="en-GB" sz="2400" b="1" dirty="0" smtClean="0"/>
              <a:t>Eclipse</a:t>
            </a:r>
            <a:r>
              <a:rPr lang="en-GB" sz="2400" dirty="0" smtClean="0"/>
              <a:t>, </a:t>
            </a:r>
          </a:p>
          <a:p>
            <a:pPr lvl="1" eaLnBrk="1" hangingPunct="1"/>
            <a:r>
              <a:rPr lang="en-GB" sz="2400" b="1" i="1" dirty="0" smtClean="0"/>
              <a:t>import</a:t>
            </a:r>
            <a:r>
              <a:rPr lang="en-GB" sz="2400" dirty="0" smtClean="0"/>
              <a:t>  existing </a:t>
            </a:r>
            <a:r>
              <a:rPr lang="en-GB" sz="2400" b="1" dirty="0" smtClean="0"/>
              <a:t>Eclipse</a:t>
            </a:r>
            <a:r>
              <a:rPr lang="en-GB" sz="2400" dirty="0" smtClean="0"/>
              <a:t> project into </a:t>
            </a:r>
            <a:r>
              <a:rPr lang="en-GB" sz="2400" b="1" dirty="0" smtClean="0"/>
              <a:t>Eclipse </a:t>
            </a:r>
            <a:r>
              <a:rPr lang="en-GB" sz="2400" dirty="0" smtClean="0"/>
              <a:t>workspace.</a:t>
            </a:r>
            <a:endParaRPr lang="en-GB" sz="2400" i="1" dirty="0" smtClean="0"/>
          </a:p>
          <a:p>
            <a:pPr lvl="1" eaLnBrk="1" hangingPunct="1"/>
            <a:r>
              <a:rPr lang="en-GB" sz="2400" b="1" i="1" dirty="0" smtClean="0"/>
              <a:t>import</a:t>
            </a:r>
            <a:r>
              <a:rPr lang="en-GB" sz="2400" dirty="0" smtClean="0"/>
              <a:t>  existing </a:t>
            </a:r>
            <a:r>
              <a:rPr lang="en-GB" sz="2400" b="1" dirty="0" smtClean="0"/>
              <a:t>Ant</a:t>
            </a:r>
            <a:r>
              <a:rPr lang="en-GB" sz="2400" dirty="0" smtClean="0"/>
              <a:t> project into </a:t>
            </a:r>
            <a:r>
              <a:rPr lang="en-GB" sz="2400" b="1" dirty="0" smtClean="0"/>
              <a:t>Eclipse </a:t>
            </a:r>
            <a:r>
              <a:rPr lang="en-GB" sz="2400" dirty="0" smtClean="0"/>
              <a:t>workspace with </a:t>
            </a:r>
            <a:r>
              <a:rPr lang="en-GB" sz="2400" b="1" i="1" dirty="0" smtClean="0"/>
              <a:t>preserving it physically in the old  directory </a:t>
            </a:r>
            <a:r>
              <a:rPr lang="en-GB" sz="2400" dirty="0" smtClean="0"/>
              <a:t>and with </a:t>
            </a:r>
            <a:r>
              <a:rPr lang="en-GB" sz="2400" b="1" i="1" dirty="0" smtClean="0"/>
              <a:t>preserving separation</a:t>
            </a:r>
            <a:r>
              <a:rPr lang="en-GB" sz="2400" dirty="0" smtClean="0"/>
              <a:t>  between source and build directories</a:t>
            </a:r>
            <a:r>
              <a:rPr lang="en-GB" sz="2400" b="1" dirty="0" smtClean="0"/>
              <a:t>,</a:t>
            </a:r>
          </a:p>
          <a:p>
            <a:pPr lvl="1" eaLnBrk="1" hangingPunct="1"/>
            <a:r>
              <a:rPr lang="en-GB" sz="2400" dirty="0" smtClean="0"/>
              <a:t>work with the </a:t>
            </a:r>
            <a:r>
              <a:rPr lang="en-GB" sz="2400" b="1" i="1" dirty="0" smtClean="0"/>
              <a:t>default</a:t>
            </a:r>
            <a:r>
              <a:rPr lang="en-GB" sz="2400" dirty="0" smtClean="0"/>
              <a:t> </a:t>
            </a:r>
            <a:r>
              <a:rPr lang="en-GB" sz="2400" b="1" i="1" dirty="0" smtClean="0"/>
              <a:t>Ant</a:t>
            </a:r>
            <a:r>
              <a:rPr lang="en-GB" sz="2400" dirty="0" smtClean="0"/>
              <a:t> </a:t>
            </a:r>
            <a:r>
              <a:rPr lang="en-GB" sz="2400" b="1" i="1" dirty="0" smtClean="0"/>
              <a:t>editor</a:t>
            </a:r>
            <a:r>
              <a:rPr lang="en-GB" sz="2400" dirty="0" smtClean="0"/>
              <a:t>  and how to make it default editor for arbitrary xml files, </a:t>
            </a:r>
          </a:p>
          <a:p>
            <a:pPr lvl="1" eaLnBrk="1" hangingPunct="1"/>
            <a:r>
              <a:rPr lang="en-GB" sz="2400" b="1" i="1" dirty="0" smtClean="0"/>
              <a:t>run</a:t>
            </a:r>
            <a:r>
              <a:rPr lang="en-GB" sz="2400" dirty="0" smtClean="0"/>
              <a:t>  build file from </a:t>
            </a:r>
            <a:r>
              <a:rPr lang="en-GB" sz="2400" b="1" dirty="0" smtClean="0"/>
              <a:t>Eclipse.</a:t>
            </a:r>
            <a:endParaRPr lang="en-GB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GB" sz="2400" dirty="0" smtClean="0"/>
              <a:t> 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611188" y="0"/>
            <a:ext cx="7770812" cy="72072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>
                <a:solidFill>
                  <a:schemeClr val="tx2"/>
                </a:solidFill>
              </a:rPr>
              <a:t>Conclusion: </a:t>
            </a:r>
            <a:br>
              <a:rPr lang="en-GB" b="1">
                <a:solidFill>
                  <a:schemeClr val="tx2"/>
                </a:solidFill>
              </a:rPr>
            </a:br>
            <a:r>
              <a:rPr lang="en-GB" b="1">
                <a:solidFill>
                  <a:schemeClr val="tx2"/>
                </a:solidFill>
              </a:rPr>
              <a:t>Importing an Existing Ant Project in Eclipse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E84D0A7-D737-4739-839A-6CF04CC9DECF}" type="slidenum">
              <a:rPr lang="en-GB" smtClean="0"/>
              <a:pPr/>
              <a:t>38</a:t>
            </a:fld>
            <a:endParaRPr lang="en-GB" smtClean="0"/>
          </a:p>
        </p:txBody>
      </p:sp>
      <p:sp>
        <p:nvSpPr>
          <p:cNvPr id="39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1071546"/>
            <a:ext cx="7772400" cy="5357850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GB" sz="2400" dirty="0" smtClean="0"/>
              <a:t>Because it is difficult to automate software </a:t>
            </a:r>
            <a:r>
              <a:rPr lang="en-GB" sz="2400" b="1" dirty="0" smtClean="0"/>
              <a:t>build processes </a:t>
            </a:r>
            <a:r>
              <a:rPr lang="en-GB" sz="2400" dirty="0" smtClean="0"/>
              <a:t>using a </a:t>
            </a:r>
            <a:r>
              <a:rPr lang="en-GB" sz="2400" b="1" dirty="0" smtClean="0"/>
              <a:t>GUI</a:t>
            </a:r>
            <a:r>
              <a:rPr lang="en-GB" sz="2400" dirty="0" smtClean="0"/>
              <a:t>, they are </a:t>
            </a:r>
            <a:r>
              <a:rPr lang="en-GB" sz="2400" u="sng" dirty="0" smtClean="0"/>
              <a:t>usually designed to be run at a command prompt</a:t>
            </a:r>
            <a:r>
              <a:rPr lang="en-GB" sz="2400" dirty="0" smtClean="0"/>
              <a:t>.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GB" sz="2400" dirty="0" smtClean="0"/>
              <a:t>One additional benefit of using an external, </a:t>
            </a:r>
            <a:r>
              <a:rPr lang="en-GB" sz="2400" u="sng" dirty="0" smtClean="0"/>
              <a:t>completely independent build process </a:t>
            </a:r>
            <a:r>
              <a:rPr lang="en-GB" sz="2400" dirty="0" smtClean="0"/>
              <a:t>like </a:t>
            </a:r>
            <a:r>
              <a:rPr lang="en-GB" sz="2400" b="1" dirty="0" smtClean="0"/>
              <a:t>Ant</a:t>
            </a:r>
            <a:r>
              <a:rPr lang="en-GB" sz="2400" dirty="0" smtClean="0"/>
              <a:t> is that it can free developers to use the development environment (like </a:t>
            </a:r>
            <a:r>
              <a:rPr lang="en-GB" sz="2400" b="1" dirty="0" smtClean="0"/>
              <a:t>Eclipse</a:t>
            </a:r>
            <a:r>
              <a:rPr lang="en-GB" sz="2400" dirty="0" smtClean="0"/>
              <a:t> or anything else) of their choice.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GB" sz="2400" u="sng" dirty="0" smtClean="0"/>
              <a:t>Forcing developers </a:t>
            </a:r>
            <a:r>
              <a:rPr lang="en-GB" sz="2400" dirty="0" smtClean="0"/>
              <a:t>– especially the most experienced ones – to abandon the tools they've mastered </a:t>
            </a:r>
            <a:r>
              <a:rPr lang="en-GB" sz="2400" u="sng" dirty="0" smtClean="0"/>
              <a:t>can be detrimental to productivity</a:t>
            </a:r>
            <a:r>
              <a:rPr lang="en-GB" sz="2400" dirty="0" smtClean="0"/>
              <a:t>. 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GB" sz="2400" dirty="0" smtClean="0"/>
              <a:t>Thus, </a:t>
            </a:r>
            <a:r>
              <a:rPr lang="en-GB" sz="2400" b="1" dirty="0" smtClean="0"/>
              <a:t>Eclipse</a:t>
            </a:r>
            <a:r>
              <a:rPr lang="en-GB" sz="2400" dirty="0" smtClean="0"/>
              <a:t> is only a </a:t>
            </a:r>
            <a:r>
              <a:rPr lang="en-GB" sz="2400" b="1" dirty="0" smtClean="0"/>
              <a:t>free</a:t>
            </a:r>
            <a:r>
              <a:rPr lang="en-GB" sz="2400" dirty="0" smtClean="0"/>
              <a:t> (but good) </a:t>
            </a:r>
            <a:r>
              <a:rPr lang="en-GB" sz="2400" b="1" dirty="0" smtClean="0"/>
              <a:t>choice</a:t>
            </a:r>
            <a:r>
              <a:rPr lang="en-GB" sz="2400" dirty="0" smtClean="0"/>
              <a:t>. 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468313" y="71414"/>
            <a:ext cx="8064500" cy="8223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>
                <a:solidFill>
                  <a:schemeClr val="tx2"/>
                </a:solidFill>
              </a:rPr>
              <a:t>Describing essential steps, advantages, and peculiarities of creating and running an Ant build file in Eclipse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755668C-7454-45BE-9C64-3D1871AA7A3E}" type="slidenum">
              <a:rPr lang="en-GB" smtClean="0"/>
              <a:pPr/>
              <a:t>39</a:t>
            </a:fld>
            <a:endParaRPr lang="en-GB" smtClean="0"/>
          </a:p>
        </p:txBody>
      </p:sp>
      <p:sp>
        <p:nvSpPr>
          <p:cNvPr id="532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928670"/>
            <a:ext cx="7910513" cy="5286412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GB" sz="2800" b="1" dirty="0" smtClean="0"/>
              <a:t>Eclipse</a:t>
            </a:r>
            <a:r>
              <a:rPr lang="en-GB" sz="2800" dirty="0" smtClean="0"/>
              <a:t> automatically keeps the compiled class files up to date as we make changes to the Java source files, 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GB" sz="2400" dirty="0" smtClean="0"/>
              <a:t>but for reliability and consistency, it is much better to automate the process using a build tool like </a:t>
            </a:r>
            <a:r>
              <a:rPr lang="en-GB" sz="2400" b="1" dirty="0" smtClean="0"/>
              <a:t>Ant</a:t>
            </a:r>
            <a:r>
              <a:rPr lang="en-GB" sz="2400" dirty="0" smtClean="0"/>
              <a:t>. 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GB" sz="2800" dirty="0" smtClean="0"/>
              <a:t>On the other hand, it is very convenient that </a:t>
            </a:r>
            <a:r>
              <a:rPr lang="en-GB" sz="2800" b="1" dirty="0" smtClean="0"/>
              <a:t>Eclipse</a:t>
            </a:r>
            <a:r>
              <a:rPr lang="en-GB" sz="2800" dirty="0" smtClean="0"/>
              <a:t> is closely integrated with </a:t>
            </a:r>
            <a:r>
              <a:rPr lang="en-GB" sz="2800" b="1" dirty="0" smtClean="0"/>
              <a:t>Ant</a:t>
            </a:r>
            <a:r>
              <a:rPr lang="en-GB" sz="2800" dirty="0" smtClean="0"/>
              <a:t> and 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GB" sz="2400" dirty="0" smtClean="0"/>
              <a:t>can invoke it (just by mouse click) with choosing the tags to run and their order as desired. </a:t>
            </a:r>
          </a:p>
        </p:txBody>
      </p:sp>
      <p:sp>
        <p:nvSpPr>
          <p:cNvPr id="44036" name="Text Box 5"/>
          <p:cNvSpPr txBox="1">
            <a:spLocks noChangeArrowheads="1"/>
          </p:cNvSpPr>
          <p:nvPr/>
        </p:nvSpPr>
        <p:spPr bwMode="auto">
          <a:xfrm>
            <a:off x="468313" y="71414"/>
            <a:ext cx="8064500" cy="8223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dirty="0">
                <a:solidFill>
                  <a:schemeClr val="tx2"/>
                </a:solidFill>
              </a:rPr>
              <a:t>Describing essential steps, advantages, and peculiarities of creating and running an Ant build file in Eclipse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FD28045-B7A8-4D91-A230-9477A08D2867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7556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Creating the build directory structure</a:t>
            </a:r>
          </a:p>
        </p:txBody>
      </p:sp>
      <p:sp>
        <p:nvSpPr>
          <p:cNvPr id="139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00174"/>
            <a:ext cx="7772400" cy="4537075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GB" sz="2800" dirty="0" smtClean="0"/>
              <a:t>Recall that the first step in formalizing the build process is to </a:t>
            </a:r>
            <a:r>
              <a:rPr lang="en-GB" sz="2800" i="1" u="sng" dirty="0" smtClean="0">
                <a:solidFill>
                  <a:srgbClr val="FF0000"/>
                </a:solidFill>
              </a:rPr>
              <a:t>clearly </a:t>
            </a:r>
            <a:r>
              <a:rPr lang="en-GB" sz="2800" b="1" i="1" u="sng" dirty="0" smtClean="0">
                <a:solidFill>
                  <a:srgbClr val="FF0000"/>
                </a:solidFill>
              </a:rPr>
              <a:t>separate</a:t>
            </a:r>
            <a:r>
              <a:rPr lang="en-GB" sz="2800" dirty="0" smtClean="0">
                <a:solidFill>
                  <a:srgbClr val="FF0000"/>
                </a:solidFill>
              </a:rPr>
              <a:t>  </a:t>
            </a:r>
            <a:r>
              <a:rPr lang="en-GB" sz="2800" dirty="0" smtClean="0"/>
              <a:t>files as</a:t>
            </a:r>
          </a:p>
          <a:p>
            <a:pPr lvl="1" eaLnBrk="1" hangingPunct="1">
              <a:spcAft>
                <a:spcPts val="600"/>
              </a:spcAft>
            </a:pPr>
            <a:r>
              <a:rPr lang="en-GB" sz="2400" dirty="0" smtClean="0"/>
              <a:t>source files, </a:t>
            </a:r>
          </a:p>
          <a:p>
            <a:pPr lvl="1" eaLnBrk="1" hangingPunct="1">
              <a:spcAft>
                <a:spcPts val="600"/>
              </a:spcAft>
            </a:pPr>
            <a:r>
              <a:rPr lang="en-GB" sz="2400" dirty="0" smtClean="0"/>
              <a:t>other resources, </a:t>
            </a:r>
          </a:p>
          <a:p>
            <a:pPr lvl="1" eaLnBrk="1" hangingPunct="1">
              <a:spcAft>
                <a:spcPts val="600"/>
              </a:spcAft>
            </a:pPr>
            <a:r>
              <a:rPr lang="en-GB" sz="2400" dirty="0" smtClean="0"/>
              <a:t>temporary files (compiled files), and </a:t>
            </a:r>
          </a:p>
          <a:p>
            <a:pPr lvl="1" eaLnBrk="1" hangingPunct="1">
              <a:spcAft>
                <a:spcPts val="600"/>
              </a:spcAft>
            </a:pPr>
            <a:r>
              <a:rPr lang="en-GB" sz="2400" dirty="0" smtClean="0"/>
              <a:t>deliverables (</a:t>
            </a:r>
            <a:r>
              <a:rPr lang="en-GB" sz="2400" b="1" dirty="0" smtClean="0"/>
              <a:t>JAR</a:t>
            </a:r>
            <a:r>
              <a:rPr lang="en-GB" sz="2400" dirty="0" smtClean="0"/>
              <a:t>, etc).</a:t>
            </a:r>
          </a:p>
          <a:p>
            <a:pPr eaLnBrk="1" hangingPunct="1">
              <a:spcAft>
                <a:spcPts val="600"/>
              </a:spcAft>
            </a:pPr>
            <a:r>
              <a:rPr lang="en-GB" sz="2800" dirty="0" smtClean="0"/>
              <a:t>How to do this in </a:t>
            </a:r>
            <a:r>
              <a:rPr lang="en-GB" sz="2800" b="1" dirty="0" smtClean="0"/>
              <a:t>Eclipse</a:t>
            </a:r>
            <a:r>
              <a:rPr lang="en-GB" sz="2800" dirty="0" smtClean="0"/>
              <a:t>?</a:t>
            </a:r>
          </a:p>
          <a:p>
            <a:pPr eaLnBrk="1" hangingPunct="1">
              <a:spcAft>
                <a:spcPts val="600"/>
              </a:spcAft>
            </a:pPr>
            <a:r>
              <a:rPr lang="en-GB" sz="2800" dirty="0" smtClean="0"/>
              <a:t>Note that in </a:t>
            </a:r>
            <a:r>
              <a:rPr lang="en-GB" sz="2800" b="1" dirty="0" smtClean="0"/>
              <a:t>Eclipse</a:t>
            </a:r>
            <a:r>
              <a:rPr lang="en-GB" sz="2800" dirty="0" smtClean="0"/>
              <a:t> this is </a:t>
            </a:r>
            <a:r>
              <a:rPr lang="en-GB" sz="2800" i="1" u="sng" dirty="0" smtClean="0"/>
              <a:t>more than</a:t>
            </a:r>
            <a:r>
              <a:rPr lang="en-GB" sz="2800" dirty="0" smtClean="0"/>
              <a:t>  just creating new directories.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EAA6919-D159-42A9-A90D-BDC1ECE0EF1E}" type="slidenum">
              <a:rPr lang="en-GB" smtClean="0"/>
              <a:pPr/>
              <a:t>40</a:t>
            </a:fld>
            <a:endParaRPr lang="en-GB" dirty="0" smtClean="0"/>
          </a:p>
        </p:txBody>
      </p:sp>
      <p:sp>
        <p:nvSpPr>
          <p:cNvPr id="522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00213"/>
            <a:ext cx="77724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GB" sz="2800" dirty="0" smtClean="0"/>
              <a:t>There are some </a:t>
            </a:r>
            <a:r>
              <a:rPr lang="en-GB" sz="2800" u="sng" dirty="0" smtClean="0"/>
              <a:t>advantages</a:t>
            </a:r>
            <a:r>
              <a:rPr lang="en-GB" sz="2800" dirty="0"/>
              <a:t> </a:t>
            </a:r>
            <a:r>
              <a:rPr lang="en-GB" sz="2800" dirty="0" smtClean="0"/>
              <a:t>of running the build from </a:t>
            </a:r>
            <a:r>
              <a:rPr lang="en-GB" sz="2800" b="1" dirty="0" smtClean="0"/>
              <a:t>Eclipse</a:t>
            </a:r>
            <a:r>
              <a:rPr lang="en-GB" sz="2800" dirty="0" smtClean="0"/>
              <a:t> because of the way </a:t>
            </a:r>
            <a:r>
              <a:rPr lang="en-GB" sz="2800" b="1" dirty="0" smtClean="0"/>
              <a:t>Ant</a:t>
            </a:r>
            <a:r>
              <a:rPr lang="en-GB" sz="2800" dirty="0" smtClean="0"/>
              <a:t> and </a:t>
            </a:r>
            <a:r>
              <a:rPr lang="en-GB" sz="2800" b="1" dirty="0" smtClean="0"/>
              <a:t>Eclipse</a:t>
            </a:r>
            <a:r>
              <a:rPr lang="en-GB" sz="2800" dirty="0" smtClean="0"/>
              <a:t> are integrated. </a:t>
            </a:r>
          </a:p>
          <a:p>
            <a:pPr eaLnBrk="1" hangingPunct="1">
              <a:lnSpc>
                <a:spcPct val="150000"/>
              </a:lnSpc>
            </a:pPr>
            <a:r>
              <a:rPr lang="en-GB" sz="2800" b="1" dirty="0" smtClean="0"/>
              <a:t>Eclipse</a:t>
            </a:r>
            <a:r>
              <a:rPr lang="en-GB" sz="2800" dirty="0" smtClean="0"/>
              <a:t> is quite </a:t>
            </a:r>
            <a:r>
              <a:rPr lang="en-GB" sz="2800" u="sng" dirty="0" smtClean="0"/>
              <a:t>convenient tool for creating or reorganizing the build directory structure </a:t>
            </a:r>
            <a:r>
              <a:rPr lang="en-GB" sz="2800" dirty="0" smtClean="0"/>
              <a:t>needed for the build process via </a:t>
            </a:r>
            <a:r>
              <a:rPr lang="en-GB" sz="2800" b="1" dirty="0" smtClean="0"/>
              <a:t>Ant</a:t>
            </a:r>
            <a:r>
              <a:rPr lang="en-GB" sz="2800" dirty="0" smtClean="0"/>
              <a:t>. </a:t>
            </a:r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468313" y="404813"/>
            <a:ext cx="8064500" cy="8223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>
                <a:solidFill>
                  <a:schemeClr val="tx2"/>
                </a:solidFill>
              </a:rPr>
              <a:t>Describing essential steps, advantages, and peculiarities of creating and running an Ant build file in Eclipse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552" y="908720"/>
            <a:ext cx="7981950" cy="576064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GB" sz="2800" b="1" dirty="0" smtClean="0"/>
              <a:t>Eclipse</a:t>
            </a:r>
            <a:r>
              <a:rPr lang="en-GB" sz="2800" dirty="0" smtClean="0"/>
              <a:t> assumes the default build script's name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800" dirty="0" smtClean="0"/>
              <a:t> and automatically opens files with this name using the </a:t>
            </a:r>
            <a:r>
              <a:rPr lang="en-GB" sz="2800" b="1" dirty="0" smtClean="0"/>
              <a:t>Ant</a:t>
            </a:r>
            <a:r>
              <a:rPr lang="en-GB" sz="2800" dirty="0" smtClean="0"/>
              <a:t> script </a:t>
            </a:r>
            <a:r>
              <a:rPr lang="en-GB" sz="2800" i="1" u="sng" dirty="0" smtClean="0"/>
              <a:t>editor</a:t>
            </a:r>
            <a:r>
              <a:rPr lang="en-GB" sz="2800" dirty="0" smtClean="0"/>
              <a:t>.</a:t>
            </a:r>
          </a:p>
          <a:p>
            <a:pPr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GB" sz="2800" dirty="0" smtClean="0"/>
              <a:t>The </a:t>
            </a:r>
            <a:r>
              <a:rPr lang="en-GB" sz="2800" b="1" dirty="0" smtClean="0"/>
              <a:t>Ant</a:t>
            </a:r>
            <a:r>
              <a:rPr lang="en-GB" sz="2800" dirty="0" smtClean="0"/>
              <a:t> </a:t>
            </a:r>
            <a:r>
              <a:rPr lang="en-GB" sz="2800" i="1" u="sng" dirty="0" smtClean="0"/>
              <a:t>editor</a:t>
            </a:r>
            <a:r>
              <a:rPr lang="en-GB" sz="2800" dirty="0" smtClean="0"/>
              <a:t>  of </a:t>
            </a:r>
            <a:r>
              <a:rPr lang="en-GB" sz="2800" b="1" dirty="0" smtClean="0"/>
              <a:t>Eclipse</a:t>
            </a:r>
            <a:r>
              <a:rPr lang="en-GB" sz="2800" dirty="0" smtClean="0"/>
              <a:t> provides some </a:t>
            </a:r>
            <a:r>
              <a:rPr lang="en-GB" sz="2800" u="sng" dirty="0" smtClean="0"/>
              <a:t>basic convenience</a:t>
            </a:r>
            <a:r>
              <a:rPr lang="en-GB" sz="2800" dirty="0" smtClean="0"/>
              <a:t> for creating build file, such as </a:t>
            </a:r>
          </a:p>
          <a:p>
            <a:pPr lvl="1"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GB" sz="2400" i="1" u="sng" dirty="0" smtClean="0"/>
              <a:t>syntax highlighting</a:t>
            </a:r>
            <a:r>
              <a:rPr lang="en-GB" sz="2400" u="sng" dirty="0" smtClean="0"/>
              <a:t> </a:t>
            </a:r>
            <a:r>
              <a:rPr lang="en-GB" sz="2400" dirty="0" smtClean="0"/>
              <a:t> and an </a:t>
            </a:r>
            <a:r>
              <a:rPr lang="en-GB" sz="2400" i="1" u="sng" dirty="0" smtClean="0"/>
              <a:t>outline view</a:t>
            </a:r>
          </a:p>
          <a:p>
            <a:pPr lvl="1"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GB" sz="2400" dirty="0" smtClean="0"/>
              <a:t>a </a:t>
            </a:r>
            <a:r>
              <a:rPr lang="en-GB" sz="2400" i="1" u="sng" dirty="0" smtClean="0"/>
              <a:t>code completion feature</a:t>
            </a:r>
            <a:r>
              <a:rPr lang="en-GB" sz="2400" dirty="0" smtClean="0"/>
              <a:t> (invoked by </a:t>
            </a:r>
            <a:r>
              <a:rPr lang="en-GB" sz="2400" b="1" dirty="0" smtClean="0">
                <a:solidFill>
                  <a:srgbClr val="000000"/>
                </a:solidFill>
              </a:rPr>
              <a:t>Ctrl-Space</a:t>
            </a:r>
            <a:r>
              <a:rPr lang="en-GB" sz="2400" dirty="0" smtClean="0"/>
              <a:t>)</a:t>
            </a: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Between start and end tags, it shows </a:t>
            </a:r>
            <a:r>
              <a:rPr lang="en-GB" sz="2000" i="1" u="sng" dirty="0" smtClean="0"/>
              <a:t>available tasks</a:t>
            </a:r>
            <a:r>
              <a:rPr lang="en-GB" sz="2000" dirty="0" smtClean="0"/>
              <a:t>  for sub-elements</a:t>
            </a:r>
            <a:endParaRPr lang="en-GB" sz="2000" b="1" dirty="0" smtClean="0">
              <a:solidFill>
                <a:srgbClr val="FF0000"/>
              </a:solidFill>
            </a:endParaRP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inside of a start tag, it shows the </a:t>
            </a:r>
            <a:r>
              <a:rPr lang="en-GB" sz="2000" i="1" u="sng" dirty="0" smtClean="0"/>
              <a:t>valid attributes</a:t>
            </a:r>
            <a:r>
              <a:rPr lang="en-GB" sz="2000" dirty="0" smtClean="0"/>
              <a:t>  for that tag</a:t>
            </a:r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468313" y="71414"/>
            <a:ext cx="8064500" cy="8223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>
                <a:solidFill>
                  <a:schemeClr val="tx2"/>
                </a:solidFill>
              </a:rPr>
              <a:t>Describing essential steps, advantages, and peculiarities of creating and running an Ant build file in Eclipse</a:t>
            </a:r>
          </a:p>
        </p:txBody>
      </p:sp>
      <p:sp>
        <p:nvSpPr>
          <p:cNvPr id="460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ECCC531-26D5-43E3-9D89-0E823131C6B7}" type="slidenum">
              <a:rPr lang="en-GB" smtClean="0"/>
              <a:pPr/>
              <a:t>41</a:t>
            </a:fld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85814" y="1000108"/>
            <a:ext cx="7772400" cy="585789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en-GB" sz="2400" dirty="0" smtClean="0"/>
              <a:t>Unlike running </a:t>
            </a:r>
            <a:r>
              <a:rPr lang="en-GB" sz="2400" b="1" dirty="0" smtClean="0"/>
              <a:t>Ant</a:t>
            </a:r>
            <a:r>
              <a:rPr lang="en-GB" sz="2400" dirty="0" smtClean="0"/>
              <a:t> from the command line, the </a:t>
            </a:r>
            <a:r>
              <a:rPr lang="en-GB" sz="2400" i="1" u="sng" dirty="0" smtClean="0"/>
              <a:t>Console View</a:t>
            </a:r>
            <a:r>
              <a:rPr lang="en-GB" sz="2400" dirty="0" smtClean="0"/>
              <a:t> of </a:t>
            </a:r>
            <a:r>
              <a:rPr lang="en-GB" sz="2400" b="1" dirty="0" smtClean="0"/>
              <a:t>Eclipse</a:t>
            </a:r>
            <a:r>
              <a:rPr lang="en-GB" sz="2400" dirty="0" smtClean="0"/>
              <a:t> shows different types of messages in different </a:t>
            </a:r>
            <a:r>
              <a:rPr lang="en-GB" sz="2400" i="1" u="sng" dirty="0" smtClean="0"/>
              <a:t>colours</a:t>
            </a:r>
            <a:r>
              <a:rPr lang="en-GB" sz="2400" dirty="0" smtClean="0"/>
              <a:t>  (</a:t>
            </a:r>
            <a:r>
              <a:rPr lang="en-GB" sz="2400" i="1" u="sng" dirty="0" smtClean="0">
                <a:solidFill>
                  <a:schemeClr val="hlink"/>
                </a:solidFill>
              </a:rPr>
              <a:t>blue</a:t>
            </a:r>
            <a:r>
              <a:rPr lang="en-GB" sz="2400" dirty="0" smtClean="0"/>
              <a:t>  </a:t>
            </a:r>
            <a:r>
              <a:rPr lang="en-GB" sz="2400" b="1" dirty="0" smtClean="0"/>
              <a:t>Ant</a:t>
            </a:r>
            <a:r>
              <a:rPr lang="en-GB" sz="2400" dirty="0" smtClean="0"/>
              <a:t>'s status messages, </a:t>
            </a:r>
            <a:r>
              <a:rPr lang="en-GB" sz="2400" i="1" u="sng" dirty="0" smtClean="0">
                <a:solidFill>
                  <a:srgbClr val="FF9900"/>
                </a:solidFill>
              </a:rPr>
              <a:t>yellow</a:t>
            </a:r>
            <a:r>
              <a:rPr lang="en-GB" sz="2400" dirty="0" smtClean="0"/>
              <a:t>  echo and warning messages, and </a:t>
            </a:r>
            <a:r>
              <a:rPr lang="en-GB" sz="2400" i="1" u="sng" dirty="0" smtClean="0">
                <a:solidFill>
                  <a:srgbClr val="FF0000"/>
                </a:solidFill>
              </a:rPr>
              <a:t>red</a:t>
            </a:r>
            <a:r>
              <a:rPr lang="en-GB" sz="2400" dirty="0" smtClean="0"/>
              <a:t>  error messages).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en-GB" sz="2400" dirty="0" smtClean="0"/>
              <a:t>The benefit of </a:t>
            </a:r>
            <a:r>
              <a:rPr lang="en-GB" sz="2400" b="1" dirty="0" smtClean="0"/>
              <a:t>Eclipse</a:t>
            </a:r>
            <a:r>
              <a:rPr lang="en-GB" sz="2400" dirty="0" smtClean="0"/>
              <a:t> is that it </a:t>
            </a:r>
            <a:r>
              <a:rPr lang="en-GB" sz="2400" i="1" u="sng" dirty="0" smtClean="0"/>
              <a:t>alleviates debugging</a:t>
            </a:r>
            <a:r>
              <a:rPr lang="en-GB" sz="2400" dirty="0" smtClean="0"/>
              <a:t> the build </a:t>
            </a:r>
          </a:p>
          <a:p>
            <a:pPr lvl="1" eaLnBrk="1" hangingPunct="1">
              <a:lnSpc>
                <a:spcPct val="150000"/>
              </a:lnSpc>
              <a:spcBef>
                <a:spcPts val="0"/>
              </a:spcBef>
            </a:pPr>
            <a:r>
              <a:rPr lang="en-GB" sz="2000" dirty="0" smtClean="0"/>
              <a:t>by the syntax highlighting and </a:t>
            </a:r>
          </a:p>
          <a:p>
            <a:pPr lvl="1" eaLnBrk="1" hangingPunct="1">
              <a:lnSpc>
                <a:spcPct val="150000"/>
              </a:lnSpc>
              <a:spcBef>
                <a:spcPts val="0"/>
              </a:spcBef>
            </a:pPr>
            <a:r>
              <a:rPr lang="en-GB" sz="2000" dirty="0" smtClean="0"/>
              <a:t>by clicking on red signs in the margin to go to the error;</a:t>
            </a:r>
          </a:p>
          <a:p>
            <a:pPr lvl="1" eaLnBrk="1" hangingPunct="1">
              <a:lnSpc>
                <a:spcPct val="150000"/>
              </a:lnSpc>
              <a:spcBef>
                <a:spcPts val="0"/>
              </a:spcBef>
            </a:pPr>
            <a:r>
              <a:rPr lang="en-GB" sz="2000" dirty="0" smtClean="0"/>
              <a:t>clicking on any target or task names in the console also will take you to the corresponding code in the build file)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endParaRPr lang="en-GB" sz="2400" dirty="0" smtClean="0"/>
          </a:p>
        </p:txBody>
      </p:sp>
      <p:sp>
        <p:nvSpPr>
          <p:cNvPr id="47108" name="Text Box 7"/>
          <p:cNvSpPr txBox="1">
            <a:spLocks noChangeArrowheads="1"/>
          </p:cNvSpPr>
          <p:nvPr/>
        </p:nvSpPr>
        <p:spPr bwMode="auto">
          <a:xfrm>
            <a:off x="468313" y="142852"/>
            <a:ext cx="8064500" cy="8223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>
                <a:solidFill>
                  <a:schemeClr val="tx2"/>
                </a:solidFill>
              </a:rPr>
              <a:t>Describing essential steps, advantages, and peculiarities of creating and running an Ant build file in Eclipse</a:t>
            </a:r>
          </a:p>
        </p:txBody>
      </p:sp>
      <p:sp>
        <p:nvSpPr>
          <p:cNvPr id="471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5F49624-2054-4D5B-9714-03526AB1D902}" type="slidenum">
              <a:rPr lang="en-GB" smtClean="0"/>
              <a:pPr/>
              <a:t>42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8EF3FBC-242A-4808-91B9-4CC149439D6A}" type="slidenum">
              <a:rPr lang="en-GB" smtClean="0"/>
              <a:pPr/>
              <a:t>43</a:t>
            </a:fld>
            <a:endParaRPr lang="en-GB" smtClean="0"/>
          </a:p>
        </p:txBody>
      </p:sp>
      <p:sp>
        <p:nvSpPr>
          <p:cNvPr id="183298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142984"/>
            <a:ext cx="7772400" cy="535785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dirty="0" smtClean="0"/>
              <a:t>Although </a:t>
            </a:r>
            <a:r>
              <a:rPr lang="en-GB" sz="2400" i="1" u="sng" dirty="0" smtClean="0"/>
              <a:t>programming</a:t>
            </a:r>
            <a:r>
              <a:rPr lang="en-GB" sz="2400" dirty="0" smtClean="0"/>
              <a:t> – writing and compiling code – is the most obvious part of software development, it is by no means the only part.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i="1" u="sng" dirty="0" smtClean="0"/>
              <a:t>Testing</a:t>
            </a:r>
            <a:r>
              <a:rPr lang="en-GB" sz="2400" dirty="0" smtClean="0"/>
              <a:t>  is important too, as you’ve seen.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dirty="0" smtClean="0"/>
              <a:t>But </a:t>
            </a:r>
            <a:r>
              <a:rPr lang="en-GB" sz="2400" i="1" u="sng" dirty="0" smtClean="0"/>
              <a:t>many more steps are necessary</a:t>
            </a:r>
            <a:r>
              <a:rPr lang="en-GB" sz="2400" dirty="0" smtClean="0"/>
              <a:t>  to deliver a finished product: 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000" i="1" u="sng" dirty="0" smtClean="0"/>
              <a:t>documenting</a:t>
            </a:r>
            <a:r>
              <a:rPr lang="en-GB" sz="2000" dirty="0" smtClean="0"/>
              <a:t>, 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000" i="1" u="sng" dirty="0" smtClean="0"/>
              <a:t>packaging</a:t>
            </a:r>
            <a:r>
              <a:rPr lang="en-GB" sz="2000" dirty="0" smtClean="0"/>
              <a:t>,  and 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000" i="1" u="sng" dirty="0" smtClean="0"/>
              <a:t>deploying</a:t>
            </a:r>
            <a:r>
              <a:rPr lang="en-GB" sz="2000" dirty="0" smtClean="0"/>
              <a:t>  the software you develop.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dirty="0" smtClean="0"/>
              <a:t>Performing these steps by hand is </a:t>
            </a:r>
            <a:r>
              <a:rPr lang="en-GB" sz="2400" i="1" u="sng" dirty="0" smtClean="0"/>
              <a:t>tedious</a:t>
            </a:r>
            <a:r>
              <a:rPr lang="en-GB" sz="2400" dirty="0" smtClean="0"/>
              <a:t>, </a:t>
            </a:r>
            <a:r>
              <a:rPr lang="en-GB" sz="2400" i="1" u="sng" dirty="0" smtClean="0"/>
              <a:t>repetitious</a:t>
            </a:r>
            <a:r>
              <a:rPr lang="en-GB" sz="2400" dirty="0" smtClean="0"/>
              <a:t>, and </a:t>
            </a:r>
            <a:r>
              <a:rPr lang="en-GB" sz="2400" i="1" u="sng" dirty="0" smtClean="0"/>
              <a:t>error-prone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dirty="0" smtClean="0"/>
              <a:t>This is a task begging to be </a:t>
            </a:r>
            <a:r>
              <a:rPr lang="en-GB" sz="2400" i="1" u="sng" dirty="0" smtClean="0"/>
              <a:t>automated</a:t>
            </a:r>
            <a:r>
              <a:rPr lang="en-GB" sz="2400" dirty="0" smtClean="0"/>
              <a:t>. </a:t>
            </a:r>
          </a:p>
        </p:txBody>
      </p:sp>
      <p:sp>
        <p:nvSpPr>
          <p:cNvPr id="48132" name="Rectangle 3"/>
          <p:cNvSpPr>
            <a:spLocks noChangeArrowheads="1"/>
          </p:cNvSpPr>
          <p:nvPr/>
        </p:nvSpPr>
        <p:spPr bwMode="auto">
          <a:xfrm>
            <a:off x="609600" y="71414"/>
            <a:ext cx="7772400" cy="10096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 dirty="0" smtClean="0">
                <a:solidFill>
                  <a:schemeClr val="tx2"/>
                </a:solidFill>
              </a:rPr>
              <a:t> </a:t>
            </a:r>
            <a:r>
              <a:rPr lang="en-GB" sz="3200" dirty="0">
                <a:solidFill>
                  <a:schemeClr val="tx2"/>
                </a:solidFill>
              </a:rPr>
              <a:t/>
            </a:r>
            <a:br>
              <a:rPr lang="en-GB" sz="3200" dirty="0">
                <a:solidFill>
                  <a:schemeClr val="tx2"/>
                </a:solidFill>
              </a:rPr>
            </a:br>
            <a:r>
              <a:rPr lang="en-GB" sz="3200" dirty="0">
                <a:solidFill>
                  <a:schemeClr val="tx2"/>
                </a:solidFill>
              </a:rPr>
              <a:t>The need for an official build 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24128" y="-27384"/>
            <a:ext cx="3389069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3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3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3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83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32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832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32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832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F2C221A-9FAC-4F15-BF41-AA52F7CC2439}" type="slidenum">
              <a:rPr lang="en-GB" smtClean="0"/>
              <a:pPr/>
              <a:t>44</a:t>
            </a:fld>
            <a:endParaRPr lang="en-GB" smtClean="0"/>
          </a:p>
        </p:txBody>
      </p:sp>
      <p:sp>
        <p:nvSpPr>
          <p:cNvPr id="184322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176355"/>
            <a:ext cx="8064500" cy="5181603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ct val="35000"/>
              </a:spcBef>
              <a:spcAft>
                <a:spcPts val="600"/>
              </a:spcAft>
            </a:pPr>
            <a:r>
              <a:rPr lang="en-GB" sz="1800" dirty="0" smtClean="0"/>
              <a:t>One of the main purposes for a separate build process is </a:t>
            </a:r>
            <a:r>
              <a:rPr lang="en-GB" sz="1800" i="1" u="sng" dirty="0" smtClean="0"/>
              <a:t>reproducibility</a:t>
            </a:r>
            <a:r>
              <a:rPr lang="en-GB" sz="1800" dirty="0" smtClean="0"/>
              <a:t>.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spcAft>
                <a:spcPts val="600"/>
              </a:spcAft>
            </a:pPr>
            <a:r>
              <a:rPr lang="en-GB" sz="1800" i="1" u="sng" dirty="0" smtClean="0"/>
              <a:t>Reducing human intervention</a:t>
            </a:r>
            <a:r>
              <a:rPr lang="en-GB" sz="1800" dirty="0" smtClean="0"/>
              <a:t>  decreases likelihood of error in the build process.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spcAft>
                <a:spcPts val="600"/>
              </a:spcAft>
            </a:pPr>
            <a:r>
              <a:rPr lang="en-GB" sz="1800" dirty="0" smtClean="0"/>
              <a:t>Because it is </a:t>
            </a:r>
            <a:r>
              <a:rPr lang="en-GB" sz="1800" i="1" u="sng" dirty="0" smtClean="0"/>
              <a:t>difficult to automate processes using GUI</a:t>
            </a:r>
            <a:r>
              <a:rPr lang="en-GB" sz="1800" dirty="0" smtClean="0"/>
              <a:t>,  build procedures are usually designed to be </a:t>
            </a:r>
            <a:r>
              <a:rPr lang="en-GB" sz="1800" i="1" u="sng" dirty="0" smtClean="0"/>
              <a:t>run at a command prompt</a:t>
            </a:r>
            <a:r>
              <a:rPr lang="en-GB" sz="1800" dirty="0" smtClean="0"/>
              <a:t>. 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spcAft>
                <a:spcPts val="600"/>
              </a:spcAft>
            </a:pPr>
            <a:r>
              <a:rPr lang="en-GB" sz="1800" dirty="0" smtClean="0"/>
              <a:t>One additional </a:t>
            </a:r>
            <a:r>
              <a:rPr lang="en-GB" sz="1800" i="1" u="sng" dirty="0" smtClean="0"/>
              <a:t>benefit</a:t>
            </a:r>
            <a:r>
              <a:rPr lang="en-GB" sz="1800" dirty="0" smtClean="0"/>
              <a:t>  of using an external, independent build process is that it can free developers to use the </a:t>
            </a:r>
            <a:r>
              <a:rPr lang="en-GB" sz="1800" i="1" u="sng" dirty="0" smtClean="0"/>
              <a:t>development environment of their choice</a:t>
            </a:r>
            <a:r>
              <a:rPr lang="en-GB" sz="1800" dirty="0" smtClean="0"/>
              <a:t> – be that </a:t>
            </a:r>
            <a:r>
              <a:rPr lang="en-GB" sz="1800" b="1" dirty="0" smtClean="0"/>
              <a:t>Eclipse</a:t>
            </a:r>
            <a:r>
              <a:rPr lang="en-GB" sz="1800" dirty="0" smtClean="0"/>
              <a:t> or anything else.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spcAft>
                <a:spcPts val="600"/>
              </a:spcAft>
            </a:pPr>
            <a:r>
              <a:rPr lang="en-GB" sz="1800" dirty="0" smtClean="0"/>
              <a:t>We already know that </a:t>
            </a:r>
            <a:r>
              <a:rPr lang="en-GB" sz="1800" b="1" dirty="0" smtClean="0"/>
              <a:t>Ant </a:t>
            </a:r>
            <a:r>
              <a:rPr lang="en-GB" sz="1800" i="1" u="sng" dirty="0" smtClean="0"/>
              <a:t>is such a good </a:t>
            </a:r>
            <a:r>
              <a:rPr lang="en-GB" sz="1800" b="1" i="1" u="sng" dirty="0" smtClean="0"/>
              <a:t>independent</a:t>
            </a:r>
            <a:r>
              <a:rPr lang="en-GB" sz="1800" i="1" u="sng" dirty="0" smtClean="0"/>
              <a:t> build tool</a:t>
            </a:r>
            <a:r>
              <a:rPr lang="en-GB" sz="1800" dirty="0" smtClean="0"/>
              <a:t>.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spcAft>
                <a:spcPts val="600"/>
              </a:spcAft>
            </a:pPr>
            <a:r>
              <a:rPr lang="en-GB" sz="1800" dirty="0" smtClean="0"/>
              <a:t>Although </a:t>
            </a:r>
            <a:r>
              <a:rPr lang="en-GB" sz="1800" b="1" dirty="0" smtClean="0"/>
              <a:t>Ant</a:t>
            </a:r>
            <a:r>
              <a:rPr lang="en-GB" sz="1800" dirty="0" smtClean="0"/>
              <a:t> is really independent, we need both a good editor and </a:t>
            </a:r>
            <a:r>
              <a:rPr lang="en-GB" sz="1800" b="1" dirty="0" smtClean="0"/>
              <a:t>IDE</a:t>
            </a:r>
            <a:r>
              <a:rPr lang="en-GB" sz="1800" dirty="0" smtClean="0"/>
              <a:t> which would help creating and running both </a:t>
            </a:r>
            <a:r>
              <a:rPr lang="en-GB" sz="1800" b="1" dirty="0" smtClean="0"/>
              <a:t>Java</a:t>
            </a:r>
            <a:r>
              <a:rPr lang="en-GB" sz="1800" dirty="0" smtClean="0"/>
              <a:t> </a:t>
            </a:r>
            <a:r>
              <a:rPr lang="en-GB" sz="1800" i="1" u="sng" dirty="0" smtClean="0"/>
              <a:t>code</a:t>
            </a:r>
            <a:r>
              <a:rPr lang="en-GB" sz="1800" dirty="0" smtClean="0"/>
              <a:t>  and </a:t>
            </a:r>
            <a:r>
              <a:rPr lang="en-GB" sz="1800" b="1" dirty="0" smtClean="0"/>
              <a:t>Ant</a:t>
            </a:r>
            <a:r>
              <a:rPr lang="en-GB" sz="1800" dirty="0" smtClean="0"/>
              <a:t> </a:t>
            </a:r>
            <a:r>
              <a:rPr lang="en-GB" sz="1800" i="1" u="sng" dirty="0" smtClean="0"/>
              <a:t>build files</a:t>
            </a:r>
            <a:r>
              <a:rPr lang="en-GB" sz="1800" dirty="0" smtClean="0"/>
              <a:t>.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spcAft>
                <a:spcPts val="600"/>
              </a:spcAft>
            </a:pPr>
            <a:r>
              <a:rPr lang="en-GB" sz="1800" dirty="0" smtClean="0"/>
              <a:t>Since</a:t>
            </a:r>
            <a:r>
              <a:rPr lang="en-GB" sz="1800" b="1" dirty="0" smtClean="0"/>
              <a:t> Ant</a:t>
            </a:r>
            <a:r>
              <a:rPr lang="en-GB" sz="1800" dirty="0" smtClean="0"/>
              <a:t> is </a:t>
            </a:r>
            <a:r>
              <a:rPr lang="en-GB" sz="1800" i="1" u="sng" dirty="0" smtClean="0"/>
              <a:t>integrated with</a:t>
            </a:r>
            <a:r>
              <a:rPr lang="en-GB" sz="1800" dirty="0" smtClean="0"/>
              <a:t>  </a:t>
            </a:r>
            <a:r>
              <a:rPr lang="en-GB" sz="1800" b="1" dirty="0" smtClean="0"/>
              <a:t>Eclipse</a:t>
            </a:r>
            <a:r>
              <a:rPr lang="en-GB" sz="1800" dirty="0" smtClean="0"/>
              <a:t>, build process can be run </a:t>
            </a:r>
            <a:r>
              <a:rPr lang="en-GB" sz="1800" b="1" i="1" u="sng" dirty="0" smtClean="0"/>
              <a:t>both</a:t>
            </a:r>
            <a:r>
              <a:rPr lang="en-GB" sz="1800" dirty="0" smtClean="0"/>
              <a:t> </a:t>
            </a:r>
            <a:r>
              <a:rPr lang="en-GB" sz="1800" i="1" u="sng" dirty="0" smtClean="0"/>
              <a:t>inside</a:t>
            </a:r>
            <a:r>
              <a:rPr lang="en-GB" sz="1800" dirty="0" smtClean="0"/>
              <a:t>  </a:t>
            </a:r>
            <a:r>
              <a:rPr lang="en-GB" sz="1800" b="1" dirty="0" smtClean="0"/>
              <a:t>Eclipse</a:t>
            </a:r>
            <a:r>
              <a:rPr lang="en-GB" sz="1800" dirty="0" smtClean="0"/>
              <a:t> and </a:t>
            </a:r>
            <a:r>
              <a:rPr lang="en-GB" sz="1800" i="1" u="sng" dirty="0" smtClean="0"/>
              <a:t>outside</a:t>
            </a:r>
            <a:r>
              <a:rPr lang="en-GB" sz="1800" dirty="0" smtClean="0"/>
              <a:t>  at the command prompt. </a:t>
            </a:r>
          </a:p>
          <a:p>
            <a:pPr eaLnBrk="1" hangingPunct="1">
              <a:lnSpc>
                <a:spcPct val="85000"/>
              </a:lnSpc>
              <a:spcBef>
                <a:spcPct val="35000"/>
              </a:spcBef>
              <a:spcAft>
                <a:spcPts val="600"/>
              </a:spcAft>
            </a:pPr>
            <a:r>
              <a:rPr lang="en-GB" sz="1800" dirty="0" smtClean="0"/>
              <a:t>Thus, the </a:t>
            </a:r>
            <a:r>
              <a:rPr lang="en-GB" sz="1800" b="1" i="1" u="sng" dirty="0" smtClean="0"/>
              <a:t>official build process</a:t>
            </a:r>
            <a:r>
              <a:rPr lang="en-GB" sz="1800" dirty="0" smtClean="0"/>
              <a:t>, run at the command prompt, can be </a:t>
            </a:r>
            <a:r>
              <a:rPr lang="en-GB" sz="1800" b="1" i="1" u="sng" dirty="0" smtClean="0"/>
              <a:t>completely independent</a:t>
            </a:r>
            <a:r>
              <a:rPr lang="en-GB" sz="1800" dirty="0" smtClean="0"/>
              <a:t>  of </a:t>
            </a:r>
            <a:r>
              <a:rPr lang="en-GB" sz="1800" b="1" dirty="0" smtClean="0"/>
              <a:t>Eclipse</a:t>
            </a:r>
            <a:r>
              <a:rPr lang="en-GB" sz="1800" dirty="0" smtClean="0"/>
              <a:t> or any other development environment.  </a:t>
            </a:r>
          </a:p>
        </p:txBody>
      </p:sp>
      <p:sp>
        <p:nvSpPr>
          <p:cNvPr id="49156" name="Rectangle 3"/>
          <p:cNvSpPr>
            <a:spLocks noChangeArrowheads="1"/>
          </p:cNvSpPr>
          <p:nvPr/>
        </p:nvSpPr>
        <p:spPr bwMode="auto">
          <a:xfrm>
            <a:off x="609600" y="71414"/>
            <a:ext cx="7772400" cy="10096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 dirty="0" smtClean="0">
                <a:solidFill>
                  <a:schemeClr val="tx2"/>
                </a:solidFill>
              </a:rPr>
              <a:t> </a:t>
            </a:r>
            <a:r>
              <a:rPr lang="en-GB" sz="3200" dirty="0">
                <a:solidFill>
                  <a:schemeClr val="tx2"/>
                </a:solidFill>
              </a:rPr>
              <a:t/>
            </a:r>
            <a:br>
              <a:rPr lang="en-GB" sz="3200" dirty="0">
                <a:solidFill>
                  <a:schemeClr val="tx2"/>
                </a:solidFill>
              </a:rPr>
            </a:br>
            <a:r>
              <a:rPr lang="en-GB" sz="3200" dirty="0">
                <a:solidFill>
                  <a:schemeClr val="tx2"/>
                </a:solidFill>
              </a:rPr>
              <a:t>The need for an official build 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24128" y="-27384"/>
            <a:ext cx="3389069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4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43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43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43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E49CA8C-D29C-4A83-9B80-559310498726}" type="slidenum">
              <a:rPr lang="en-GB" smtClean="0"/>
              <a:pPr/>
              <a:t>45</a:t>
            </a:fld>
            <a:endParaRPr lang="en-GB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60350"/>
            <a:ext cx="7772400" cy="7556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 dirty="0" smtClean="0">
                <a:solidFill>
                  <a:srgbClr val="FF0000"/>
                </a:solidFill>
              </a:rPr>
              <a:t>CONCLUSION</a:t>
            </a:r>
          </a:p>
        </p:txBody>
      </p:sp>
      <p:sp>
        <p:nvSpPr>
          <p:cNvPr id="1536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196975"/>
            <a:ext cx="7772400" cy="5256213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400" dirty="0" smtClean="0"/>
              <a:t>We finished our module “</a:t>
            </a:r>
            <a:r>
              <a:rPr lang="en-GB" sz="2400" b="1" dirty="0" smtClean="0"/>
              <a:t>Software Development Tools</a:t>
            </a:r>
            <a:r>
              <a:rPr lang="en-GB" sz="2400" dirty="0" smtClean="0"/>
              <a:t>”.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400" dirty="0" smtClean="0"/>
              <a:t>Now you know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000" dirty="0" smtClean="0"/>
              <a:t>the main ideas of </a:t>
            </a:r>
            <a:r>
              <a:rPr lang="en-GB" sz="2000" b="1" dirty="0" err="1" smtClean="0"/>
              <a:t>eXtreme</a:t>
            </a:r>
            <a:r>
              <a:rPr lang="en-GB" sz="2000" b="1" dirty="0" smtClean="0"/>
              <a:t> Programming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000" dirty="0" smtClean="0"/>
              <a:t>considerable part of </a:t>
            </a:r>
            <a:r>
              <a:rPr lang="en-GB" sz="2000" b="1" dirty="0" smtClean="0"/>
              <a:t>Ant</a:t>
            </a:r>
            <a:r>
              <a:rPr lang="en-GB" sz="2000" dirty="0" smtClean="0"/>
              <a:t> as a build tool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000" dirty="0" smtClean="0"/>
              <a:t>beginnings of </a:t>
            </a:r>
            <a:r>
              <a:rPr lang="en-GB" sz="2000" b="1" dirty="0" err="1" smtClean="0"/>
              <a:t>JUnit</a:t>
            </a:r>
            <a:r>
              <a:rPr lang="en-GB" sz="2000" dirty="0" smtClean="0"/>
              <a:t> as testing tool and how it works from </a:t>
            </a:r>
            <a:r>
              <a:rPr lang="en-GB" sz="2000" b="1" dirty="0" smtClean="0"/>
              <a:t>Ant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000" dirty="0" smtClean="0"/>
              <a:t>how to use </a:t>
            </a:r>
            <a:r>
              <a:rPr lang="en-GB" sz="2000" b="1" dirty="0" smtClean="0"/>
              <a:t>Eclipse </a:t>
            </a:r>
            <a:r>
              <a:rPr lang="en-GB" sz="2000" dirty="0" smtClean="0"/>
              <a:t>for developing </a:t>
            </a:r>
            <a:r>
              <a:rPr lang="en-GB" sz="2000" b="1" dirty="0" smtClean="0"/>
              <a:t>Java</a:t>
            </a:r>
            <a:r>
              <a:rPr lang="en-GB" sz="2000" dirty="0" smtClean="0"/>
              <a:t> projects and how </a:t>
            </a:r>
            <a:r>
              <a:rPr lang="en-GB" sz="2000" b="1" dirty="0" err="1" smtClean="0"/>
              <a:t>JUnit</a:t>
            </a:r>
            <a:r>
              <a:rPr lang="en-GB" sz="2000" dirty="0" smtClean="0"/>
              <a:t> and </a:t>
            </a:r>
            <a:r>
              <a:rPr lang="en-GB" sz="2000" b="1" dirty="0" smtClean="0"/>
              <a:t>Ant</a:t>
            </a:r>
            <a:r>
              <a:rPr lang="en-GB" sz="2000" dirty="0" smtClean="0"/>
              <a:t> are working from </a:t>
            </a:r>
            <a:r>
              <a:rPr lang="en-GB" sz="2000" b="1" dirty="0" smtClean="0"/>
              <a:t>Eclipse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400" b="1" i="1" u="sng" dirty="0" smtClean="0">
                <a:solidFill>
                  <a:srgbClr val="FF0000"/>
                </a:solidFill>
              </a:rPr>
              <a:t>Start using</a:t>
            </a:r>
            <a:r>
              <a:rPr lang="en-GB" sz="2400" dirty="0" smtClean="0"/>
              <a:t>  this new tools in your everyday programming practice in </a:t>
            </a:r>
            <a:r>
              <a:rPr lang="en-GB" sz="2400" b="1" dirty="0" smtClean="0"/>
              <a:t>Java </a:t>
            </a:r>
            <a:r>
              <a:rPr lang="en-GB" sz="2400" dirty="0" smtClean="0"/>
              <a:t>to get all the </a:t>
            </a:r>
            <a:r>
              <a:rPr lang="en-GB" sz="2400" i="1" u="sng" dirty="0" smtClean="0"/>
              <a:t>benefits</a:t>
            </a:r>
            <a:r>
              <a:rPr lang="en-GB" sz="2400" dirty="0" smtClean="0"/>
              <a:t>  from this course.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400" dirty="0" smtClean="0"/>
              <a:t>Of course, you will need to </a:t>
            </a:r>
            <a:r>
              <a:rPr lang="en-GB" sz="2400" i="1" u="sng" dirty="0" smtClean="0"/>
              <a:t>study more</a:t>
            </a:r>
            <a:r>
              <a:rPr lang="en-GB" sz="2400" dirty="0" smtClean="0"/>
              <a:t>  on these tools, but you have already a </a:t>
            </a:r>
            <a:r>
              <a:rPr lang="en-GB" sz="2400" i="1" u="sng" dirty="0" smtClean="0"/>
              <a:t>good start</a:t>
            </a:r>
            <a:r>
              <a:rPr lang="en-GB" sz="2400" dirty="0" smtClean="0"/>
              <a:t>. 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071670" y="1071546"/>
            <a:ext cx="914400" cy="914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7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52B112B-F043-40BD-9CBA-87020D0C05D7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1414"/>
            <a:ext cx="7770812" cy="9715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i="1" dirty="0" smtClean="0"/>
              <a:t>Separating</a:t>
            </a:r>
            <a:r>
              <a:rPr lang="en-GB" sz="3200" dirty="0" smtClean="0"/>
              <a:t>  the </a:t>
            </a:r>
            <a:r>
              <a:rPr lang="en-GB" sz="3200" b="1" dirty="0" smtClean="0"/>
              <a:t>source</a:t>
            </a:r>
            <a:r>
              <a:rPr lang="en-GB" sz="3200" dirty="0" smtClean="0"/>
              <a:t> and </a:t>
            </a:r>
            <a:r>
              <a:rPr lang="en-GB" sz="3200" b="1" dirty="0" smtClean="0"/>
              <a:t>build</a:t>
            </a:r>
            <a:r>
              <a:rPr lang="en-GB" sz="3200" dirty="0" smtClean="0"/>
              <a:t> directories </a:t>
            </a:r>
            <a:r>
              <a:rPr lang="en-GB" sz="3200" b="1" dirty="0" smtClean="0"/>
              <a:t>in a </a:t>
            </a:r>
            <a:r>
              <a:rPr lang="en-GB" sz="3200" b="1" u="sng" dirty="0" smtClean="0">
                <a:solidFill>
                  <a:srgbClr val="FF0000"/>
                </a:solidFill>
              </a:rPr>
              <a:t>new</a:t>
            </a:r>
            <a:r>
              <a:rPr lang="en-GB" sz="3200" b="1" dirty="0" smtClean="0"/>
              <a:t> project</a:t>
            </a:r>
          </a:p>
        </p:txBody>
      </p:sp>
      <p:sp>
        <p:nvSpPr>
          <p:cNvPr id="1126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85750" y="1071546"/>
            <a:ext cx="8715375" cy="5357850"/>
          </a:xfrm>
          <a:solidFill>
            <a:schemeClr val="bg1"/>
          </a:solidFill>
        </p:spPr>
        <p:txBody>
          <a:bodyPr/>
          <a:lstStyle/>
          <a:p>
            <a:pPr marL="533400" indent="-533400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400" dirty="0" smtClean="0"/>
              <a:t>In the case of a </a:t>
            </a:r>
            <a:r>
              <a:rPr lang="en-GB" sz="2400" b="1" u="sng" dirty="0" smtClean="0">
                <a:solidFill>
                  <a:srgbClr val="FF0000"/>
                </a:solidFill>
              </a:rPr>
              <a:t>new</a:t>
            </a:r>
            <a:r>
              <a:rPr lang="en-GB" sz="2400" dirty="0" smtClean="0"/>
              <a:t> project </a:t>
            </a:r>
            <a:r>
              <a:rPr lang="en-GB" sz="2400" b="1" dirty="0" smtClean="0"/>
              <a:t>Eclipse</a:t>
            </a:r>
            <a:r>
              <a:rPr lang="en-GB" sz="2400" dirty="0" smtClean="0"/>
              <a:t> simply suggests two </a:t>
            </a:r>
            <a:r>
              <a:rPr lang="en-GB" sz="2400" b="1" i="1" dirty="0" smtClean="0"/>
              <a:t>alternatives</a:t>
            </a:r>
            <a:r>
              <a:rPr lang="en-GB" sz="2400" i="1" dirty="0" smtClean="0"/>
              <a:t>:</a:t>
            </a:r>
            <a:r>
              <a:rPr lang="en-GB" sz="2400" dirty="0" smtClean="0"/>
              <a:t> </a:t>
            </a:r>
          </a:p>
          <a:p>
            <a:pPr marL="914400" lvl="1" indent="-4572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AutoNum type="arabicPeriod"/>
              <a:defRPr/>
            </a:pPr>
            <a:r>
              <a:rPr lang="en-GB" sz="2000" b="1" i="1" dirty="0" smtClean="0">
                <a:solidFill>
                  <a:srgbClr val="FF0000"/>
                </a:solidFill>
              </a:rPr>
              <a:t>either</a:t>
            </a:r>
            <a:r>
              <a:rPr lang="en-GB" sz="2000" dirty="0" smtClean="0"/>
              <a:t>  choose </a:t>
            </a:r>
          </a:p>
          <a:p>
            <a:pPr marL="1314450" lvl="2" indent="-4572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“Create separate folders for sources and class files” </a:t>
            </a:r>
          </a:p>
          <a:p>
            <a:pPr marL="1295400" lvl="2" indent="-3810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sz="2000" dirty="0" smtClean="0"/>
              <a:t>This way we have already created the project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Hello </a:t>
            </a:r>
          </a:p>
          <a:p>
            <a:pPr marL="1295400" lvl="2" indent="-381000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000" dirty="0" smtClean="0"/>
              <a:t>with</a:t>
            </a:r>
            <a:r>
              <a:rPr lang="en-GB" sz="2000" b="1" dirty="0" smtClean="0"/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b="1" dirty="0" smtClean="0"/>
              <a:t> </a:t>
            </a:r>
            <a:r>
              <a:rPr lang="en-GB" sz="2000" dirty="0" smtClean="0"/>
              <a:t>the directory for </a:t>
            </a:r>
            <a:r>
              <a:rPr lang="en-GB" sz="2000" b="1" i="1" dirty="0" smtClean="0"/>
              <a:t>source files</a:t>
            </a:r>
            <a:r>
              <a:rPr lang="en-GB" sz="2000" dirty="0" smtClean="0"/>
              <a:t>  and </a:t>
            </a:r>
          </a:p>
          <a:p>
            <a:pPr marL="1295400" lvl="2" indent="-381000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2000" dirty="0" smtClean="0"/>
              <a:t>with the default</a:t>
            </a:r>
            <a:r>
              <a:rPr lang="en-GB" sz="2000" b="1" dirty="0" smtClean="0"/>
              <a:t>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bin </a:t>
            </a:r>
            <a:r>
              <a:rPr lang="en-GB" sz="2000" dirty="0" smtClean="0"/>
              <a:t>directory for </a:t>
            </a:r>
            <a:r>
              <a:rPr lang="en-GB" sz="2000" b="1" i="1" dirty="0" smtClean="0"/>
              <a:t>compiled classes</a:t>
            </a:r>
            <a:r>
              <a:rPr lang="en-GB" sz="2000" dirty="0" smtClean="0"/>
              <a:t>.</a:t>
            </a:r>
            <a:r>
              <a:rPr lang="en-GB" dirty="0" smtClean="0"/>
              <a:t> </a:t>
            </a:r>
          </a:p>
          <a:p>
            <a:pPr marL="914400" lvl="1" indent="-4572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AutoNum type="arabicPeriod"/>
              <a:defRPr/>
            </a:pPr>
            <a:r>
              <a:rPr lang="en-GB" sz="2000" b="1" i="1" dirty="0" smtClean="0">
                <a:solidFill>
                  <a:srgbClr val="FF0000"/>
                </a:solidFill>
              </a:rPr>
              <a:t>or</a:t>
            </a:r>
            <a:r>
              <a:rPr lang="en-GB" sz="2000" dirty="0" smtClean="0"/>
              <a:t>, alternatively, choose</a:t>
            </a:r>
          </a:p>
          <a:p>
            <a:pPr marL="914400" lvl="1" indent="-457200" algn="ctr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“Use project folder as root for sources and class files”</a:t>
            </a:r>
            <a:endParaRPr lang="en-GB" sz="1800" dirty="0" smtClean="0">
              <a:solidFill>
                <a:srgbClr val="000000"/>
              </a:solidFill>
            </a:endParaRPr>
          </a:p>
          <a:p>
            <a:pPr marL="914400" lvl="1" indent="-4572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sz="2000" dirty="0" smtClean="0"/>
              <a:t> Then </a:t>
            </a:r>
            <a:r>
              <a:rPr lang="en-GB" sz="2000" b="1" i="1" dirty="0" smtClean="0"/>
              <a:t>sources</a:t>
            </a:r>
            <a:r>
              <a:rPr lang="en-GB" sz="2000" dirty="0" smtClean="0"/>
              <a:t>  and </a:t>
            </a:r>
            <a:r>
              <a:rPr lang="en-GB" sz="2000" b="1" i="1" dirty="0" smtClean="0"/>
              <a:t>compiled</a:t>
            </a:r>
            <a:r>
              <a:rPr lang="en-GB" sz="2000" dirty="0" smtClean="0"/>
              <a:t> </a:t>
            </a:r>
            <a:r>
              <a:rPr lang="en-GB" sz="2000" b="1" i="1" dirty="0" smtClean="0"/>
              <a:t>class files</a:t>
            </a:r>
            <a:r>
              <a:rPr lang="en-GB" sz="2000" dirty="0" smtClean="0"/>
              <a:t>  will be </a:t>
            </a:r>
            <a:r>
              <a:rPr lang="en-GB" sz="2000" b="1" i="1" dirty="0" smtClean="0"/>
              <a:t>in the same root directory</a:t>
            </a:r>
            <a:r>
              <a:rPr lang="en-GB" sz="2000" dirty="0" smtClean="0"/>
              <a:t>  whose name is the name of the project. </a:t>
            </a:r>
          </a:p>
          <a:p>
            <a:pPr marL="1295400" lvl="2" indent="-381000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sz="2000" dirty="0" smtClean="0"/>
              <a:t>It is this way we created the project </a:t>
            </a:r>
          </a:p>
          <a:p>
            <a:pPr marL="914400" lvl="1" indent="-457200" algn="ctr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Proj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-Joint-Source-Classes</a:t>
            </a:r>
            <a:r>
              <a:rPr lang="en-GB" sz="2000" dirty="0" smtClean="0">
                <a:cs typeface="Courier New" pitchFamily="49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12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63B51FA-DA06-43C8-96EC-F333CC612C95}" type="slidenum">
              <a:rPr lang="en-GB" sz="1400"/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sz="140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260350"/>
            <a:ext cx="7770812" cy="9715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i="1" smtClean="0"/>
              <a:t>Separating</a:t>
            </a:r>
            <a:r>
              <a:rPr lang="en-GB" sz="3200" smtClean="0"/>
              <a:t>  the </a:t>
            </a:r>
            <a:r>
              <a:rPr lang="en-GB" sz="3200" b="1" smtClean="0"/>
              <a:t>source</a:t>
            </a:r>
            <a:r>
              <a:rPr lang="en-GB" sz="3200" smtClean="0"/>
              <a:t> and </a:t>
            </a:r>
            <a:r>
              <a:rPr lang="en-GB" sz="3200" b="1" smtClean="0"/>
              <a:t>build</a:t>
            </a:r>
            <a:r>
              <a:rPr lang="en-GB" sz="3200" smtClean="0"/>
              <a:t> directories </a:t>
            </a:r>
            <a:r>
              <a:rPr lang="en-GB" sz="3200" b="1" smtClean="0"/>
              <a:t>in a </a:t>
            </a:r>
            <a:r>
              <a:rPr lang="en-GB" sz="3200" b="1" u="sng" smtClean="0">
                <a:solidFill>
                  <a:srgbClr val="FF0000"/>
                </a:solidFill>
              </a:rPr>
              <a:t>new</a:t>
            </a:r>
            <a:r>
              <a:rPr lang="en-GB" sz="3200" b="1" smtClean="0"/>
              <a:t> project</a:t>
            </a:r>
          </a:p>
        </p:txBody>
      </p:sp>
      <p:sp>
        <p:nvSpPr>
          <p:cNvPr id="1126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629346"/>
            <a:ext cx="7910513" cy="4607966"/>
          </a:xfrm>
        </p:spPr>
        <p:txBody>
          <a:bodyPr/>
          <a:lstStyle/>
          <a:p>
            <a:pPr marL="533400" indent="-533400" eaLnBrk="1" hangingPunct="1">
              <a:spcBef>
                <a:spcPct val="30000"/>
              </a:spcBef>
            </a:pPr>
            <a:r>
              <a:rPr lang="en-GB" dirty="0" smtClean="0"/>
              <a:t>The case of </a:t>
            </a:r>
            <a:r>
              <a:rPr lang="en-GB" b="1" u="sng" dirty="0" smtClean="0"/>
              <a:t>new</a:t>
            </a:r>
            <a:r>
              <a:rPr lang="en-GB" dirty="0" smtClean="0"/>
              <a:t> project with the default </a:t>
            </a:r>
            <a:r>
              <a:rPr lang="en-GB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en-GB" dirty="0" smtClean="0"/>
              <a:t> and 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bin</a:t>
            </a:r>
            <a:r>
              <a:rPr lang="en-GB" dirty="0" smtClean="0"/>
              <a:t> directories is quite easy.</a:t>
            </a:r>
          </a:p>
          <a:p>
            <a:pPr marL="533400" indent="-533400" eaLnBrk="1" hangingPunct="1">
              <a:spcBef>
                <a:spcPct val="30000"/>
              </a:spcBef>
            </a:pPr>
            <a:r>
              <a:rPr lang="en-GB" dirty="0" smtClean="0"/>
              <a:t>However, we will also consider below </a:t>
            </a:r>
            <a:r>
              <a:rPr lang="en-GB" u="sng" dirty="0" smtClean="0"/>
              <a:t>more complicated case</a:t>
            </a:r>
            <a:r>
              <a:rPr lang="en-GB" dirty="0" smtClean="0"/>
              <a:t> when we need </a:t>
            </a:r>
            <a:r>
              <a:rPr lang="en-GB" u="sng" dirty="0" smtClean="0"/>
              <a:t>several</a:t>
            </a:r>
            <a:r>
              <a:rPr lang="en-GB" dirty="0" smtClean="0"/>
              <a:t> different </a:t>
            </a:r>
            <a:r>
              <a:rPr lang="en-GB" b="1" i="1" dirty="0" smtClean="0"/>
              <a:t>source</a:t>
            </a:r>
            <a:r>
              <a:rPr lang="en-GB" dirty="0" smtClean="0"/>
              <a:t>  and </a:t>
            </a:r>
            <a:r>
              <a:rPr lang="en-GB" u="sng" dirty="0" smtClean="0"/>
              <a:t>several</a:t>
            </a:r>
            <a:r>
              <a:rPr lang="en-GB" dirty="0" smtClean="0"/>
              <a:t> corresponding different compiled </a:t>
            </a:r>
            <a:r>
              <a:rPr lang="en-GB" b="1" i="1" dirty="0" smtClean="0"/>
              <a:t>classes</a:t>
            </a:r>
            <a:r>
              <a:rPr lang="en-GB" dirty="0" smtClean="0"/>
              <a:t>  directories.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E5976D9-8AA3-4979-AD1C-0F6CC1FE895D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109570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00113" y="1716088"/>
            <a:ext cx="7704137" cy="4449762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GB" i="1" u="sng" dirty="0" smtClean="0"/>
              <a:t>For already existing project</a:t>
            </a:r>
            <a:r>
              <a:rPr lang="en-GB" dirty="0" smtClean="0"/>
              <a:t> </a:t>
            </a:r>
          </a:p>
          <a:p>
            <a:pPr algn="ctr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Proj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-Joint-Source-Classes</a:t>
            </a:r>
            <a:endParaRPr lang="en-GB" b="1" dirty="0" smtClean="0">
              <a:solidFill>
                <a:srgbClr val="333333"/>
              </a:solidFill>
              <a:latin typeface="Courier New" pitchFamily="49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GB" dirty="0" smtClean="0"/>
              <a:t>   containing e.g.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Hello.java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GB" dirty="0" smtClean="0"/>
              <a:t>   such a </a:t>
            </a:r>
            <a:r>
              <a:rPr lang="en-GB" b="1" i="1" u="sng" dirty="0" smtClean="0">
                <a:solidFill>
                  <a:srgbClr val="FF0000"/>
                </a:solidFill>
              </a:rPr>
              <a:t>separation</a:t>
            </a:r>
            <a:r>
              <a:rPr lang="en-GB" dirty="0" smtClean="0"/>
              <a:t>  is easily described as follows: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11188" y="260350"/>
            <a:ext cx="7770812" cy="9715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 b="1" i="1">
                <a:solidFill>
                  <a:schemeClr val="tx2"/>
                </a:solidFill>
              </a:rPr>
              <a:t>Separating</a:t>
            </a:r>
            <a:r>
              <a:rPr lang="en-GB" sz="3200">
                <a:solidFill>
                  <a:schemeClr val="tx2"/>
                </a:solidFill>
              </a:rPr>
              <a:t>  the </a:t>
            </a:r>
            <a:r>
              <a:rPr lang="en-GB" sz="3200" b="1">
                <a:solidFill>
                  <a:schemeClr val="tx2"/>
                </a:solidFill>
              </a:rPr>
              <a:t>source</a:t>
            </a:r>
            <a:r>
              <a:rPr lang="en-GB" sz="3200">
                <a:solidFill>
                  <a:schemeClr val="tx2"/>
                </a:solidFill>
              </a:rPr>
              <a:t> and </a:t>
            </a:r>
            <a:r>
              <a:rPr lang="en-GB" sz="3200" b="1">
                <a:solidFill>
                  <a:schemeClr val="tx2"/>
                </a:solidFill>
              </a:rPr>
              <a:t>build</a:t>
            </a:r>
            <a:r>
              <a:rPr lang="en-GB" sz="3200">
                <a:solidFill>
                  <a:schemeClr val="tx2"/>
                </a:solidFill>
              </a:rPr>
              <a:t> directories </a:t>
            </a:r>
            <a:r>
              <a:rPr lang="en-GB" sz="3200" b="1">
                <a:solidFill>
                  <a:schemeClr val="tx2"/>
                </a:solidFill>
              </a:rPr>
              <a:t>in an </a:t>
            </a:r>
            <a:r>
              <a:rPr lang="en-GB" sz="3200" b="1" u="sng">
                <a:solidFill>
                  <a:srgbClr val="FF0000"/>
                </a:solidFill>
              </a:rPr>
              <a:t>existing</a:t>
            </a:r>
            <a:r>
              <a:rPr lang="en-GB" sz="3200" b="1">
                <a:solidFill>
                  <a:schemeClr val="tx2"/>
                </a:solidFill>
              </a:rPr>
              <a:t>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9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9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9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1B3FF53-A4F3-4C87-946F-B6A8C2AEC07B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11188" y="260350"/>
            <a:ext cx="7770812" cy="9715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 b="1" i="1">
                <a:solidFill>
                  <a:schemeClr val="tx2"/>
                </a:solidFill>
              </a:rPr>
              <a:t>Separating</a:t>
            </a:r>
            <a:r>
              <a:rPr lang="en-GB" sz="3200">
                <a:solidFill>
                  <a:schemeClr val="tx2"/>
                </a:solidFill>
              </a:rPr>
              <a:t>  the </a:t>
            </a:r>
            <a:r>
              <a:rPr lang="en-GB" sz="3200" b="1">
                <a:solidFill>
                  <a:schemeClr val="tx2"/>
                </a:solidFill>
              </a:rPr>
              <a:t>source</a:t>
            </a:r>
            <a:r>
              <a:rPr lang="en-GB" sz="3200">
                <a:solidFill>
                  <a:schemeClr val="tx2"/>
                </a:solidFill>
              </a:rPr>
              <a:t> and </a:t>
            </a:r>
            <a:r>
              <a:rPr lang="en-GB" sz="3200" b="1">
                <a:solidFill>
                  <a:schemeClr val="tx2"/>
                </a:solidFill>
              </a:rPr>
              <a:t>build</a:t>
            </a:r>
            <a:r>
              <a:rPr lang="en-GB" sz="3200">
                <a:solidFill>
                  <a:schemeClr val="tx2"/>
                </a:solidFill>
              </a:rPr>
              <a:t> directories </a:t>
            </a:r>
            <a:r>
              <a:rPr lang="en-GB" sz="3200" b="1">
                <a:solidFill>
                  <a:schemeClr val="tx2"/>
                </a:solidFill>
              </a:rPr>
              <a:t>in an </a:t>
            </a:r>
            <a:r>
              <a:rPr lang="en-GB" sz="3200" b="1" u="sng">
                <a:solidFill>
                  <a:srgbClr val="FF0000"/>
                </a:solidFill>
              </a:rPr>
              <a:t>existing</a:t>
            </a:r>
            <a:r>
              <a:rPr lang="en-GB" sz="3200" b="1">
                <a:solidFill>
                  <a:schemeClr val="tx2"/>
                </a:solidFill>
              </a:rPr>
              <a:t> project</a:t>
            </a:r>
          </a:p>
        </p:txBody>
      </p:sp>
      <p:sp>
        <p:nvSpPr>
          <p:cNvPr id="110604" name="Rectangle 1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5286375" y="1214438"/>
            <a:ext cx="3857625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dirty="0"/>
              <a:t>In </a:t>
            </a:r>
            <a:r>
              <a:rPr lang="en-GB" b="1" dirty="0">
                <a:solidFill>
                  <a:srgbClr val="FF0000"/>
                </a:solidFill>
              </a:rPr>
              <a:t>Java</a:t>
            </a:r>
            <a:r>
              <a:rPr lang="en-GB" dirty="0"/>
              <a:t> </a:t>
            </a:r>
            <a:r>
              <a:rPr lang="en-GB" b="1" dirty="0"/>
              <a:t>perspective</a:t>
            </a:r>
            <a:r>
              <a:rPr lang="en-GB" dirty="0"/>
              <a:t>, </a:t>
            </a:r>
          </a:p>
          <a:p>
            <a:pPr marL="285750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/>
            </a:pPr>
            <a:r>
              <a:rPr lang="en-GB" sz="2000" dirty="0"/>
              <a:t>right-click on the existing project name                              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Proj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-Joint-Source-Classes</a:t>
            </a:r>
            <a:endParaRPr lang="en-GB" sz="2000" dirty="0"/>
          </a:p>
          <a:p>
            <a:pPr marL="285750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/>
            </a:pPr>
            <a:r>
              <a:rPr lang="en-GB" sz="2000" dirty="0"/>
              <a:t>select </a:t>
            </a:r>
            <a:r>
              <a:rPr lang="en-GB" sz="2000" b="1" dirty="0"/>
              <a:t>New-&gt;</a:t>
            </a:r>
            <a:r>
              <a:rPr lang="en-GB" sz="2000" b="1" dirty="0">
                <a:solidFill>
                  <a:srgbClr val="FF0000"/>
                </a:solidFill>
              </a:rPr>
              <a:t>Source Folder</a:t>
            </a:r>
            <a:r>
              <a:rPr lang="en-GB" sz="2000" dirty="0"/>
              <a:t>  </a:t>
            </a:r>
          </a:p>
          <a:p>
            <a:pPr marL="285750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/>
            </a:pPr>
            <a:r>
              <a:rPr lang="en-GB" sz="2000" dirty="0"/>
              <a:t>enter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/>
              <a:t> as the folder name.</a:t>
            </a:r>
          </a:p>
          <a:p>
            <a:pPr marL="285750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/>
            </a:pPr>
            <a:r>
              <a:rPr lang="en-GB" sz="2000" dirty="0"/>
              <a:t>a separate output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bin</a:t>
            </a:r>
            <a:r>
              <a:rPr lang="en-GB" sz="2000" dirty="0"/>
              <a:t> folder will be created by default.</a:t>
            </a:r>
          </a:p>
          <a:p>
            <a:pPr marL="285750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/>
            </a:pPr>
            <a:r>
              <a:rPr lang="en-GB" sz="2000" dirty="0"/>
              <a:t>Click </a:t>
            </a:r>
            <a:r>
              <a:rPr lang="en-GB" sz="2000" b="1" dirty="0"/>
              <a:t>Finish, </a:t>
            </a:r>
          </a:p>
          <a:p>
            <a:pPr marL="285750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/>
            </a:pPr>
            <a:r>
              <a:rPr lang="en-GB" sz="2000" dirty="0"/>
              <a:t>On the question concerning </a:t>
            </a:r>
            <a:r>
              <a:rPr lang="en-GB" sz="2000" b="1" dirty="0"/>
              <a:t>removing</a:t>
            </a:r>
            <a:r>
              <a:rPr lang="en-GB" sz="2000" dirty="0"/>
              <a:t> all </a:t>
            </a:r>
            <a:r>
              <a:rPr lang="en-GB" sz="2000" i="1" u="sng" dirty="0"/>
              <a:t>generated</a:t>
            </a:r>
            <a:r>
              <a:rPr lang="en-GB" sz="2000" dirty="0"/>
              <a:t>  resources (i.e., </a:t>
            </a:r>
            <a:r>
              <a:rPr lang="en-GB" sz="2000" i="1" u="sng" dirty="0"/>
              <a:t>compiled</a:t>
            </a:r>
            <a:r>
              <a:rPr lang="en-GB" sz="2000" dirty="0"/>
              <a:t>  </a:t>
            </a:r>
            <a:r>
              <a:rPr lang="en-GB" sz="2000" b="1" dirty="0"/>
              <a:t>Java</a:t>
            </a:r>
            <a:r>
              <a:rPr lang="en-GB" sz="2000" dirty="0"/>
              <a:t> classes), click</a:t>
            </a:r>
            <a:r>
              <a:rPr lang="en-GB" sz="2000" b="1" dirty="0"/>
              <a:t> Yes.</a:t>
            </a:r>
            <a:endParaRPr lang="en-GB" sz="2000" dirty="0"/>
          </a:p>
        </p:txBody>
      </p:sp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43000"/>
            <a:ext cx="5303838" cy="325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2299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572000"/>
            <a:ext cx="5310188" cy="167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10601" name="AutoShape 9"/>
          <p:cNvSpPr>
            <a:spLocks noChangeArrowheads="1"/>
          </p:cNvSpPr>
          <p:nvPr/>
        </p:nvSpPr>
        <p:spPr bwMode="auto">
          <a:xfrm>
            <a:off x="2638425" y="5429250"/>
            <a:ext cx="147638" cy="292100"/>
          </a:xfrm>
          <a:prstGeom prst="downArrow">
            <a:avLst>
              <a:gd name="adj1" fmla="val 50000"/>
              <a:gd name="adj2" fmla="val 4946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10597" name="AutoShape 5"/>
          <p:cNvSpPr>
            <a:spLocks noChangeArrowheads="1"/>
          </p:cNvSpPr>
          <p:nvPr/>
        </p:nvSpPr>
        <p:spPr bwMode="auto">
          <a:xfrm>
            <a:off x="3638550" y="3636963"/>
            <a:ext cx="147638" cy="292100"/>
          </a:xfrm>
          <a:prstGeom prst="downArrow">
            <a:avLst>
              <a:gd name="adj1" fmla="val 50000"/>
              <a:gd name="adj2" fmla="val 4946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10605" name="AutoShape 13"/>
          <p:cNvSpPr>
            <a:spLocks noChangeArrowheads="1"/>
          </p:cNvSpPr>
          <p:nvPr/>
        </p:nvSpPr>
        <p:spPr bwMode="auto">
          <a:xfrm>
            <a:off x="1357313" y="2786063"/>
            <a:ext cx="295275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 rot="10800000">
            <a:off x="4067172" y="2071678"/>
            <a:ext cx="147638" cy="292100"/>
          </a:xfrm>
          <a:prstGeom prst="downArrow">
            <a:avLst>
              <a:gd name="adj1" fmla="val 50000"/>
              <a:gd name="adj2" fmla="val 4946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0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0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0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0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10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10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10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1" grpId="0" animBg="1"/>
      <p:bldP spid="110597" grpId="0" animBg="1"/>
      <p:bldP spid="110605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0" y="1316038"/>
            <a:ext cx="5500688" cy="53990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q"/>
              <a:defRPr/>
            </a:pPr>
            <a:r>
              <a:rPr lang="en-GB" sz="2000" dirty="0"/>
              <a:t>In the </a:t>
            </a:r>
            <a:r>
              <a:rPr lang="en-GB" sz="2000" b="1" dirty="0"/>
              <a:t>Package Explorer view,</a:t>
            </a:r>
            <a:r>
              <a:rPr lang="en-GB" sz="2000" dirty="0"/>
              <a:t> </a:t>
            </a:r>
          </a:p>
          <a:p>
            <a:pPr marL="1143000" lvl="2" indent="-2286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/>
            </a:pPr>
            <a:r>
              <a:rPr lang="en-GB" sz="1800" b="1" i="1" dirty="0"/>
              <a:t>Drag-and-drop</a:t>
            </a:r>
            <a:r>
              <a:rPr lang="en-GB" sz="1800" dirty="0"/>
              <a:t> 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org</a:t>
            </a:r>
            <a:r>
              <a:rPr lang="en-GB" sz="1800" dirty="0"/>
              <a:t> folder (with its subfolders, etc.) </a:t>
            </a:r>
            <a:r>
              <a:rPr lang="en-GB" sz="1800" b="1" i="1" dirty="0"/>
              <a:t>onto</a:t>
            </a:r>
            <a:r>
              <a:rPr lang="en-GB" sz="1800" dirty="0"/>
              <a:t>  the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dirty="0"/>
              <a:t> folder.</a:t>
            </a:r>
          </a:p>
          <a:p>
            <a:pPr marL="742950" lvl="1" indent="-285750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pitchFamily="2" charset="2"/>
              <a:buChar char="q"/>
              <a:defRPr/>
            </a:pPr>
            <a:r>
              <a:rPr lang="en-GB" sz="2000" dirty="0"/>
              <a:t>As the result, in the </a:t>
            </a:r>
            <a:r>
              <a:rPr lang="en-GB" sz="2000" b="1" dirty="0"/>
              <a:t>Package Explorer</a:t>
            </a:r>
            <a:r>
              <a:rPr lang="en-GB" sz="2000" dirty="0"/>
              <a:t> </a:t>
            </a:r>
            <a:r>
              <a:rPr lang="en-GB" sz="2000" b="1" dirty="0"/>
              <a:t>view</a:t>
            </a:r>
            <a:endParaRPr lang="en-GB" sz="2000" dirty="0"/>
          </a:p>
          <a:p>
            <a:pPr marL="1143000" lvl="2" indent="-2286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/>
            </a:pPr>
            <a:r>
              <a:rPr lang="en-GB" sz="1800" dirty="0"/>
              <a:t>we </a:t>
            </a:r>
            <a:r>
              <a:rPr lang="en-GB" sz="1800" b="1" i="1" dirty="0"/>
              <a:t>will see</a:t>
            </a:r>
            <a:r>
              <a:rPr lang="en-GB" sz="1800" dirty="0"/>
              <a:t>  under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/>
              <a:t>the source file under  </a:t>
            </a:r>
            <a:r>
              <a:rPr lang="en-GB" sz="1800" b="1" i="1" dirty="0"/>
              <a:t>package</a:t>
            </a:r>
            <a:r>
              <a:rPr lang="en-GB" sz="1800" dirty="0"/>
              <a:t> 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org.ecliseguide.hello</a:t>
            </a:r>
            <a:r>
              <a:rPr lang="en-GB" sz="1800" dirty="0"/>
              <a:t>        instead of nested directories.</a:t>
            </a:r>
          </a:p>
          <a:p>
            <a:pPr marL="1143000" lvl="2" indent="-2286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/>
            </a:pPr>
            <a:r>
              <a:rPr lang="en-GB" sz="1800" dirty="0"/>
              <a:t>But we</a:t>
            </a:r>
            <a:r>
              <a:rPr lang="en-GB" sz="1800" b="1" i="1" dirty="0"/>
              <a:t> will </a:t>
            </a:r>
            <a:r>
              <a:rPr lang="en-GB" sz="1800" b="1" i="1" u="sng" dirty="0"/>
              <a:t>not</a:t>
            </a:r>
            <a:r>
              <a:rPr lang="en-GB" sz="1800" b="1" i="1" dirty="0"/>
              <a:t> see</a:t>
            </a:r>
            <a:r>
              <a:rPr lang="en-GB" sz="1800" dirty="0"/>
              <a:t> the compiled </a:t>
            </a:r>
            <a:r>
              <a:rPr lang="en-GB" sz="1800" dirty="0" smtClean="0"/>
              <a:t>class</a:t>
            </a:r>
            <a:endParaRPr lang="en-GB" sz="1800" dirty="0"/>
          </a:p>
          <a:p>
            <a:pPr marL="685800" lvl="1" indent="-2286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Char char="q"/>
              <a:defRPr/>
            </a:pPr>
            <a:endParaRPr lang="en-GB" sz="1800" b="1" dirty="0">
              <a:solidFill>
                <a:srgbClr val="FF0000"/>
              </a:solidFill>
            </a:endParaRPr>
          </a:p>
          <a:p>
            <a:pPr marL="685800" lvl="1" indent="-2286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Char char="q"/>
              <a:defRPr/>
            </a:pPr>
            <a:r>
              <a:rPr lang="en-GB" sz="1800" b="1" dirty="0">
                <a:solidFill>
                  <a:srgbClr val="FF0000"/>
                </a:solidFill>
              </a:rPr>
              <a:t>Check</a:t>
            </a:r>
            <a:r>
              <a:rPr lang="en-GB" sz="1800" dirty="0"/>
              <a:t> that in the ordinary </a:t>
            </a:r>
            <a:r>
              <a:rPr lang="en-GB" sz="1800" b="1" dirty="0"/>
              <a:t>Windows Explorer </a:t>
            </a:r>
            <a:r>
              <a:rPr lang="en-GB" sz="1800" dirty="0"/>
              <a:t>we will get files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HelloWorld.java</a:t>
            </a:r>
            <a:r>
              <a:rPr lang="en-GB" sz="1800" dirty="0"/>
              <a:t> and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HelloWorld.class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i="1" dirty="0">
                <a:solidFill>
                  <a:srgbClr val="FF0000"/>
                </a:solidFill>
              </a:rPr>
              <a:t>separated</a:t>
            </a:r>
            <a:r>
              <a:rPr lang="en-GB" sz="1800" dirty="0"/>
              <a:t>  by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/>
              <a:t>and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bin.</a:t>
            </a:r>
          </a:p>
          <a:p>
            <a:pPr marL="1143000" lvl="2" indent="-228600">
              <a:lnSpc>
                <a:spcPct val="100000"/>
              </a:lnSpc>
              <a:spcBef>
                <a:spcPct val="50000"/>
              </a:spcBef>
              <a:buClr>
                <a:schemeClr val="hlink"/>
              </a:buClr>
              <a:buSzPct val="95000"/>
              <a:buFont typeface="Wingdings" pitchFamily="2" charset="2"/>
              <a:buNone/>
              <a:defRPr/>
            </a:pPr>
            <a:endParaRPr lang="en-GB" sz="1800" dirty="0"/>
          </a:p>
        </p:txBody>
      </p:sp>
      <p:sp>
        <p:nvSpPr>
          <p:cNvPr id="11268" name="Rectangle 8"/>
          <p:cNvSpPr>
            <a:spLocks noChangeArrowheads="1"/>
          </p:cNvSpPr>
          <p:nvPr/>
        </p:nvSpPr>
        <p:spPr bwMode="auto">
          <a:xfrm>
            <a:off x="611188" y="260350"/>
            <a:ext cx="7770812" cy="9715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3200" b="1" i="1">
                <a:solidFill>
                  <a:schemeClr val="tx2"/>
                </a:solidFill>
              </a:rPr>
              <a:t>Separating</a:t>
            </a:r>
            <a:r>
              <a:rPr lang="en-GB" sz="3200">
                <a:solidFill>
                  <a:schemeClr val="tx2"/>
                </a:solidFill>
              </a:rPr>
              <a:t>  the </a:t>
            </a:r>
            <a:r>
              <a:rPr lang="en-GB" sz="3200" b="1">
                <a:solidFill>
                  <a:schemeClr val="tx2"/>
                </a:solidFill>
              </a:rPr>
              <a:t>source</a:t>
            </a:r>
            <a:r>
              <a:rPr lang="en-GB" sz="3200">
                <a:solidFill>
                  <a:schemeClr val="tx2"/>
                </a:solidFill>
              </a:rPr>
              <a:t> and </a:t>
            </a:r>
            <a:r>
              <a:rPr lang="en-GB" sz="3200" b="1">
                <a:solidFill>
                  <a:schemeClr val="tx2"/>
                </a:solidFill>
              </a:rPr>
              <a:t>build</a:t>
            </a:r>
            <a:r>
              <a:rPr lang="en-GB" sz="3200">
                <a:solidFill>
                  <a:schemeClr val="tx2"/>
                </a:solidFill>
              </a:rPr>
              <a:t> directories </a:t>
            </a:r>
            <a:r>
              <a:rPr lang="en-GB" sz="3200" b="1">
                <a:solidFill>
                  <a:schemeClr val="tx2"/>
                </a:solidFill>
              </a:rPr>
              <a:t>in an </a:t>
            </a:r>
            <a:r>
              <a:rPr lang="en-GB" sz="3200" b="1" u="sng">
                <a:solidFill>
                  <a:srgbClr val="FF0000"/>
                </a:solidFill>
              </a:rPr>
              <a:t>existing</a:t>
            </a:r>
            <a:r>
              <a:rPr lang="en-GB" sz="3200" b="1">
                <a:solidFill>
                  <a:schemeClr val="tx2"/>
                </a:solidFill>
              </a:rPr>
              <a:t> project</a:t>
            </a:r>
          </a:p>
        </p:txBody>
      </p:sp>
      <p:pic>
        <p:nvPicPr>
          <p:cNvPr id="11269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25" y="1271588"/>
            <a:ext cx="3543300" cy="2871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3325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43550" y="4221088"/>
            <a:ext cx="3529013" cy="2393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7000875" y="2786063"/>
            <a:ext cx="295275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>
            <a:off x="7000875" y="3235325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9"/>
          <p:cNvSpPr>
            <a:spLocks noChangeArrowheads="1"/>
          </p:cNvSpPr>
          <p:nvPr/>
        </p:nvSpPr>
        <p:spPr bwMode="auto">
          <a:xfrm>
            <a:off x="8348663" y="5899050"/>
            <a:ext cx="295275" cy="122238"/>
          </a:xfrm>
          <a:prstGeom prst="leftArrow">
            <a:avLst>
              <a:gd name="adj1" fmla="val 50000"/>
              <a:gd name="adj2" fmla="val 6038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0"/>
          <p:cNvSpPr>
            <a:spLocks noChangeArrowheads="1"/>
          </p:cNvSpPr>
          <p:nvPr/>
        </p:nvSpPr>
        <p:spPr bwMode="auto">
          <a:xfrm>
            <a:off x="7920038" y="6165304"/>
            <a:ext cx="295275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F5FCA2D-89A6-4E97-B8FF-B23853A22A49}" type="slidenum">
              <a:rPr lang="en-GB" smtClean="0"/>
              <a:pPr/>
              <a:t>9</a:t>
            </a:fld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7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7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Presentation1">
  <a:themeElements>
    <a:clrScheme name="Presentation1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resentation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5000"/>
          </a:lnSpc>
          <a:spcBef>
            <a:spcPct val="7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5000"/>
          </a:lnSpc>
          <a:spcBef>
            <a:spcPct val="7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Data\Microsoft\Templates\Presentation1.pot</Template>
  <TotalTime>104395</TotalTime>
  <Words>4099</Words>
  <Application>Microsoft Office PowerPoint</Application>
  <PresentationFormat>On-screen Show (4:3)</PresentationFormat>
  <Paragraphs>528</Paragraphs>
  <Slides>45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Presentation1</vt:lpstr>
      <vt:lpstr>Software Development Tools</vt:lpstr>
      <vt:lpstr>Eclipse and ANT</vt:lpstr>
      <vt:lpstr>Eclipse and ANT: Main Tasks</vt:lpstr>
      <vt:lpstr>Creating the build directory structure</vt:lpstr>
      <vt:lpstr>Separating  the source and build directories in a new project</vt:lpstr>
      <vt:lpstr>Separating  the source and build directories in a new project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Eclipse and ANT:  Main Tasks Considered by Now</vt:lpstr>
      <vt:lpstr>PowerPoint Presentation</vt:lpstr>
      <vt:lpstr>PowerPoint Presentation</vt:lpstr>
      <vt:lpstr>PowerPoint Presentation</vt:lpstr>
      <vt:lpstr>PowerPoint Presentation</vt:lpstr>
      <vt:lpstr>Importing  with source folders  corresponding to specific output folders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</vt:vector>
  </TitlesOfParts>
  <Company>University of Liverpool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Sazonov</dc:creator>
  <cp:lastModifiedBy>Quinn</cp:lastModifiedBy>
  <cp:revision>735</cp:revision>
  <dcterms:created xsi:type="dcterms:W3CDTF">2005-03-16T18:50:56Z</dcterms:created>
  <dcterms:modified xsi:type="dcterms:W3CDTF">2013-01-23T00:26:39Z</dcterms:modified>
</cp:coreProperties>
</file>