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Lst>
  <p:notesMasterIdLst>
    <p:notesMasterId r:id="rId93"/>
  </p:notesMasterIdLst>
  <p:handoutMasterIdLst>
    <p:handoutMasterId r:id="rId94"/>
  </p:handoutMasterIdLst>
  <p:sldIdLst>
    <p:sldId id="256" r:id="rId2"/>
    <p:sldId id="330" r:id="rId3"/>
    <p:sldId id="344" r:id="rId4"/>
    <p:sldId id="347" r:id="rId5"/>
    <p:sldId id="331" r:id="rId6"/>
    <p:sldId id="345" r:id="rId7"/>
    <p:sldId id="346" r:id="rId8"/>
    <p:sldId id="332" r:id="rId9"/>
    <p:sldId id="333" r:id="rId10"/>
    <p:sldId id="334" r:id="rId11"/>
    <p:sldId id="335" r:id="rId12"/>
    <p:sldId id="336" r:id="rId13"/>
    <p:sldId id="337" r:id="rId14"/>
    <p:sldId id="338" r:id="rId15"/>
    <p:sldId id="339" r:id="rId16"/>
    <p:sldId id="341" r:id="rId17"/>
    <p:sldId id="340" r:id="rId18"/>
    <p:sldId id="342" r:id="rId19"/>
    <p:sldId id="343" r:id="rId20"/>
    <p:sldId id="257" r:id="rId21"/>
    <p:sldId id="258" r:id="rId22"/>
    <p:sldId id="259" r:id="rId23"/>
    <p:sldId id="260" r:id="rId24"/>
    <p:sldId id="261" r:id="rId25"/>
    <p:sldId id="262" r:id="rId26"/>
    <p:sldId id="264" r:id="rId27"/>
    <p:sldId id="263" r:id="rId28"/>
    <p:sldId id="265" r:id="rId29"/>
    <p:sldId id="266" r:id="rId30"/>
    <p:sldId id="267" r:id="rId31"/>
    <p:sldId id="329" r:id="rId32"/>
    <p:sldId id="268" r:id="rId33"/>
    <p:sldId id="269" r:id="rId34"/>
    <p:sldId id="270" r:id="rId35"/>
    <p:sldId id="271" r:id="rId36"/>
    <p:sldId id="272" r:id="rId37"/>
    <p:sldId id="273" r:id="rId38"/>
    <p:sldId id="274" r:id="rId39"/>
    <p:sldId id="275" r:id="rId40"/>
    <p:sldId id="276" r:id="rId41"/>
    <p:sldId id="277" r:id="rId42"/>
    <p:sldId id="278" r:id="rId43"/>
    <p:sldId id="279" r:id="rId44"/>
    <p:sldId id="280" r:id="rId45"/>
    <p:sldId id="281" r:id="rId46"/>
    <p:sldId id="282" r:id="rId47"/>
    <p:sldId id="283" r:id="rId48"/>
    <p:sldId id="284" r:id="rId49"/>
    <p:sldId id="285" r:id="rId50"/>
    <p:sldId id="286" r:id="rId51"/>
    <p:sldId id="287" r:id="rId52"/>
    <p:sldId id="288" r:id="rId53"/>
    <p:sldId id="289" r:id="rId54"/>
    <p:sldId id="290" r:id="rId55"/>
    <p:sldId id="291" r:id="rId56"/>
    <p:sldId id="292" r:id="rId57"/>
    <p:sldId id="293" r:id="rId58"/>
    <p:sldId id="295" r:id="rId59"/>
    <p:sldId id="294" r:id="rId60"/>
    <p:sldId id="296" r:id="rId61"/>
    <p:sldId id="297" r:id="rId62"/>
    <p:sldId id="298" r:id="rId63"/>
    <p:sldId id="300" r:id="rId64"/>
    <p:sldId id="304" r:id="rId65"/>
    <p:sldId id="305" r:id="rId66"/>
    <p:sldId id="302" r:id="rId67"/>
    <p:sldId id="303" r:id="rId68"/>
    <p:sldId id="301" r:id="rId69"/>
    <p:sldId id="306" r:id="rId70"/>
    <p:sldId id="308" r:id="rId71"/>
    <p:sldId id="307" r:id="rId72"/>
    <p:sldId id="309" r:id="rId73"/>
    <p:sldId id="310" r:id="rId74"/>
    <p:sldId id="311" r:id="rId75"/>
    <p:sldId id="312" r:id="rId76"/>
    <p:sldId id="313" r:id="rId77"/>
    <p:sldId id="314" r:id="rId78"/>
    <p:sldId id="315" r:id="rId79"/>
    <p:sldId id="316" r:id="rId80"/>
    <p:sldId id="317" r:id="rId81"/>
    <p:sldId id="318" r:id="rId82"/>
    <p:sldId id="319" r:id="rId83"/>
    <p:sldId id="320" r:id="rId84"/>
    <p:sldId id="323" r:id="rId85"/>
    <p:sldId id="321" r:id="rId86"/>
    <p:sldId id="324" r:id="rId87"/>
    <p:sldId id="322" r:id="rId88"/>
    <p:sldId id="325" r:id="rId89"/>
    <p:sldId id="326" r:id="rId90"/>
    <p:sldId id="327" r:id="rId91"/>
    <p:sldId id="328" r:id="rId92"/>
  </p:sldIdLst>
  <p:sldSz cx="9144000" cy="6858000" type="screen4x3"/>
  <p:notesSz cx="7099300" cy="10234613"/>
  <p:defaultTextStyle>
    <a:defPPr>
      <a:defRPr lang="en-US"/>
    </a:defPPr>
    <a:lvl1pPr algn="l" rtl="0" fontAlgn="base">
      <a:spcBef>
        <a:spcPct val="0"/>
      </a:spcBef>
      <a:spcAft>
        <a:spcPct val="0"/>
      </a:spcAft>
      <a:defRPr sz="2400" kern="1200">
        <a:solidFill>
          <a:schemeClr val="tx1"/>
        </a:solidFill>
        <a:latin typeface="TheSans B5 Plain"/>
        <a:ea typeface="+mn-ea"/>
        <a:cs typeface="Arial" panose="020B0604020202020204" pitchFamily="34" charset="0"/>
      </a:defRPr>
    </a:lvl1pPr>
    <a:lvl2pPr marL="457200" algn="l" rtl="0" fontAlgn="base">
      <a:spcBef>
        <a:spcPct val="0"/>
      </a:spcBef>
      <a:spcAft>
        <a:spcPct val="0"/>
      </a:spcAft>
      <a:defRPr sz="2400" kern="1200">
        <a:solidFill>
          <a:schemeClr val="tx1"/>
        </a:solidFill>
        <a:latin typeface="TheSans B5 Plain"/>
        <a:ea typeface="+mn-ea"/>
        <a:cs typeface="Arial" panose="020B0604020202020204" pitchFamily="34" charset="0"/>
      </a:defRPr>
    </a:lvl2pPr>
    <a:lvl3pPr marL="914400" algn="l" rtl="0" fontAlgn="base">
      <a:spcBef>
        <a:spcPct val="0"/>
      </a:spcBef>
      <a:spcAft>
        <a:spcPct val="0"/>
      </a:spcAft>
      <a:defRPr sz="2400" kern="1200">
        <a:solidFill>
          <a:schemeClr val="tx1"/>
        </a:solidFill>
        <a:latin typeface="TheSans B5 Plain"/>
        <a:ea typeface="+mn-ea"/>
        <a:cs typeface="Arial" panose="020B0604020202020204" pitchFamily="34" charset="0"/>
      </a:defRPr>
    </a:lvl3pPr>
    <a:lvl4pPr marL="1371600" algn="l" rtl="0" fontAlgn="base">
      <a:spcBef>
        <a:spcPct val="0"/>
      </a:spcBef>
      <a:spcAft>
        <a:spcPct val="0"/>
      </a:spcAft>
      <a:defRPr sz="2400" kern="1200">
        <a:solidFill>
          <a:schemeClr val="tx1"/>
        </a:solidFill>
        <a:latin typeface="TheSans B5 Plain"/>
        <a:ea typeface="+mn-ea"/>
        <a:cs typeface="Arial" panose="020B0604020202020204" pitchFamily="34" charset="0"/>
      </a:defRPr>
    </a:lvl4pPr>
    <a:lvl5pPr marL="1828800" algn="l" rtl="0" fontAlgn="base">
      <a:spcBef>
        <a:spcPct val="0"/>
      </a:spcBef>
      <a:spcAft>
        <a:spcPct val="0"/>
      </a:spcAft>
      <a:defRPr sz="2400" kern="1200">
        <a:solidFill>
          <a:schemeClr val="tx1"/>
        </a:solidFill>
        <a:latin typeface="TheSans B5 Plain"/>
        <a:ea typeface="+mn-ea"/>
        <a:cs typeface="Arial" panose="020B0604020202020204" pitchFamily="34" charset="0"/>
      </a:defRPr>
    </a:lvl5pPr>
    <a:lvl6pPr marL="2286000" algn="l" defTabSz="914400" rtl="0" eaLnBrk="1" latinLnBrk="0" hangingPunct="1">
      <a:defRPr sz="2400" kern="1200">
        <a:solidFill>
          <a:schemeClr val="tx1"/>
        </a:solidFill>
        <a:latin typeface="TheSans B5 Plain"/>
        <a:ea typeface="+mn-ea"/>
        <a:cs typeface="Arial" panose="020B0604020202020204" pitchFamily="34" charset="0"/>
      </a:defRPr>
    </a:lvl6pPr>
    <a:lvl7pPr marL="2743200" algn="l" defTabSz="914400" rtl="0" eaLnBrk="1" latinLnBrk="0" hangingPunct="1">
      <a:defRPr sz="2400" kern="1200">
        <a:solidFill>
          <a:schemeClr val="tx1"/>
        </a:solidFill>
        <a:latin typeface="TheSans B5 Plain"/>
        <a:ea typeface="+mn-ea"/>
        <a:cs typeface="Arial" panose="020B0604020202020204" pitchFamily="34" charset="0"/>
      </a:defRPr>
    </a:lvl7pPr>
    <a:lvl8pPr marL="3200400" algn="l" defTabSz="914400" rtl="0" eaLnBrk="1" latinLnBrk="0" hangingPunct="1">
      <a:defRPr sz="2400" kern="1200">
        <a:solidFill>
          <a:schemeClr val="tx1"/>
        </a:solidFill>
        <a:latin typeface="TheSans B5 Plain"/>
        <a:ea typeface="+mn-ea"/>
        <a:cs typeface="Arial" panose="020B0604020202020204" pitchFamily="34" charset="0"/>
      </a:defRPr>
    </a:lvl8pPr>
    <a:lvl9pPr marL="3657600" algn="l" defTabSz="914400" rtl="0" eaLnBrk="1" latinLnBrk="0" hangingPunct="1">
      <a:defRPr sz="2400" kern="1200">
        <a:solidFill>
          <a:schemeClr val="tx1"/>
        </a:solidFill>
        <a:latin typeface="TheSans B5 Plain"/>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224">
          <p15:clr>
            <a:srgbClr val="A4A3A4"/>
          </p15:clr>
        </p15:guide>
        <p15:guide id="2" pos="2236">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465A6"/>
    <a:srgbClr val="292A2D"/>
    <a:srgbClr val="F4F4F4"/>
    <a:srgbClr val="38393D"/>
    <a:srgbClr val="5A5B62"/>
    <a:srgbClr val="99CC00"/>
    <a:srgbClr val="BFBFB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64469" autoAdjust="0"/>
  </p:normalViewPr>
  <p:slideViewPr>
    <p:cSldViewPr>
      <p:cViewPr varScale="1">
        <p:scale>
          <a:sx n="46" d="100"/>
          <a:sy n="46" d="100"/>
        </p:scale>
        <p:origin x="2076" y="6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300"/>
    </p:cViewPr>
  </p:sorterViewPr>
  <p:notesViewPr>
    <p:cSldViewPr>
      <p:cViewPr varScale="1">
        <p:scale>
          <a:sx n="74" d="100"/>
          <a:sy n="74" d="100"/>
        </p:scale>
        <p:origin x="-2142" y="-90"/>
      </p:cViewPr>
      <p:guideLst>
        <p:guide orient="horz" pos="3224"/>
        <p:guide pos="2236"/>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slide" Target="slides/slide88.xml"/><Relationship Id="rId97"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presProps" Target="pres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notesMaster" Target="notesMasters/notesMaster1.xml"/><Relationship Id="rId98"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6" name="Rectangle 4"/>
          <p:cNvSpPr>
            <a:spLocks noGrp="1" noChangeArrowheads="1"/>
          </p:cNvSpPr>
          <p:nvPr>
            <p:ph type="ftr" sz="quarter" idx="2"/>
          </p:nvPr>
        </p:nvSpPr>
        <p:spPr bwMode="auto">
          <a:xfrm>
            <a:off x="0" y="9723438"/>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eaLnBrk="0" hangingPunct="0">
              <a:defRPr sz="1100">
                <a:latin typeface="TheSans B5 Plain" pitchFamily="34" charset="0"/>
                <a:cs typeface="+mn-cs"/>
              </a:defRPr>
            </a:lvl1pPr>
          </a:lstStyle>
          <a:p>
            <a:pPr>
              <a:defRPr/>
            </a:pPr>
            <a:r>
              <a:rPr lang="en-US"/>
              <a:t>COMP319</a:t>
            </a:r>
          </a:p>
        </p:txBody>
      </p:sp>
      <p:sp>
        <p:nvSpPr>
          <p:cNvPr id="8197" name="Rectangle 5"/>
          <p:cNvSpPr>
            <a:spLocks noGrp="1" noChangeArrowheads="1"/>
          </p:cNvSpPr>
          <p:nvPr>
            <p:ph type="sldNum" sz="quarter" idx="3"/>
          </p:nvPr>
        </p:nvSpPr>
        <p:spPr bwMode="auto">
          <a:xfrm>
            <a:off x="4022725" y="9723438"/>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lgn="r" eaLnBrk="0" hangingPunct="0">
              <a:defRPr sz="1100"/>
            </a:lvl1pPr>
          </a:lstStyle>
          <a:p>
            <a:fld id="{07206CA1-3A48-41C8-A8F3-5777709F430F}" type="slidenum">
              <a:rPr lang="en-US" altLang="en-US"/>
              <a:pPr/>
              <a:t>‹#›</a:t>
            </a:fld>
            <a:endParaRPr lang="en-US" altLang="en-US"/>
          </a:p>
        </p:txBody>
      </p:sp>
    </p:spTree>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eaLnBrk="0" hangingPunct="0">
              <a:defRPr sz="1300">
                <a:latin typeface="Times" pitchFamily="18" charset="0"/>
                <a:cs typeface="+mn-cs"/>
              </a:defRPr>
            </a:lvl1pPr>
          </a:lstStyle>
          <a:p>
            <a:pPr>
              <a:defRPr/>
            </a:pPr>
            <a:endParaRPr lang="en-US"/>
          </a:p>
        </p:txBody>
      </p:sp>
      <p:sp>
        <p:nvSpPr>
          <p:cNvPr id="6147" name="Rectangle 3"/>
          <p:cNvSpPr>
            <a:spLocks noGrp="1" noChangeArrowheads="1"/>
          </p:cNvSpPr>
          <p:nvPr>
            <p:ph type="dt" idx="1"/>
          </p:nvPr>
        </p:nvSpPr>
        <p:spPr bwMode="auto">
          <a:xfrm>
            <a:off x="4022725"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lgn="r" eaLnBrk="0" hangingPunct="0">
              <a:defRPr sz="1300">
                <a:latin typeface="Times" pitchFamily="18" charset="0"/>
                <a:cs typeface="+mn-cs"/>
              </a:defRPr>
            </a:lvl1pPr>
          </a:lstStyle>
          <a:p>
            <a:pPr>
              <a:defRPr/>
            </a:pPr>
            <a:endParaRPr lang="en-US"/>
          </a:p>
        </p:txBody>
      </p:sp>
      <p:sp>
        <p:nvSpPr>
          <p:cNvPr id="95236" name="Rectangle 4"/>
          <p:cNvSpPr>
            <a:spLocks noGrp="1" noRot="1" noChangeAspect="1" noChangeArrowheads="1" noTextEdit="1"/>
          </p:cNvSpPr>
          <p:nvPr>
            <p:ph type="sldImg" idx="2"/>
          </p:nvPr>
        </p:nvSpPr>
        <p:spPr bwMode="auto">
          <a:xfrm>
            <a:off x="992188" y="768350"/>
            <a:ext cx="5114925" cy="383698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9" name="Rectangle 5"/>
          <p:cNvSpPr>
            <a:spLocks noGrp="1" noChangeArrowheads="1"/>
          </p:cNvSpPr>
          <p:nvPr>
            <p:ph type="body" sz="quarter" idx="3"/>
          </p:nvPr>
        </p:nvSpPr>
        <p:spPr bwMode="auto">
          <a:xfrm>
            <a:off x="946150" y="4860925"/>
            <a:ext cx="5207000" cy="4605338"/>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150" name="Rectangle 6"/>
          <p:cNvSpPr>
            <a:spLocks noGrp="1" noChangeArrowheads="1"/>
          </p:cNvSpPr>
          <p:nvPr>
            <p:ph type="ftr" sz="quarter" idx="4"/>
          </p:nvPr>
        </p:nvSpPr>
        <p:spPr bwMode="auto">
          <a:xfrm>
            <a:off x="0" y="9723438"/>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eaLnBrk="0" hangingPunct="0">
              <a:defRPr sz="1300">
                <a:latin typeface="Times" pitchFamily="18" charset="0"/>
                <a:cs typeface="+mn-cs"/>
              </a:defRPr>
            </a:lvl1pPr>
          </a:lstStyle>
          <a:p>
            <a:pPr>
              <a:defRPr/>
            </a:pPr>
            <a:r>
              <a:rPr lang="en-US"/>
              <a:t>COMP319</a:t>
            </a:r>
          </a:p>
        </p:txBody>
      </p:sp>
      <p:sp>
        <p:nvSpPr>
          <p:cNvPr id="6151" name="Rectangle 7"/>
          <p:cNvSpPr>
            <a:spLocks noGrp="1" noChangeArrowheads="1"/>
          </p:cNvSpPr>
          <p:nvPr>
            <p:ph type="sldNum" sz="quarter" idx="5"/>
          </p:nvPr>
        </p:nvSpPr>
        <p:spPr bwMode="auto">
          <a:xfrm>
            <a:off x="4022725" y="9723438"/>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lgn="r" eaLnBrk="0" hangingPunct="0">
              <a:defRPr sz="1300">
                <a:latin typeface="Times" panose="02020603050405020304" pitchFamily="18" charset="0"/>
              </a:defRPr>
            </a:lvl1pPr>
          </a:lstStyle>
          <a:p>
            <a:fld id="{ADD18E8A-29B6-4157-83FE-4F9DFE19B150}" type="slidenum">
              <a:rPr lang="en-US" altLang="en-US"/>
              <a:pPr/>
              <a:t>‹#›</a:t>
            </a:fld>
            <a:endParaRPr lang="en-US" altLang="en-US"/>
          </a:p>
        </p:txBody>
      </p:sp>
    </p:spTree>
  </p:cSld>
  <p:clrMap bg1="lt1" tx1="dk1" bg2="lt2" tx2="dk2" accent1="accent1" accent2="accent2" accent3="accent3" accent4="accent4" accent5="accent5" accent6="accent6" hlink="hlink" folHlink="folHlink"/>
  <p:hf hdr="0" dt="0"/>
  <p:notesStyle>
    <a:lvl1pPr algn="l" rtl="0" eaLnBrk="0" fontAlgn="base" hangingPunct="0">
      <a:spcBef>
        <a:spcPct val="30000"/>
      </a:spcBef>
      <a:spcAft>
        <a:spcPct val="0"/>
      </a:spcAft>
      <a:defRPr sz="1200" kern="1200">
        <a:solidFill>
          <a:schemeClr val="tx1"/>
        </a:solidFill>
        <a:latin typeface="Times"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Slide Image Placeholder 1"/>
          <p:cNvSpPr>
            <a:spLocks noGrp="1" noRot="1" noChangeAspect="1" noTextEdit="1"/>
          </p:cNvSpPr>
          <p:nvPr>
            <p:ph type="sldImg"/>
          </p:nvPr>
        </p:nvSpPr>
        <p:spPr>
          <a:ln/>
        </p:spPr>
      </p:sp>
      <p:sp>
        <p:nvSpPr>
          <p:cNvPr id="9625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a:p>
            <a:endParaRPr lang="en-GB" altLang="en-US"/>
          </a:p>
        </p:txBody>
      </p:sp>
      <p:sp>
        <p:nvSpPr>
          <p:cNvPr id="23556" name="Footer Placeholder 3"/>
          <p:cNvSpPr>
            <a:spLocks noGrp="1"/>
          </p:cNvSpPr>
          <p:nvPr>
            <p:ph type="ftr" sz="quarter" idx="4"/>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300" dirty="0">
                <a:latin typeface="Times" pitchFamily="18" charset="0"/>
              </a:rPr>
              <a:t>COMP319</a:t>
            </a:r>
          </a:p>
        </p:txBody>
      </p:sp>
      <p:sp>
        <p:nvSpPr>
          <p:cNvPr id="23557" name="Slide Number Placeholder 4"/>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fld id="{0D4381B5-A164-4FB7-9729-67571513D8A0}" type="slidenum">
              <a:rPr lang="en-US" altLang="en-US" sz="1300">
                <a:latin typeface="Times" panose="02020603050405020304" pitchFamily="18" charset="0"/>
              </a:rPr>
              <a:pPr/>
              <a:t>1</a:t>
            </a:fld>
            <a:endParaRPr lang="en-US" altLang="en-US" sz="1300">
              <a:latin typeface="Times" panose="02020603050405020304" pitchFamily="18"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Slide Image Placeholder 1"/>
          <p:cNvSpPr>
            <a:spLocks noGrp="1" noRot="1" noChangeAspect="1" noTextEdit="1"/>
          </p:cNvSpPr>
          <p:nvPr>
            <p:ph type="sldImg"/>
          </p:nvPr>
        </p:nvSpPr>
        <p:spPr>
          <a:ln/>
        </p:spPr>
      </p:sp>
      <p:sp>
        <p:nvSpPr>
          <p:cNvPr id="1054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a:t>It has been proposed that the next step in the evolution of programming is </a:t>
            </a:r>
            <a:r>
              <a:rPr lang="en-GB" altLang="en-US" b="1"/>
              <a:t>the software design pattern</a:t>
            </a:r>
            <a:r>
              <a:rPr lang="en-GB" altLang="en-US"/>
              <a:t>.</a:t>
            </a:r>
          </a:p>
          <a:p>
            <a:r>
              <a:rPr lang="en-GB" altLang="en-US"/>
              <a:t>As with earlier evolution it is a development, we take OO constructs and group them to produce design pattern constructs.</a:t>
            </a:r>
          </a:p>
          <a:p>
            <a:r>
              <a:rPr lang="en-GB" altLang="en-US"/>
              <a:t>OO software engineering encourages us to think in encapsulated terms, SDP show us good ways to get our classes to collaborate with each other.</a:t>
            </a:r>
          </a:p>
          <a:p>
            <a:r>
              <a:rPr lang="en-GB" altLang="en-US"/>
              <a:t>The essence of what Design Patterns are about, is to consider them like animal organelles (e.g. a chloroplast – which converts light and CO</a:t>
            </a:r>
            <a:r>
              <a:rPr lang="en-GB" altLang="en-US" baseline="-25000"/>
              <a:t>2</a:t>
            </a:r>
            <a:r>
              <a:rPr lang="en-GB" altLang="en-US"/>
              <a:t> into sugar).</a:t>
            </a:r>
          </a:p>
          <a:p>
            <a:r>
              <a:rPr lang="en-GB" altLang="en-US"/>
              <a:t>In biology this is known as endosymbiosis. </a:t>
            </a:r>
          </a:p>
          <a:p>
            <a:endParaRPr lang="en-GB" altLang="en-US"/>
          </a:p>
          <a:p>
            <a:endParaRPr lang="en-GB" altLang="en-US"/>
          </a:p>
        </p:txBody>
      </p:sp>
      <p:sp>
        <p:nvSpPr>
          <p:cNvPr id="4" name="Footer Placeholder 3"/>
          <p:cNvSpPr>
            <a:spLocks noGrp="1"/>
          </p:cNvSpPr>
          <p:nvPr>
            <p:ph type="ftr" sz="quarter" idx="4"/>
          </p:nvPr>
        </p:nvSpPr>
        <p:spPr/>
        <p:txBody>
          <a:bodyPr/>
          <a:lstStyle/>
          <a:p>
            <a:pPr>
              <a:defRPr/>
            </a:pPr>
            <a:r>
              <a:rPr lang="en-US"/>
              <a:t>COMP319</a:t>
            </a:r>
          </a:p>
        </p:txBody>
      </p:sp>
      <p:sp>
        <p:nvSpPr>
          <p:cNvPr id="5" name="Slide Number Placeholder 4"/>
          <p:cNvSpPr>
            <a:spLocks noGrp="1"/>
          </p:cNvSpPr>
          <p:nvPr>
            <p:ph type="sldNum" sz="quarter" idx="5"/>
          </p:nvPr>
        </p:nvSpPr>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fld id="{BB8C6CCC-50A0-4D8B-8AA3-5145FBC34B44}" type="slidenum">
              <a:rPr lang="en-US" altLang="en-US" sz="1300">
                <a:latin typeface="Times" panose="02020603050405020304" pitchFamily="18" charset="0"/>
              </a:rPr>
              <a:pPr/>
              <a:t>29</a:t>
            </a:fld>
            <a:endParaRPr lang="en-US" altLang="en-US" sz="1300">
              <a:latin typeface="Times" panose="02020603050405020304" pitchFamily="18"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Slide Image Placeholder 1"/>
          <p:cNvSpPr>
            <a:spLocks noGrp="1" noRot="1" noChangeAspect="1" noTextEdit="1"/>
          </p:cNvSpPr>
          <p:nvPr>
            <p:ph type="sldImg"/>
          </p:nvPr>
        </p:nvSpPr>
        <p:spPr>
          <a:ln/>
        </p:spPr>
      </p:sp>
      <p:sp>
        <p:nvSpPr>
          <p:cNvPr id="1064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
        <p:nvSpPr>
          <p:cNvPr id="4" name="Footer Placeholder 3"/>
          <p:cNvSpPr>
            <a:spLocks noGrp="1"/>
          </p:cNvSpPr>
          <p:nvPr>
            <p:ph type="ftr" sz="quarter" idx="4"/>
          </p:nvPr>
        </p:nvSpPr>
        <p:spPr/>
        <p:txBody>
          <a:bodyPr/>
          <a:lstStyle/>
          <a:p>
            <a:pPr>
              <a:defRPr/>
            </a:pPr>
            <a:r>
              <a:rPr lang="en-US"/>
              <a:t>COMP319</a:t>
            </a:r>
          </a:p>
        </p:txBody>
      </p:sp>
      <p:sp>
        <p:nvSpPr>
          <p:cNvPr id="5" name="Slide Number Placeholder 4"/>
          <p:cNvSpPr>
            <a:spLocks noGrp="1"/>
          </p:cNvSpPr>
          <p:nvPr>
            <p:ph type="sldNum" sz="quarter" idx="5"/>
          </p:nvPr>
        </p:nvSpPr>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fld id="{81E69EE6-4F49-41A4-97E1-DEA9F023245A}" type="slidenum">
              <a:rPr lang="en-US" altLang="en-US" sz="1300">
                <a:latin typeface="Times" panose="02020603050405020304" pitchFamily="18" charset="0"/>
              </a:rPr>
              <a:pPr/>
              <a:t>30</a:t>
            </a:fld>
            <a:endParaRPr lang="en-US" altLang="en-US" sz="1300">
              <a:latin typeface="Times" panose="02020603050405020304" pitchFamily="18"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Slide Image Placeholder 1"/>
          <p:cNvSpPr>
            <a:spLocks noGrp="1" noRot="1" noChangeAspect="1" noTextEdit="1"/>
          </p:cNvSpPr>
          <p:nvPr>
            <p:ph type="sldImg"/>
          </p:nvPr>
        </p:nvSpPr>
        <p:spPr>
          <a:ln/>
        </p:spPr>
      </p:sp>
      <p:sp>
        <p:nvSpPr>
          <p:cNvPr id="1075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a:t>Plain old Java class</a:t>
            </a:r>
          </a:p>
          <a:p>
            <a:endParaRPr lang="en-GB" altLang="en-US"/>
          </a:p>
        </p:txBody>
      </p:sp>
      <p:sp>
        <p:nvSpPr>
          <p:cNvPr id="4" name="Footer Placeholder 3"/>
          <p:cNvSpPr>
            <a:spLocks noGrp="1"/>
          </p:cNvSpPr>
          <p:nvPr>
            <p:ph type="ftr" sz="quarter" idx="4"/>
          </p:nvPr>
        </p:nvSpPr>
        <p:spPr/>
        <p:txBody>
          <a:bodyPr/>
          <a:lstStyle/>
          <a:p>
            <a:pPr>
              <a:defRPr/>
            </a:pPr>
            <a:r>
              <a:rPr lang="en-US"/>
              <a:t>COMP319</a:t>
            </a:r>
          </a:p>
        </p:txBody>
      </p:sp>
      <p:sp>
        <p:nvSpPr>
          <p:cNvPr id="5" name="Slide Number Placeholder 4"/>
          <p:cNvSpPr>
            <a:spLocks noGrp="1"/>
          </p:cNvSpPr>
          <p:nvPr>
            <p:ph type="sldNum" sz="quarter" idx="5"/>
          </p:nvPr>
        </p:nvSpPr>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fld id="{E3FE05E3-0089-46E6-8518-3C52D8B8B6C1}" type="slidenum">
              <a:rPr lang="en-US" altLang="en-US" sz="1300">
                <a:latin typeface="Times" panose="02020603050405020304" pitchFamily="18" charset="0"/>
              </a:rPr>
              <a:pPr/>
              <a:t>39</a:t>
            </a:fld>
            <a:endParaRPr lang="en-US" altLang="en-US" sz="1300">
              <a:latin typeface="Times" panose="02020603050405020304" pitchFamily="18"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Slide Image Placeholder 1"/>
          <p:cNvSpPr>
            <a:spLocks noGrp="1" noRot="1" noChangeAspect="1" noTextEdit="1"/>
          </p:cNvSpPr>
          <p:nvPr>
            <p:ph type="sldImg"/>
          </p:nvPr>
        </p:nvSpPr>
        <p:spPr>
          <a:ln/>
        </p:spPr>
      </p:sp>
      <p:sp>
        <p:nvSpPr>
          <p:cNvPr id="1085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
        <p:nvSpPr>
          <p:cNvPr id="4" name="Footer Placeholder 3"/>
          <p:cNvSpPr>
            <a:spLocks noGrp="1"/>
          </p:cNvSpPr>
          <p:nvPr>
            <p:ph type="ftr" sz="quarter" idx="4"/>
          </p:nvPr>
        </p:nvSpPr>
        <p:spPr/>
        <p:txBody>
          <a:bodyPr/>
          <a:lstStyle/>
          <a:p>
            <a:pPr>
              <a:defRPr/>
            </a:pPr>
            <a:r>
              <a:rPr lang="en-US"/>
              <a:t>COMP319</a:t>
            </a:r>
          </a:p>
        </p:txBody>
      </p:sp>
      <p:sp>
        <p:nvSpPr>
          <p:cNvPr id="5" name="Slide Number Placeholder 4"/>
          <p:cNvSpPr>
            <a:spLocks noGrp="1"/>
          </p:cNvSpPr>
          <p:nvPr>
            <p:ph type="sldNum" sz="quarter" idx="5"/>
          </p:nvPr>
        </p:nvSpPr>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fld id="{6341906D-7B0D-49A4-BDA5-C129EBBBD857}" type="slidenum">
              <a:rPr lang="en-US" altLang="en-US" sz="1300">
                <a:latin typeface="Times" panose="02020603050405020304" pitchFamily="18" charset="0"/>
              </a:rPr>
              <a:pPr/>
              <a:t>51</a:t>
            </a:fld>
            <a:endParaRPr lang="en-US" altLang="en-US" sz="1300">
              <a:latin typeface="Times" panose="02020603050405020304" pitchFamily="18"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Slide Image Placeholder 1"/>
          <p:cNvSpPr>
            <a:spLocks noGrp="1" noRot="1" noChangeAspect="1" noTextEdit="1"/>
          </p:cNvSpPr>
          <p:nvPr>
            <p:ph type="sldImg"/>
          </p:nvPr>
        </p:nvSpPr>
        <p:spPr>
          <a:ln/>
        </p:spPr>
      </p:sp>
      <p:sp>
        <p:nvSpPr>
          <p:cNvPr id="1095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
        <p:nvSpPr>
          <p:cNvPr id="4" name="Footer Placeholder 3"/>
          <p:cNvSpPr>
            <a:spLocks noGrp="1"/>
          </p:cNvSpPr>
          <p:nvPr>
            <p:ph type="ftr" sz="quarter" idx="4"/>
          </p:nvPr>
        </p:nvSpPr>
        <p:spPr/>
        <p:txBody>
          <a:bodyPr/>
          <a:lstStyle/>
          <a:p>
            <a:pPr>
              <a:defRPr/>
            </a:pPr>
            <a:r>
              <a:rPr lang="en-US"/>
              <a:t>COMP319</a:t>
            </a:r>
          </a:p>
        </p:txBody>
      </p:sp>
      <p:sp>
        <p:nvSpPr>
          <p:cNvPr id="5" name="Slide Number Placeholder 4"/>
          <p:cNvSpPr>
            <a:spLocks noGrp="1"/>
          </p:cNvSpPr>
          <p:nvPr>
            <p:ph type="sldNum" sz="quarter" idx="5"/>
          </p:nvPr>
        </p:nvSpPr>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fld id="{08DD133A-702D-4F3E-A5E7-438AAFE2CE22}" type="slidenum">
              <a:rPr lang="en-US" altLang="en-US" sz="1300">
                <a:latin typeface="Times" panose="02020603050405020304" pitchFamily="18" charset="0"/>
              </a:rPr>
              <a:pPr/>
              <a:t>82</a:t>
            </a:fld>
            <a:endParaRPr lang="en-US" altLang="en-US" sz="1300">
              <a:latin typeface="Times" panose="02020603050405020304"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Slide Image Placeholder 1"/>
          <p:cNvSpPr>
            <a:spLocks noGrp="1" noRot="1" noChangeAspect="1" noTextEdit="1"/>
          </p:cNvSpPr>
          <p:nvPr>
            <p:ph type="sldImg"/>
          </p:nvPr>
        </p:nvSpPr>
        <p:spPr>
          <a:ln/>
        </p:spPr>
      </p:sp>
      <p:sp>
        <p:nvSpPr>
          <p:cNvPr id="9728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a:t>UML dependency graph based on Rudy Rucker (2003) pp 86-87.</a:t>
            </a:r>
          </a:p>
          <a:p>
            <a:r>
              <a:rPr lang="en-GB" altLang="en-US"/>
              <a:t>Programs are getting larger and more powerful, with a lots of components being reused.</a:t>
            </a:r>
          </a:p>
          <a:p>
            <a:r>
              <a:rPr lang="en-GB" altLang="en-US"/>
              <a:t>the entire concept of programming is much like the concept of life, as one or two things that have been successful propagating into succeeding generations.</a:t>
            </a:r>
          </a:p>
          <a:p>
            <a:r>
              <a:rPr lang="en-GB" altLang="en-US"/>
              <a:t>Thus microcode, the first step away from hardware (the chemical soup), is grouped into machine language constructs which are then operated on at the machine language level.</a:t>
            </a:r>
          </a:p>
          <a:p>
            <a:r>
              <a:rPr lang="en-GB" altLang="en-US"/>
              <a:t>Machine language constructs are grouped into assembly language constructs.</a:t>
            </a:r>
          </a:p>
          <a:p>
            <a:r>
              <a:rPr lang="en-GB" altLang="en-US"/>
              <a:t>Assembly language constructs are grouped into HLL constructs and</a:t>
            </a:r>
          </a:p>
          <a:p>
            <a:r>
              <a:rPr lang="en-GB" altLang="en-US"/>
              <a:t>HLL constructs through the process of OO are grouped into OO constructs.</a:t>
            </a:r>
          </a:p>
          <a:p>
            <a:r>
              <a:rPr lang="en-GB" altLang="en-US"/>
              <a:t>We can note of course that the OO constructs depend on the HLL constructs, which depend on the Assembly language constructs, which </a:t>
            </a:r>
          </a:p>
          <a:p>
            <a:r>
              <a:rPr lang="en-GB" altLang="en-US"/>
              <a:t>We have a dependency graph (as noted by Rucker (2003) : the arrows note the dependency between the boxed components, UML dependency graph notation), which of course leads us to generalise the idea and suggest that the process is probably continuing …</a:t>
            </a:r>
          </a:p>
          <a:p>
            <a:endParaRPr lang="en-GB" altLang="en-US"/>
          </a:p>
          <a:p>
            <a:endParaRPr lang="en-GB" altLang="en-US"/>
          </a:p>
        </p:txBody>
      </p:sp>
      <p:sp>
        <p:nvSpPr>
          <p:cNvPr id="4" name="Footer Placeholder 3"/>
          <p:cNvSpPr>
            <a:spLocks noGrp="1"/>
          </p:cNvSpPr>
          <p:nvPr>
            <p:ph type="ftr" sz="quarter" idx="4"/>
          </p:nvPr>
        </p:nvSpPr>
        <p:spPr/>
        <p:txBody>
          <a:bodyPr/>
          <a:lstStyle/>
          <a:p>
            <a:pPr>
              <a:defRPr/>
            </a:pPr>
            <a:r>
              <a:rPr lang="en-US"/>
              <a:t>COMP319</a:t>
            </a:r>
          </a:p>
        </p:txBody>
      </p:sp>
      <p:sp>
        <p:nvSpPr>
          <p:cNvPr id="5" name="Slide Number Placeholder 4"/>
          <p:cNvSpPr>
            <a:spLocks noGrp="1"/>
          </p:cNvSpPr>
          <p:nvPr>
            <p:ph type="sldNum" sz="quarter" idx="5"/>
          </p:nvPr>
        </p:nvSpPr>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fld id="{B6BE630E-2BBA-4494-974E-8BA799CCB4D3}" type="slidenum">
              <a:rPr lang="en-US" altLang="en-US" sz="1300">
                <a:latin typeface="Times" panose="02020603050405020304" pitchFamily="18" charset="0"/>
              </a:rPr>
              <a:pPr/>
              <a:t>20</a:t>
            </a:fld>
            <a:endParaRPr lang="en-US" altLang="en-US" sz="1300">
              <a:latin typeface="Times" panose="02020603050405020304"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Slide Image Placeholder 1"/>
          <p:cNvSpPr>
            <a:spLocks noGrp="1" noRot="1" noChangeAspect="1" noTextEdit="1"/>
          </p:cNvSpPr>
          <p:nvPr>
            <p:ph type="sldImg"/>
          </p:nvPr>
        </p:nvSpPr>
        <p:spPr>
          <a:ln/>
        </p:spPr>
      </p:sp>
      <p:sp>
        <p:nvSpPr>
          <p:cNvPr id="9830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a:t>Once we have our classification, we have captured the relationships and can share them using a diagram.  Here we use UML Class diagrams where rectangles identify classes and lines the relationships. Open or hollow headed arrows show the direction of the relationship, thus Director is a child of Employee.</a:t>
            </a:r>
          </a:p>
          <a:p>
            <a:r>
              <a:rPr lang="en-GB" altLang="en-US"/>
              <a:t>The important purpose of the class diagram is that it allows discussion of the classification.</a:t>
            </a:r>
          </a:p>
          <a:p>
            <a:r>
              <a:rPr lang="en-GB" altLang="en-US"/>
              <a:t>Unfortunately, classifications, in biology no less than in computing, are </a:t>
            </a:r>
            <a:r>
              <a:rPr lang="en-GB" altLang="en-US" b="1"/>
              <a:t>subjective</a:t>
            </a:r>
            <a:r>
              <a:rPr lang="en-GB" altLang="en-US"/>
              <a:t>, prone to </a:t>
            </a:r>
            <a:r>
              <a:rPr lang="en-GB" altLang="en-US" b="1"/>
              <a:t>error</a:t>
            </a:r>
            <a:r>
              <a:rPr lang="en-GB" altLang="en-US"/>
              <a:t> and </a:t>
            </a:r>
            <a:r>
              <a:rPr lang="en-GB" altLang="en-US" b="1"/>
              <a:t>interpretation</a:t>
            </a:r>
            <a:r>
              <a:rPr lang="en-GB" altLang="en-US"/>
              <a:t> and serve the </a:t>
            </a:r>
            <a:r>
              <a:rPr lang="en-GB" altLang="en-US" b="1"/>
              <a:t>purpose</a:t>
            </a:r>
            <a:r>
              <a:rPr lang="en-GB" altLang="en-US"/>
              <a:t> of the initial designer. Those that work are ‘fit’ and survive, those that are not, do not (or should not), get past this diagram phase.</a:t>
            </a:r>
          </a:p>
          <a:p>
            <a:r>
              <a:rPr lang="en-GB" altLang="en-US"/>
              <a:t>The diagram also illustrates the important hierarchical feature of classification </a:t>
            </a:r>
            <a:r>
              <a:rPr lang="en-GB" altLang="en-US" b="1"/>
              <a:t>inheritance</a:t>
            </a:r>
            <a:r>
              <a:rPr lang="en-GB" altLang="en-US"/>
              <a:t>.</a:t>
            </a:r>
          </a:p>
          <a:p>
            <a:endParaRPr lang="en-GB" altLang="en-US"/>
          </a:p>
        </p:txBody>
      </p:sp>
      <p:sp>
        <p:nvSpPr>
          <p:cNvPr id="4" name="Footer Placeholder 3"/>
          <p:cNvSpPr>
            <a:spLocks noGrp="1"/>
          </p:cNvSpPr>
          <p:nvPr>
            <p:ph type="ftr" sz="quarter" idx="4"/>
          </p:nvPr>
        </p:nvSpPr>
        <p:spPr/>
        <p:txBody>
          <a:bodyPr/>
          <a:lstStyle/>
          <a:p>
            <a:pPr>
              <a:defRPr/>
            </a:pPr>
            <a:r>
              <a:rPr lang="en-US"/>
              <a:t>COMP319</a:t>
            </a:r>
          </a:p>
        </p:txBody>
      </p:sp>
      <p:sp>
        <p:nvSpPr>
          <p:cNvPr id="5" name="Slide Number Placeholder 4"/>
          <p:cNvSpPr>
            <a:spLocks noGrp="1"/>
          </p:cNvSpPr>
          <p:nvPr>
            <p:ph type="sldNum" sz="quarter" idx="5"/>
          </p:nvPr>
        </p:nvSpPr>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fld id="{D01D9A45-2D6F-49BE-BF06-9F4878B5A6BA}" type="slidenum">
              <a:rPr lang="en-US" altLang="en-US" sz="1300">
                <a:latin typeface="Times" panose="02020603050405020304" pitchFamily="18" charset="0"/>
              </a:rPr>
              <a:pPr/>
              <a:t>21</a:t>
            </a:fld>
            <a:endParaRPr lang="en-US" altLang="en-US" sz="1300">
              <a:latin typeface="Times" panose="02020603050405020304"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Slide Image Placeholder 1"/>
          <p:cNvSpPr>
            <a:spLocks noGrp="1" noRot="1" noChangeAspect="1" noTextEdit="1"/>
          </p:cNvSpPr>
          <p:nvPr>
            <p:ph type="sldImg"/>
          </p:nvPr>
        </p:nvSpPr>
        <p:spPr>
          <a:ln/>
        </p:spPr>
      </p:sp>
      <p:sp>
        <p:nvSpPr>
          <p:cNvPr id="9933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a:t>Behind the scenes of our classification, implicitly, were two important ideas and one that emerges.</a:t>
            </a:r>
          </a:p>
          <a:p>
            <a:r>
              <a:rPr lang="en-GB" altLang="en-US"/>
              <a:t>The first, </a:t>
            </a:r>
            <a:r>
              <a:rPr lang="en-GB" altLang="en-US" b="1"/>
              <a:t>Encapsulation</a:t>
            </a:r>
            <a:r>
              <a:rPr lang="en-GB" altLang="en-US"/>
              <a:t>, naturally fits the idea of classification.  Our classes should be self contained (indicated by the nice oval shape) holding the methods and data, clearly identified and separated simply (here shown with a straight line) that are associated with the activities or function of the class (not illustrated).</a:t>
            </a:r>
          </a:p>
          <a:p>
            <a:r>
              <a:rPr lang="en-GB" altLang="en-US"/>
              <a:t>The idea behind </a:t>
            </a:r>
            <a:r>
              <a:rPr lang="en-GB" altLang="en-US" b="1"/>
              <a:t>inheritance</a:t>
            </a:r>
            <a:r>
              <a:rPr lang="en-GB" altLang="en-US"/>
              <a:t> is that a class already exists which more or less does what we want. So we identify a new class (a subclass) of the existing basic (or base) class. This class has its own new data, and new methods, and inherits the data and methods of the base class.</a:t>
            </a:r>
          </a:p>
          <a:p>
            <a:r>
              <a:rPr lang="en-GB" altLang="en-US"/>
              <a:t>The idea that ‘emerges’ usefully is </a:t>
            </a:r>
            <a:r>
              <a:rPr lang="en-GB" altLang="en-US" b="1"/>
              <a:t>polymorphism</a:t>
            </a:r>
            <a:r>
              <a:rPr lang="en-GB" altLang="en-US"/>
              <a:t> literally “many bodies”.  Each object in a class ‘knows’ what class it belongs to and uses and behaves only within the terms of the data and methods that the class contains. Thus, we can have several essentially similar objects each belonging to different class. However, each object will behave in a way defined and typical of the behaviour of the class.</a:t>
            </a:r>
          </a:p>
          <a:p>
            <a:r>
              <a:rPr lang="en-GB" altLang="en-US"/>
              <a:t>These terms, which you will note are not used in Sommerville – or more correctly are not indexed there, are perhaps a touch fanciful. Child and parent in inheritance for example are inverted from normal usage. The child contains what is new rather than being a refinement of what a pair of parents may provide.</a:t>
            </a:r>
          </a:p>
          <a:p>
            <a:r>
              <a:rPr lang="en-GB" altLang="en-US"/>
              <a:t>Nevertheless it is the general ideas that these terms convey that are important, and the ideas are crystallised from the properties of the languages developed in the evolution described earlier – they do not necessarily just belong to OO.</a:t>
            </a:r>
          </a:p>
          <a:p>
            <a:endParaRPr lang="en-GB" altLang="en-US"/>
          </a:p>
        </p:txBody>
      </p:sp>
      <p:sp>
        <p:nvSpPr>
          <p:cNvPr id="4" name="Footer Placeholder 3"/>
          <p:cNvSpPr>
            <a:spLocks noGrp="1"/>
          </p:cNvSpPr>
          <p:nvPr>
            <p:ph type="ftr" sz="quarter" idx="4"/>
          </p:nvPr>
        </p:nvSpPr>
        <p:spPr/>
        <p:txBody>
          <a:bodyPr/>
          <a:lstStyle/>
          <a:p>
            <a:pPr>
              <a:defRPr/>
            </a:pPr>
            <a:r>
              <a:rPr lang="en-US"/>
              <a:t>COMP319</a:t>
            </a:r>
          </a:p>
        </p:txBody>
      </p:sp>
      <p:sp>
        <p:nvSpPr>
          <p:cNvPr id="5" name="Slide Number Placeholder 4"/>
          <p:cNvSpPr>
            <a:spLocks noGrp="1"/>
          </p:cNvSpPr>
          <p:nvPr>
            <p:ph type="sldNum" sz="quarter" idx="5"/>
          </p:nvPr>
        </p:nvSpPr>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fld id="{7853D306-7FAB-4B61-8008-B4AB119E6D83}" type="slidenum">
              <a:rPr lang="en-US" altLang="en-US" sz="1300">
                <a:latin typeface="Times" panose="02020603050405020304" pitchFamily="18" charset="0"/>
              </a:rPr>
              <a:pPr/>
              <a:t>22</a:t>
            </a:fld>
            <a:endParaRPr lang="en-US" altLang="en-US" sz="1300">
              <a:latin typeface="Times" panose="02020603050405020304"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Slide Image Placeholder 1"/>
          <p:cNvSpPr>
            <a:spLocks noGrp="1" noRot="1" noChangeAspect="1" noTextEdit="1"/>
          </p:cNvSpPr>
          <p:nvPr>
            <p:ph type="sldImg"/>
          </p:nvPr>
        </p:nvSpPr>
        <p:spPr>
          <a:ln/>
        </p:spPr>
      </p:sp>
      <p:sp>
        <p:nvSpPr>
          <p:cNvPr id="10035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a:t>Classifying our objects allowed us buy the idea of encapsulation, inheritance and polymorphism. There are downsides; a sub-class cannot belong to more than one class (apart from in C++, this is can make C++ programs hard to follow) – but the restriction makes the classification tractable, and allows us to work in a predictable fashion. OO buys us more. If we look again we will see that the process as whole allows us to identify what classes methods and functions are required.</a:t>
            </a:r>
          </a:p>
          <a:p>
            <a:r>
              <a:rPr lang="en-GB" altLang="en-US"/>
              <a:t>Our </a:t>
            </a:r>
            <a:r>
              <a:rPr lang="en-GB" altLang="en-US" b="1"/>
              <a:t>classification</a:t>
            </a:r>
            <a:r>
              <a:rPr lang="en-GB" altLang="en-US"/>
              <a:t> grouped not only features (data) but also methods, things that can be done with the data. This grouping together or </a:t>
            </a:r>
            <a:r>
              <a:rPr lang="en-GB" altLang="en-US" b="1"/>
              <a:t>encapsulation</a:t>
            </a:r>
            <a:r>
              <a:rPr lang="en-GB" altLang="en-US"/>
              <a:t> separates this bunch of data and what can be done with it, from another similar bunch of data and what can be done with that. The idea of encapsulation exists in many programming languages, but with OO we promote it for wider use. Once we have encapsulated data and methods, we can handle variation in function. The term </a:t>
            </a:r>
            <a:r>
              <a:rPr lang="en-GB" altLang="en-US" b="1"/>
              <a:t>polymorphism</a:t>
            </a:r>
            <a:r>
              <a:rPr lang="en-GB" altLang="en-US"/>
              <a:t> or literally ‘many bodies’ is a reflection of this. Again, the idea is present in many parts of computing, but in OO we bring it out as an something that is part of our thinking, a tool helping to formulate the “conceptual essence”.</a:t>
            </a:r>
          </a:p>
          <a:p>
            <a:r>
              <a:rPr lang="en-GB" altLang="en-US"/>
              <a:t>Encapsulation and polymorphism have down sides too - because they are restrictions on what can be done; however, they simplify the assumptions that are allowed – someone reading the class diagram is not fooled into reading more or less into the diagram than is allowed by inheritance and encapsulation.</a:t>
            </a:r>
          </a:p>
          <a:p>
            <a:r>
              <a:rPr lang="en-GB" altLang="en-US"/>
              <a:t>Good OO uses high levels of class </a:t>
            </a:r>
            <a:r>
              <a:rPr lang="en-GB" altLang="en-US" b="1"/>
              <a:t>cohesion</a:t>
            </a:r>
            <a:r>
              <a:rPr lang="en-GB" altLang="en-US"/>
              <a:t> and </a:t>
            </a:r>
            <a:r>
              <a:rPr lang="en-GB" altLang="en-US" b="1"/>
              <a:t>coupling</a:t>
            </a:r>
            <a:r>
              <a:rPr lang="en-GB" altLang="en-US"/>
              <a:t>. Cohesion and coupling are ideas inherited from work on earlier language levels and relates to what function we put into modules or components of the system. A class is cohesive if everything function in it is directed towards a central purpose. It has good coupling if it has minimal dependency on other classes.</a:t>
            </a:r>
          </a:p>
          <a:p>
            <a:r>
              <a:rPr lang="en-GB" altLang="en-US"/>
              <a:t>But the key point is that thinking about objects and classifying them is </a:t>
            </a:r>
            <a:r>
              <a:rPr lang="en-GB" altLang="en-US" u="sng"/>
              <a:t>process</a:t>
            </a:r>
            <a:r>
              <a:rPr lang="en-GB" altLang="en-US"/>
              <a:t>, and OO has 3 areas where the process can be used – in analysis (OOA), design (OOD), and programming (OOP).</a:t>
            </a:r>
          </a:p>
          <a:p>
            <a:endParaRPr lang="en-GB" altLang="en-US"/>
          </a:p>
        </p:txBody>
      </p:sp>
      <p:sp>
        <p:nvSpPr>
          <p:cNvPr id="4" name="Footer Placeholder 3"/>
          <p:cNvSpPr>
            <a:spLocks noGrp="1"/>
          </p:cNvSpPr>
          <p:nvPr>
            <p:ph type="ftr" sz="quarter" idx="4"/>
          </p:nvPr>
        </p:nvSpPr>
        <p:spPr/>
        <p:txBody>
          <a:bodyPr/>
          <a:lstStyle/>
          <a:p>
            <a:pPr>
              <a:defRPr/>
            </a:pPr>
            <a:r>
              <a:rPr lang="en-US"/>
              <a:t>COMP319</a:t>
            </a:r>
          </a:p>
        </p:txBody>
      </p:sp>
      <p:sp>
        <p:nvSpPr>
          <p:cNvPr id="5" name="Slide Number Placeholder 4"/>
          <p:cNvSpPr>
            <a:spLocks noGrp="1"/>
          </p:cNvSpPr>
          <p:nvPr>
            <p:ph type="sldNum" sz="quarter" idx="5"/>
          </p:nvPr>
        </p:nvSpPr>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fld id="{C514659B-F33A-447B-B54D-5D3776EE88F7}" type="slidenum">
              <a:rPr lang="en-US" altLang="en-US" sz="1300">
                <a:latin typeface="Times" panose="02020603050405020304" pitchFamily="18" charset="0"/>
              </a:rPr>
              <a:pPr/>
              <a:t>23</a:t>
            </a:fld>
            <a:endParaRPr lang="en-US" altLang="en-US" sz="1300">
              <a:latin typeface="Times" panose="02020603050405020304"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lide Image Placeholder 1"/>
          <p:cNvSpPr>
            <a:spLocks noGrp="1" noRot="1" noChangeAspect="1" noTextEdit="1"/>
          </p:cNvSpPr>
          <p:nvPr>
            <p:ph type="sldImg"/>
          </p:nvPr>
        </p:nvSpPr>
        <p:spPr>
          <a:ln/>
        </p:spPr>
      </p:sp>
      <p:sp>
        <p:nvSpPr>
          <p:cNvPr id="10137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a:t>We start with analysis – but it is important to realise that once we have started on an OO road, it is difficult to separate out OOA from OOD and OOP. They are bound together and we should be able to move between them seamlessly.</a:t>
            </a:r>
          </a:p>
          <a:p>
            <a:r>
              <a:rPr lang="en-GB" altLang="en-US"/>
              <a:t>OOA is the high level design phase aimed at identifying the classes required.</a:t>
            </a:r>
          </a:p>
          <a:p>
            <a:r>
              <a:rPr lang="en-GB" altLang="en-US"/>
              <a:t>Initially you write class names and key data and methods based on observation of what the requirements are.</a:t>
            </a:r>
          </a:p>
          <a:p>
            <a:r>
              <a:rPr lang="en-GB" altLang="en-US"/>
              <a:t>OOA shades into OOD because the diagrams migrate into files either by hand or using automated tools and these files turn into class header files.</a:t>
            </a:r>
          </a:p>
          <a:p>
            <a:r>
              <a:rPr lang="en-GB" altLang="en-US"/>
              <a:t>OOD has settled into selecting nouns for objects and verbs for actions that are to be seen in the requirement.  These are then gathered into classes which are given names with the relationships between the classes being captured by UML class diagrams. UML diagrams can be drawn quickly, and easily, and are the essential communication tool that documents the thinking effort that has been expended.</a:t>
            </a:r>
          </a:p>
          <a:p>
            <a:r>
              <a:rPr lang="en-GB" altLang="en-US"/>
              <a:t>Typically we start by drawing boxes with the main classes, then add hollow-headed </a:t>
            </a:r>
            <a:r>
              <a:rPr lang="en-GB" altLang="en-US" b="1"/>
              <a:t>inheritance</a:t>
            </a:r>
            <a:r>
              <a:rPr lang="en-GB" altLang="en-US"/>
              <a:t> arrows, diamond-tailed </a:t>
            </a:r>
            <a:r>
              <a:rPr lang="en-GB" altLang="en-US" b="1"/>
              <a:t>composition</a:t>
            </a:r>
            <a:r>
              <a:rPr lang="en-GB" altLang="en-US"/>
              <a:t> lines, and solid-headed </a:t>
            </a:r>
            <a:r>
              <a:rPr lang="en-GB" altLang="en-US" b="1"/>
              <a:t>association-with-navigation</a:t>
            </a:r>
            <a:r>
              <a:rPr lang="en-GB" altLang="en-US"/>
              <a:t> arrows. Tidying the mass of lines, keeping them simple and comparing them with UML use-case diagrams that we have also drawn, keeps the process focussed.</a:t>
            </a:r>
          </a:p>
          <a:p>
            <a:endParaRPr lang="en-GB" altLang="en-US"/>
          </a:p>
        </p:txBody>
      </p:sp>
      <p:sp>
        <p:nvSpPr>
          <p:cNvPr id="4" name="Footer Placeholder 3"/>
          <p:cNvSpPr>
            <a:spLocks noGrp="1"/>
          </p:cNvSpPr>
          <p:nvPr>
            <p:ph type="ftr" sz="quarter" idx="4"/>
          </p:nvPr>
        </p:nvSpPr>
        <p:spPr/>
        <p:txBody>
          <a:bodyPr/>
          <a:lstStyle/>
          <a:p>
            <a:pPr>
              <a:defRPr/>
            </a:pPr>
            <a:r>
              <a:rPr lang="en-US"/>
              <a:t>COMP319</a:t>
            </a:r>
          </a:p>
        </p:txBody>
      </p:sp>
      <p:sp>
        <p:nvSpPr>
          <p:cNvPr id="5" name="Slide Number Placeholder 4"/>
          <p:cNvSpPr>
            <a:spLocks noGrp="1"/>
          </p:cNvSpPr>
          <p:nvPr>
            <p:ph type="sldNum" sz="quarter" idx="5"/>
          </p:nvPr>
        </p:nvSpPr>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fld id="{0F906BC2-1413-481E-9667-E48A7B7D9865}" type="slidenum">
              <a:rPr lang="en-US" altLang="en-US" sz="1300">
                <a:latin typeface="Times" panose="02020603050405020304" pitchFamily="18" charset="0"/>
              </a:rPr>
              <a:pPr/>
              <a:t>24</a:t>
            </a:fld>
            <a:endParaRPr lang="en-US" altLang="en-US" sz="1300">
              <a:latin typeface="Times" panose="02020603050405020304"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Slide Image Placeholder 1"/>
          <p:cNvSpPr>
            <a:spLocks noGrp="1" noRot="1" noChangeAspect="1" noTextEdit="1"/>
          </p:cNvSpPr>
          <p:nvPr>
            <p:ph type="sldImg"/>
          </p:nvPr>
        </p:nvSpPr>
        <p:spPr>
          <a:ln/>
        </p:spPr>
      </p:sp>
      <p:sp>
        <p:nvSpPr>
          <p:cNvPr id="1024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a:t>Moving on to the detail is the process of OOD, although where the detail begins is unimportant.  OOA and OOD are intended to merge into each other as detail is added and we get closer to an actual implementation. Rucker gives an excellent description (p 100-102) of the principles of OO design – and if any of this is new or unclear, reading that will help.</a:t>
            </a:r>
          </a:p>
          <a:p>
            <a:r>
              <a:rPr lang="en-GB" altLang="en-US"/>
              <a:t>Other terminology associated with the process refines the intent of the methods associated with each class. We identify </a:t>
            </a:r>
            <a:r>
              <a:rPr lang="en-GB" altLang="en-US" b="1"/>
              <a:t>base classes</a:t>
            </a:r>
            <a:r>
              <a:rPr lang="en-GB" altLang="en-US"/>
              <a:t> with no data members and trivially defined or </a:t>
            </a:r>
            <a:r>
              <a:rPr lang="en-GB" altLang="en-US" b="1"/>
              <a:t>abstract</a:t>
            </a:r>
            <a:r>
              <a:rPr lang="en-GB" altLang="en-US"/>
              <a:t> methods that we call an </a:t>
            </a:r>
            <a:r>
              <a:rPr lang="en-GB" altLang="en-US" b="1"/>
              <a:t>interface</a:t>
            </a:r>
            <a:r>
              <a:rPr lang="en-GB" altLang="en-US"/>
              <a:t>. We identify </a:t>
            </a:r>
            <a:r>
              <a:rPr lang="en-GB" altLang="en-US" b="1"/>
              <a:t>accessors</a:t>
            </a:r>
            <a:r>
              <a:rPr lang="en-GB" altLang="en-US"/>
              <a:t> that return information, and </a:t>
            </a:r>
            <a:r>
              <a:rPr lang="en-GB" altLang="en-US" b="1"/>
              <a:t>mutators</a:t>
            </a:r>
            <a:r>
              <a:rPr lang="en-GB" altLang="en-US"/>
              <a:t> that make changes to an object’s members. We work to improve the class </a:t>
            </a:r>
            <a:r>
              <a:rPr lang="en-GB" altLang="en-US" b="1"/>
              <a:t>composition</a:t>
            </a:r>
            <a:r>
              <a:rPr lang="en-GB" altLang="en-US"/>
              <a:t> and </a:t>
            </a:r>
            <a:r>
              <a:rPr lang="en-GB" altLang="en-US" b="1"/>
              <a:t>delegation</a:t>
            </a:r>
            <a:r>
              <a:rPr lang="en-GB" altLang="en-US"/>
              <a:t>. Composition can always be used to replace inheritance and here we are into the details of the analysis. Delegation of methods serves to improve the design allowing scope for extending the implementation say from a 2D game to a 3D one.</a:t>
            </a:r>
          </a:p>
          <a:p>
            <a:endParaRPr lang="en-GB" altLang="en-US"/>
          </a:p>
          <a:p>
            <a:endParaRPr lang="en-GB" altLang="en-US"/>
          </a:p>
          <a:p>
            <a:endParaRPr lang="en-GB" altLang="en-US"/>
          </a:p>
        </p:txBody>
      </p:sp>
      <p:sp>
        <p:nvSpPr>
          <p:cNvPr id="4" name="Footer Placeholder 3"/>
          <p:cNvSpPr>
            <a:spLocks noGrp="1"/>
          </p:cNvSpPr>
          <p:nvPr>
            <p:ph type="ftr" sz="quarter" idx="4"/>
          </p:nvPr>
        </p:nvSpPr>
        <p:spPr/>
        <p:txBody>
          <a:bodyPr/>
          <a:lstStyle/>
          <a:p>
            <a:pPr>
              <a:defRPr/>
            </a:pPr>
            <a:r>
              <a:rPr lang="en-US"/>
              <a:t>COMP319</a:t>
            </a:r>
          </a:p>
        </p:txBody>
      </p:sp>
      <p:sp>
        <p:nvSpPr>
          <p:cNvPr id="5" name="Slide Number Placeholder 4"/>
          <p:cNvSpPr>
            <a:spLocks noGrp="1"/>
          </p:cNvSpPr>
          <p:nvPr>
            <p:ph type="sldNum" sz="quarter" idx="5"/>
          </p:nvPr>
        </p:nvSpPr>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fld id="{A73F832C-2B04-4037-8C91-070946C05E8D}" type="slidenum">
              <a:rPr lang="en-US" altLang="en-US" sz="1300">
                <a:latin typeface="Times" panose="02020603050405020304" pitchFamily="18" charset="0"/>
              </a:rPr>
              <a:pPr/>
              <a:t>25</a:t>
            </a:fld>
            <a:endParaRPr lang="en-US" altLang="en-US" sz="1300">
              <a:latin typeface="Times" panose="02020603050405020304" pitchFamily="18"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Slide Image Placeholder 1"/>
          <p:cNvSpPr>
            <a:spLocks noGrp="1" noRot="1" noChangeAspect="1" noTextEdit="1"/>
          </p:cNvSpPr>
          <p:nvPr>
            <p:ph type="sldImg"/>
          </p:nvPr>
        </p:nvSpPr>
        <p:spPr>
          <a:ln/>
        </p:spPr>
      </p:sp>
      <p:sp>
        <p:nvSpPr>
          <p:cNvPr id="1034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a:t>In the design and implementation phases (and wherever a system is intended or likely to be used more than once) documents of various kind are central to the software engineering process. </a:t>
            </a:r>
          </a:p>
          <a:p>
            <a:r>
              <a:rPr lang="en-GB" altLang="en-US"/>
              <a:t>Brooks in MMM notes how choice of the appropriate documents to develop is crucial to the success of software engineering projects. He notes that management and risk assessment cannot operate without all the appropriate documents being in place.</a:t>
            </a:r>
          </a:p>
          <a:p>
            <a:r>
              <a:rPr lang="en-GB" altLang="en-US"/>
              <a:t>Brooks also comments on whether all documents should be available to all participants.  In 1986 at the time of NSB he thought they should.  On reflection (in 2003) he thinks this was a mistake; need to know and some level of information hiding helps individuals avoid unnecessary detail.  However, confidence that all aspects of a project are documented and that the documents exist is what every participant should have and know.</a:t>
            </a:r>
          </a:p>
        </p:txBody>
      </p:sp>
      <p:sp>
        <p:nvSpPr>
          <p:cNvPr id="4" name="Footer Placeholder 3"/>
          <p:cNvSpPr>
            <a:spLocks noGrp="1"/>
          </p:cNvSpPr>
          <p:nvPr>
            <p:ph type="ftr" sz="quarter" idx="4"/>
          </p:nvPr>
        </p:nvSpPr>
        <p:spPr/>
        <p:txBody>
          <a:bodyPr/>
          <a:lstStyle/>
          <a:p>
            <a:pPr>
              <a:defRPr/>
            </a:pPr>
            <a:r>
              <a:rPr lang="en-US"/>
              <a:t>COMP319</a:t>
            </a:r>
          </a:p>
        </p:txBody>
      </p:sp>
      <p:sp>
        <p:nvSpPr>
          <p:cNvPr id="5" name="Slide Number Placeholder 4"/>
          <p:cNvSpPr>
            <a:spLocks noGrp="1"/>
          </p:cNvSpPr>
          <p:nvPr>
            <p:ph type="sldNum" sz="quarter" idx="5"/>
          </p:nvPr>
        </p:nvSpPr>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fld id="{12653A1A-0796-4713-A757-2D9BB516E476}" type="slidenum">
              <a:rPr lang="en-US" altLang="en-US" sz="1300">
                <a:latin typeface="Times" panose="02020603050405020304" pitchFamily="18" charset="0"/>
              </a:rPr>
              <a:pPr/>
              <a:t>27</a:t>
            </a:fld>
            <a:endParaRPr lang="en-US" altLang="en-US" sz="1300">
              <a:latin typeface="Times" panose="02020603050405020304" pitchFamily="18"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Slide Image Placeholder 1"/>
          <p:cNvSpPr>
            <a:spLocks noGrp="1" noRot="1" noChangeAspect="1" noTextEdit="1"/>
          </p:cNvSpPr>
          <p:nvPr>
            <p:ph type="sldImg"/>
          </p:nvPr>
        </p:nvSpPr>
        <p:spPr>
          <a:ln/>
        </p:spPr>
      </p:sp>
      <p:sp>
        <p:nvSpPr>
          <p:cNvPr id="1044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a:t>Proposed as the next step in the chain away from hardware. </a:t>
            </a:r>
          </a:p>
          <a:p>
            <a:r>
              <a:rPr lang="en-GB" altLang="en-US"/>
              <a:t>Design patterns come from an amalgam of architecture and engineering (and literature).</a:t>
            </a:r>
          </a:p>
          <a:p>
            <a:r>
              <a:rPr lang="en-GB" altLang="en-US"/>
              <a:t>Design in architecture is meant as a distillation of what is good or what works.</a:t>
            </a:r>
          </a:p>
          <a:p>
            <a:r>
              <a:rPr lang="en-GB" altLang="en-US"/>
              <a:t>Patterns in engineering are master copies of something that are copied. Patterns are also the order that humans contrive to see in the world around them.</a:t>
            </a:r>
          </a:p>
          <a:p>
            <a:r>
              <a:rPr lang="en-GB" altLang="en-US"/>
              <a:t>Software design patterns, or object oriented design patterns, and pattern languages are ways to describe best practice, good design, and to capture experience in a way that can be shared.</a:t>
            </a:r>
          </a:p>
          <a:p>
            <a:r>
              <a:rPr lang="en-GB" altLang="en-US"/>
              <a:t>First introduced in the book by Gamma, E, Helm, R., Johnson, R. &amp; Vlissides, J. (1995) </a:t>
            </a:r>
            <a:r>
              <a:rPr lang="en-GB" altLang="en-US" i="1"/>
              <a:t>Design Patterns: Elements of Reusable Object-Oriented Software</a:t>
            </a:r>
            <a:r>
              <a:rPr lang="en-GB" altLang="en-US"/>
              <a:t>. Addison Wesley.</a:t>
            </a:r>
          </a:p>
          <a:p>
            <a:r>
              <a:rPr lang="en-GB" altLang="en-US"/>
              <a:t>The ideas have migrated into several other disciplines.</a:t>
            </a:r>
          </a:p>
          <a:p>
            <a:r>
              <a:rPr lang="en-GB" altLang="en-US"/>
              <a:t>Let’s look at software design patterns &lt;click&gt;</a:t>
            </a:r>
          </a:p>
          <a:p>
            <a:endParaRPr lang="en-GB" altLang="en-US"/>
          </a:p>
        </p:txBody>
      </p:sp>
      <p:sp>
        <p:nvSpPr>
          <p:cNvPr id="4" name="Footer Placeholder 3"/>
          <p:cNvSpPr>
            <a:spLocks noGrp="1"/>
          </p:cNvSpPr>
          <p:nvPr>
            <p:ph type="ftr" sz="quarter" idx="4"/>
          </p:nvPr>
        </p:nvSpPr>
        <p:spPr/>
        <p:txBody>
          <a:bodyPr/>
          <a:lstStyle/>
          <a:p>
            <a:pPr>
              <a:defRPr/>
            </a:pPr>
            <a:r>
              <a:rPr lang="en-US"/>
              <a:t>COMP319</a:t>
            </a:r>
          </a:p>
        </p:txBody>
      </p:sp>
      <p:sp>
        <p:nvSpPr>
          <p:cNvPr id="5" name="Slide Number Placeholder 4"/>
          <p:cNvSpPr>
            <a:spLocks noGrp="1"/>
          </p:cNvSpPr>
          <p:nvPr>
            <p:ph type="sldNum" sz="quarter" idx="5"/>
          </p:nvPr>
        </p:nvSpPr>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fld id="{66DF0C7C-7B0C-4FE7-A0DF-ED2F6E5BF46F}" type="slidenum">
              <a:rPr lang="en-US" altLang="en-US" sz="1300">
                <a:latin typeface="Times" panose="02020603050405020304" pitchFamily="18" charset="0"/>
              </a:rPr>
              <a:pPr/>
              <a:t>28</a:t>
            </a:fld>
            <a:endParaRPr lang="en-US" altLang="en-US" sz="1300">
              <a:latin typeface="Times" panose="02020603050405020304"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79174690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a:t>© University of Liverpool</a:t>
            </a:r>
          </a:p>
        </p:txBody>
      </p:sp>
      <p:sp>
        <p:nvSpPr>
          <p:cNvPr id="6" name="Rectangle 5"/>
          <p:cNvSpPr>
            <a:spLocks noGrp="1" noChangeArrowheads="1"/>
          </p:cNvSpPr>
          <p:nvPr>
            <p:ph type="ftr" sz="quarter" idx="11"/>
          </p:nvPr>
        </p:nvSpPr>
        <p:spPr>
          <a:ln/>
        </p:spPr>
        <p:txBody>
          <a:bodyPr/>
          <a:lstStyle>
            <a:lvl1pPr>
              <a:defRPr/>
            </a:lvl1pPr>
          </a:lstStyle>
          <a:p>
            <a:pPr>
              <a:defRPr/>
            </a:pPr>
            <a:r>
              <a:rPr lang="en-IE"/>
              <a:t>COMP319</a:t>
            </a:r>
            <a:endParaRPr lang="en-US"/>
          </a:p>
        </p:txBody>
      </p:sp>
      <p:sp>
        <p:nvSpPr>
          <p:cNvPr id="7" name="Rectangle 6"/>
          <p:cNvSpPr>
            <a:spLocks noGrp="1" noChangeArrowheads="1"/>
          </p:cNvSpPr>
          <p:nvPr>
            <p:ph type="sldNum" sz="quarter" idx="12"/>
          </p:nvPr>
        </p:nvSpPr>
        <p:spPr>
          <a:ln/>
        </p:spPr>
        <p:txBody>
          <a:bodyPr/>
          <a:lstStyle>
            <a:lvl1pPr>
              <a:defRPr/>
            </a:lvl1pPr>
          </a:lstStyle>
          <a:p>
            <a:r>
              <a:rPr lang="en-US" altLang="en-US"/>
              <a:t>slide  </a:t>
            </a:r>
            <a:fld id="{AE378B58-0942-4715-AE32-339904878EB0}" type="slidenum">
              <a:rPr lang="en-US" altLang="en-US"/>
              <a:pPr/>
              <a:t>‹#›</a:t>
            </a:fld>
            <a:endParaRPr lang="en-US" altLang="en-US"/>
          </a:p>
        </p:txBody>
      </p:sp>
    </p:spTree>
    <p:extLst>
      <p:ext uri="{BB962C8B-B14F-4D97-AF65-F5344CB8AC3E}">
        <p14:creationId xmlns:p14="http://schemas.microsoft.com/office/powerpoint/2010/main" val="24043065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r>
              <a:rPr lang="en-US"/>
              <a:t>© University of Liverpool</a:t>
            </a:r>
          </a:p>
        </p:txBody>
      </p:sp>
      <p:sp>
        <p:nvSpPr>
          <p:cNvPr id="5" name="Rectangle 5"/>
          <p:cNvSpPr>
            <a:spLocks noGrp="1" noChangeArrowheads="1"/>
          </p:cNvSpPr>
          <p:nvPr>
            <p:ph type="ftr" sz="quarter" idx="11"/>
          </p:nvPr>
        </p:nvSpPr>
        <p:spPr>
          <a:ln/>
        </p:spPr>
        <p:txBody>
          <a:bodyPr/>
          <a:lstStyle>
            <a:lvl1pPr>
              <a:defRPr/>
            </a:lvl1pPr>
          </a:lstStyle>
          <a:p>
            <a:pPr>
              <a:defRPr/>
            </a:pPr>
            <a:r>
              <a:rPr lang="en-IE"/>
              <a:t>COMP319</a:t>
            </a:r>
            <a:endParaRPr lang="en-US"/>
          </a:p>
        </p:txBody>
      </p:sp>
      <p:sp>
        <p:nvSpPr>
          <p:cNvPr id="6" name="Rectangle 6"/>
          <p:cNvSpPr>
            <a:spLocks noGrp="1" noChangeArrowheads="1"/>
          </p:cNvSpPr>
          <p:nvPr>
            <p:ph type="sldNum" sz="quarter" idx="12"/>
          </p:nvPr>
        </p:nvSpPr>
        <p:spPr>
          <a:ln/>
        </p:spPr>
        <p:txBody>
          <a:bodyPr/>
          <a:lstStyle>
            <a:lvl1pPr>
              <a:defRPr/>
            </a:lvl1pPr>
          </a:lstStyle>
          <a:p>
            <a:r>
              <a:rPr lang="en-US" altLang="en-US"/>
              <a:t>slide  </a:t>
            </a:r>
            <a:fld id="{8966E564-97BD-40AB-BDD9-A4869C08A151}" type="slidenum">
              <a:rPr lang="en-US" altLang="en-US"/>
              <a:pPr/>
              <a:t>‹#›</a:t>
            </a:fld>
            <a:endParaRPr lang="en-US" altLang="en-US"/>
          </a:p>
        </p:txBody>
      </p:sp>
    </p:spTree>
    <p:extLst>
      <p:ext uri="{BB962C8B-B14F-4D97-AF65-F5344CB8AC3E}">
        <p14:creationId xmlns:p14="http://schemas.microsoft.com/office/powerpoint/2010/main" val="893188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781050"/>
            <a:ext cx="2057400" cy="54562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781050"/>
            <a:ext cx="6019800" cy="54562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r>
              <a:rPr lang="en-US"/>
              <a:t>© University of Liverpool</a:t>
            </a:r>
          </a:p>
        </p:txBody>
      </p:sp>
      <p:sp>
        <p:nvSpPr>
          <p:cNvPr id="5" name="Rectangle 5"/>
          <p:cNvSpPr>
            <a:spLocks noGrp="1" noChangeArrowheads="1"/>
          </p:cNvSpPr>
          <p:nvPr>
            <p:ph type="ftr" sz="quarter" idx="11"/>
          </p:nvPr>
        </p:nvSpPr>
        <p:spPr>
          <a:ln/>
        </p:spPr>
        <p:txBody>
          <a:bodyPr/>
          <a:lstStyle>
            <a:lvl1pPr>
              <a:defRPr/>
            </a:lvl1pPr>
          </a:lstStyle>
          <a:p>
            <a:pPr>
              <a:defRPr/>
            </a:pPr>
            <a:r>
              <a:rPr lang="en-IE"/>
              <a:t>COMP319</a:t>
            </a:r>
            <a:endParaRPr lang="en-US"/>
          </a:p>
        </p:txBody>
      </p:sp>
      <p:sp>
        <p:nvSpPr>
          <p:cNvPr id="6" name="Rectangle 6"/>
          <p:cNvSpPr>
            <a:spLocks noGrp="1" noChangeArrowheads="1"/>
          </p:cNvSpPr>
          <p:nvPr>
            <p:ph type="sldNum" sz="quarter" idx="12"/>
          </p:nvPr>
        </p:nvSpPr>
        <p:spPr>
          <a:ln/>
        </p:spPr>
        <p:txBody>
          <a:bodyPr/>
          <a:lstStyle>
            <a:lvl1pPr>
              <a:defRPr/>
            </a:lvl1pPr>
          </a:lstStyle>
          <a:p>
            <a:r>
              <a:rPr lang="en-US" altLang="en-US"/>
              <a:t>slide  </a:t>
            </a:r>
            <a:fld id="{4F4CEE8B-884D-448B-A25E-06C05CD7EAD1}" type="slidenum">
              <a:rPr lang="en-US" altLang="en-US"/>
              <a:pPr/>
              <a:t>‹#›</a:t>
            </a:fld>
            <a:endParaRPr lang="en-US" altLang="en-US"/>
          </a:p>
        </p:txBody>
      </p:sp>
    </p:spTree>
    <p:extLst>
      <p:ext uri="{BB962C8B-B14F-4D97-AF65-F5344CB8AC3E}">
        <p14:creationId xmlns:p14="http://schemas.microsoft.com/office/powerpoint/2010/main" val="17204269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5902295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r>
              <a:rPr lang="en-US"/>
              <a:t>© University of Liverpool</a:t>
            </a:r>
          </a:p>
        </p:txBody>
      </p:sp>
      <p:sp>
        <p:nvSpPr>
          <p:cNvPr id="5" name="Rectangle 5"/>
          <p:cNvSpPr>
            <a:spLocks noGrp="1" noChangeArrowheads="1"/>
          </p:cNvSpPr>
          <p:nvPr>
            <p:ph type="ftr" sz="quarter" idx="11"/>
          </p:nvPr>
        </p:nvSpPr>
        <p:spPr>
          <a:ln/>
        </p:spPr>
        <p:txBody>
          <a:bodyPr/>
          <a:lstStyle>
            <a:lvl1pPr>
              <a:defRPr/>
            </a:lvl1pPr>
          </a:lstStyle>
          <a:p>
            <a:pPr>
              <a:defRPr/>
            </a:pPr>
            <a:r>
              <a:rPr lang="en-IE"/>
              <a:t>COMP319</a:t>
            </a:r>
            <a:endParaRPr lang="en-US"/>
          </a:p>
        </p:txBody>
      </p:sp>
      <p:sp>
        <p:nvSpPr>
          <p:cNvPr id="6" name="Rectangle 6"/>
          <p:cNvSpPr>
            <a:spLocks noGrp="1" noChangeArrowheads="1"/>
          </p:cNvSpPr>
          <p:nvPr>
            <p:ph type="sldNum" sz="quarter" idx="12"/>
          </p:nvPr>
        </p:nvSpPr>
        <p:spPr>
          <a:ln/>
        </p:spPr>
        <p:txBody>
          <a:bodyPr/>
          <a:lstStyle>
            <a:lvl1pPr>
              <a:defRPr/>
            </a:lvl1pPr>
          </a:lstStyle>
          <a:p>
            <a:r>
              <a:rPr lang="en-US" altLang="en-US"/>
              <a:t>slide  </a:t>
            </a:r>
            <a:fld id="{3522F6FD-B88D-4A3C-9798-1970B1CB4C70}" type="slidenum">
              <a:rPr lang="en-US" altLang="en-US"/>
              <a:pPr/>
              <a:t>‹#›</a:t>
            </a:fld>
            <a:endParaRPr lang="en-US" altLang="en-US"/>
          </a:p>
        </p:txBody>
      </p:sp>
    </p:spTree>
    <p:extLst>
      <p:ext uri="{BB962C8B-B14F-4D97-AF65-F5344CB8AC3E}">
        <p14:creationId xmlns:p14="http://schemas.microsoft.com/office/powerpoint/2010/main" val="9854090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r>
              <a:rPr lang="en-US"/>
              <a:t>© University of Liverpool</a:t>
            </a:r>
          </a:p>
        </p:txBody>
      </p:sp>
      <p:sp>
        <p:nvSpPr>
          <p:cNvPr id="5" name="Footer Placeholder 4"/>
          <p:cNvSpPr>
            <a:spLocks noGrp="1"/>
          </p:cNvSpPr>
          <p:nvPr>
            <p:ph type="ftr" sz="quarter" idx="11"/>
          </p:nvPr>
        </p:nvSpPr>
        <p:spPr/>
        <p:txBody>
          <a:bodyPr/>
          <a:lstStyle>
            <a:lvl1pPr>
              <a:defRPr/>
            </a:lvl1pPr>
          </a:lstStyle>
          <a:p>
            <a:pPr>
              <a:defRPr/>
            </a:pPr>
            <a:r>
              <a:rPr lang="en-IE"/>
              <a:t>COMP 319</a:t>
            </a:r>
            <a:endParaRPr lang="en-US"/>
          </a:p>
        </p:txBody>
      </p:sp>
      <p:sp>
        <p:nvSpPr>
          <p:cNvPr id="6" name="Slide Number Placeholder 5"/>
          <p:cNvSpPr>
            <a:spLocks noGrp="1"/>
          </p:cNvSpPr>
          <p:nvPr>
            <p:ph type="sldNum" sz="quarter" idx="12"/>
          </p:nvPr>
        </p:nvSpPr>
        <p:spPr/>
        <p:txBody>
          <a:bodyPr/>
          <a:lstStyle>
            <a:lvl1pPr>
              <a:defRPr/>
            </a:lvl1pPr>
          </a:lstStyle>
          <a:p>
            <a:r>
              <a:rPr lang="en-US" altLang="en-US"/>
              <a:t>slide  </a:t>
            </a:r>
            <a:fld id="{72CECA2C-B461-484D-8C42-DD9B74F47207}" type="slidenum">
              <a:rPr lang="en-US" altLang="en-US"/>
              <a:pPr/>
              <a:t>‹#›</a:t>
            </a:fld>
            <a:endParaRPr lang="en-US" altLang="en-US"/>
          </a:p>
        </p:txBody>
      </p:sp>
    </p:spTree>
    <p:extLst>
      <p:ext uri="{BB962C8B-B14F-4D97-AF65-F5344CB8AC3E}">
        <p14:creationId xmlns:p14="http://schemas.microsoft.com/office/powerpoint/2010/main" val="39159706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65288"/>
            <a:ext cx="38481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457700" y="1665288"/>
            <a:ext cx="38481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r>
              <a:rPr lang="en-US"/>
              <a:t>© University of Liverpool</a:t>
            </a:r>
          </a:p>
        </p:txBody>
      </p:sp>
      <p:sp>
        <p:nvSpPr>
          <p:cNvPr id="6" name="Rectangle 5"/>
          <p:cNvSpPr>
            <a:spLocks noGrp="1" noChangeArrowheads="1"/>
          </p:cNvSpPr>
          <p:nvPr>
            <p:ph type="ftr" sz="quarter" idx="11"/>
          </p:nvPr>
        </p:nvSpPr>
        <p:spPr>
          <a:ln/>
        </p:spPr>
        <p:txBody>
          <a:bodyPr/>
          <a:lstStyle>
            <a:lvl1pPr>
              <a:defRPr/>
            </a:lvl1pPr>
          </a:lstStyle>
          <a:p>
            <a:pPr>
              <a:defRPr/>
            </a:pPr>
            <a:r>
              <a:rPr lang="en-IE"/>
              <a:t>COMP319</a:t>
            </a:r>
            <a:endParaRPr lang="en-US"/>
          </a:p>
        </p:txBody>
      </p:sp>
      <p:sp>
        <p:nvSpPr>
          <p:cNvPr id="7" name="Rectangle 6"/>
          <p:cNvSpPr>
            <a:spLocks noGrp="1" noChangeArrowheads="1"/>
          </p:cNvSpPr>
          <p:nvPr>
            <p:ph type="sldNum" sz="quarter" idx="12"/>
          </p:nvPr>
        </p:nvSpPr>
        <p:spPr>
          <a:ln/>
        </p:spPr>
        <p:txBody>
          <a:bodyPr/>
          <a:lstStyle>
            <a:lvl1pPr>
              <a:defRPr/>
            </a:lvl1pPr>
          </a:lstStyle>
          <a:p>
            <a:r>
              <a:rPr lang="en-US" altLang="en-US"/>
              <a:t>slide  </a:t>
            </a:r>
            <a:fld id="{8AFE26AB-7B33-4D0D-8453-784A916AD7BC}" type="slidenum">
              <a:rPr lang="en-US" altLang="en-US"/>
              <a:pPr/>
              <a:t>‹#›</a:t>
            </a:fld>
            <a:endParaRPr lang="en-US" altLang="en-US"/>
          </a:p>
        </p:txBody>
      </p:sp>
    </p:spTree>
    <p:extLst>
      <p:ext uri="{BB962C8B-B14F-4D97-AF65-F5344CB8AC3E}">
        <p14:creationId xmlns:p14="http://schemas.microsoft.com/office/powerpoint/2010/main" val="17782461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r>
              <a:rPr lang="en-US"/>
              <a:t>© University of Liverpool</a:t>
            </a:r>
          </a:p>
        </p:txBody>
      </p:sp>
      <p:sp>
        <p:nvSpPr>
          <p:cNvPr id="8" name="Rectangle 5"/>
          <p:cNvSpPr>
            <a:spLocks noGrp="1" noChangeArrowheads="1"/>
          </p:cNvSpPr>
          <p:nvPr>
            <p:ph type="ftr" sz="quarter" idx="11"/>
          </p:nvPr>
        </p:nvSpPr>
        <p:spPr>
          <a:ln/>
        </p:spPr>
        <p:txBody>
          <a:bodyPr/>
          <a:lstStyle>
            <a:lvl1pPr>
              <a:defRPr/>
            </a:lvl1pPr>
          </a:lstStyle>
          <a:p>
            <a:pPr>
              <a:defRPr/>
            </a:pPr>
            <a:r>
              <a:rPr lang="en-IE"/>
              <a:t>COMP319</a:t>
            </a:r>
            <a:endParaRPr lang="en-US"/>
          </a:p>
        </p:txBody>
      </p:sp>
      <p:sp>
        <p:nvSpPr>
          <p:cNvPr id="9" name="Rectangle 6"/>
          <p:cNvSpPr>
            <a:spLocks noGrp="1" noChangeArrowheads="1"/>
          </p:cNvSpPr>
          <p:nvPr>
            <p:ph type="sldNum" sz="quarter" idx="12"/>
          </p:nvPr>
        </p:nvSpPr>
        <p:spPr>
          <a:ln/>
        </p:spPr>
        <p:txBody>
          <a:bodyPr/>
          <a:lstStyle>
            <a:lvl1pPr>
              <a:defRPr/>
            </a:lvl1pPr>
          </a:lstStyle>
          <a:p>
            <a:r>
              <a:rPr lang="en-US" altLang="en-US"/>
              <a:t>slide  </a:t>
            </a:r>
            <a:fld id="{6947A0C8-4ED9-4CCB-A86F-F03A7535B643}" type="slidenum">
              <a:rPr lang="en-US" altLang="en-US"/>
              <a:pPr/>
              <a:t>‹#›</a:t>
            </a:fld>
            <a:endParaRPr lang="en-US" altLang="en-US"/>
          </a:p>
        </p:txBody>
      </p:sp>
    </p:spTree>
    <p:extLst>
      <p:ext uri="{BB962C8B-B14F-4D97-AF65-F5344CB8AC3E}">
        <p14:creationId xmlns:p14="http://schemas.microsoft.com/office/powerpoint/2010/main" val="36659852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r>
              <a:rPr lang="en-US"/>
              <a:t>© University of Liverpool</a:t>
            </a:r>
          </a:p>
        </p:txBody>
      </p:sp>
      <p:sp>
        <p:nvSpPr>
          <p:cNvPr id="4" name="Rectangle 5"/>
          <p:cNvSpPr>
            <a:spLocks noGrp="1" noChangeArrowheads="1"/>
          </p:cNvSpPr>
          <p:nvPr>
            <p:ph type="ftr" sz="quarter" idx="11"/>
          </p:nvPr>
        </p:nvSpPr>
        <p:spPr>
          <a:ln/>
        </p:spPr>
        <p:txBody>
          <a:bodyPr/>
          <a:lstStyle>
            <a:lvl1pPr>
              <a:defRPr/>
            </a:lvl1pPr>
          </a:lstStyle>
          <a:p>
            <a:pPr>
              <a:defRPr/>
            </a:pPr>
            <a:r>
              <a:rPr lang="en-IE"/>
              <a:t>COMP319</a:t>
            </a:r>
            <a:endParaRPr lang="en-US"/>
          </a:p>
        </p:txBody>
      </p:sp>
      <p:sp>
        <p:nvSpPr>
          <p:cNvPr id="5" name="Rectangle 6"/>
          <p:cNvSpPr>
            <a:spLocks noGrp="1" noChangeArrowheads="1"/>
          </p:cNvSpPr>
          <p:nvPr>
            <p:ph type="sldNum" sz="quarter" idx="12"/>
          </p:nvPr>
        </p:nvSpPr>
        <p:spPr>
          <a:ln/>
        </p:spPr>
        <p:txBody>
          <a:bodyPr/>
          <a:lstStyle>
            <a:lvl1pPr>
              <a:defRPr/>
            </a:lvl1pPr>
          </a:lstStyle>
          <a:p>
            <a:r>
              <a:rPr lang="en-US" altLang="en-US"/>
              <a:t>slide  </a:t>
            </a:r>
            <a:fld id="{0A4D2755-C4FE-4720-8A2B-C9B14D6DB336}" type="slidenum">
              <a:rPr lang="en-US" altLang="en-US"/>
              <a:pPr/>
              <a:t>‹#›</a:t>
            </a:fld>
            <a:endParaRPr lang="en-US" altLang="en-US"/>
          </a:p>
        </p:txBody>
      </p:sp>
    </p:spTree>
    <p:extLst>
      <p:ext uri="{BB962C8B-B14F-4D97-AF65-F5344CB8AC3E}">
        <p14:creationId xmlns:p14="http://schemas.microsoft.com/office/powerpoint/2010/main" val="4760033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r>
              <a:rPr lang="en-US"/>
              <a:t>© University of Liverpool</a:t>
            </a:r>
          </a:p>
        </p:txBody>
      </p:sp>
      <p:sp>
        <p:nvSpPr>
          <p:cNvPr id="3" name="Rectangle 5"/>
          <p:cNvSpPr>
            <a:spLocks noGrp="1" noChangeArrowheads="1"/>
          </p:cNvSpPr>
          <p:nvPr>
            <p:ph type="ftr" sz="quarter" idx="11"/>
          </p:nvPr>
        </p:nvSpPr>
        <p:spPr>
          <a:ln/>
        </p:spPr>
        <p:txBody>
          <a:bodyPr/>
          <a:lstStyle>
            <a:lvl1pPr>
              <a:defRPr/>
            </a:lvl1pPr>
          </a:lstStyle>
          <a:p>
            <a:pPr>
              <a:defRPr/>
            </a:pPr>
            <a:r>
              <a:rPr lang="en-IE"/>
              <a:t>COMP319</a:t>
            </a:r>
            <a:endParaRPr lang="en-US"/>
          </a:p>
        </p:txBody>
      </p:sp>
      <p:sp>
        <p:nvSpPr>
          <p:cNvPr id="4" name="Rectangle 6"/>
          <p:cNvSpPr>
            <a:spLocks noGrp="1" noChangeArrowheads="1"/>
          </p:cNvSpPr>
          <p:nvPr>
            <p:ph type="sldNum" sz="quarter" idx="12"/>
          </p:nvPr>
        </p:nvSpPr>
        <p:spPr>
          <a:ln/>
        </p:spPr>
        <p:txBody>
          <a:bodyPr/>
          <a:lstStyle>
            <a:lvl1pPr>
              <a:defRPr/>
            </a:lvl1pPr>
          </a:lstStyle>
          <a:p>
            <a:r>
              <a:rPr lang="en-US" altLang="en-US"/>
              <a:t>slide  </a:t>
            </a:r>
            <a:fld id="{797661F6-5465-439C-92DE-61F757972265}" type="slidenum">
              <a:rPr lang="en-US" altLang="en-US"/>
              <a:pPr/>
              <a:t>‹#›</a:t>
            </a:fld>
            <a:endParaRPr lang="en-US" altLang="en-US"/>
          </a:p>
        </p:txBody>
      </p:sp>
    </p:spTree>
    <p:extLst>
      <p:ext uri="{BB962C8B-B14F-4D97-AF65-F5344CB8AC3E}">
        <p14:creationId xmlns:p14="http://schemas.microsoft.com/office/powerpoint/2010/main" val="16102806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pPr>
              <a:defRPr/>
            </a:pPr>
            <a:r>
              <a:rPr lang="en-US"/>
              <a:t>© </a:t>
            </a:r>
            <a:r>
              <a:rPr lang="en-US" err="1"/>
              <a:t>Orbitage</a:t>
            </a:r>
            <a:r>
              <a:rPr lang="en-US"/>
              <a:t> 2011</a:t>
            </a:r>
          </a:p>
        </p:txBody>
      </p:sp>
      <p:sp>
        <p:nvSpPr>
          <p:cNvPr id="6" name="Footer Placeholder 5"/>
          <p:cNvSpPr>
            <a:spLocks noGrp="1"/>
          </p:cNvSpPr>
          <p:nvPr>
            <p:ph type="ftr" sz="quarter" idx="11"/>
          </p:nvPr>
        </p:nvSpPr>
        <p:spPr/>
        <p:txBody>
          <a:bodyPr/>
          <a:lstStyle>
            <a:lvl1pPr>
              <a:defRPr/>
            </a:lvl1pPr>
          </a:lstStyle>
          <a:p>
            <a:pPr>
              <a:defRPr/>
            </a:pPr>
            <a:r>
              <a:rPr lang="en-IE"/>
              <a:t>Introduction to IPTV</a:t>
            </a:r>
            <a:endParaRPr lang="en-US"/>
          </a:p>
        </p:txBody>
      </p:sp>
      <p:sp>
        <p:nvSpPr>
          <p:cNvPr id="7" name="Slide Number Placeholder 6"/>
          <p:cNvSpPr>
            <a:spLocks noGrp="1"/>
          </p:cNvSpPr>
          <p:nvPr>
            <p:ph type="sldNum" sz="quarter" idx="12"/>
          </p:nvPr>
        </p:nvSpPr>
        <p:spPr/>
        <p:txBody>
          <a:bodyPr/>
          <a:lstStyle>
            <a:lvl1pPr>
              <a:defRPr/>
            </a:lvl1pPr>
          </a:lstStyle>
          <a:p>
            <a:r>
              <a:rPr lang="en-US" altLang="en-US"/>
              <a:t>slide  </a:t>
            </a:r>
            <a:fld id="{B676ACD8-718D-42A7-951E-F8D5BFA7BF89}" type="slidenum">
              <a:rPr lang="en-US" altLang="en-US"/>
              <a:pPr/>
              <a:t>‹#›</a:t>
            </a:fld>
            <a:endParaRPr lang="en-US" altLang="en-US"/>
          </a:p>
        </p:txBody>
      </p:sp>
    </p:spTree>
    <p:extLst>
      <p:ext uri="{BB962C8B-B14F-4D97-AF65-F5344CB8AC3E}">
        <p14:creationId xmlns:p14="http://schemas.microsoft.com/office/powerpoint/2010/main" val="23905502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9"/>
          <p:cNvSpPr>
            <a:spLocks noGrp="1" noChangeArrowheads="1"/>
          </p:cNvSpPr>
          <p:nvPr>
            <p:ph type="body" idx="1"/>
          </p:nvPr>
        </p:nvSpPr>
        <p:spPr bwMode="auto">
          <a:xfrm>
            <a:off x="457200" y="1665288"/>
            <a:ext cx="784860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3660775" y="6477000"/>
            <a:ext cx="2135188" cy="38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0" hangingPunct="0">
              <a:defRPr sz="1200" b="0">
                <a:solidFill>
                  <a:srgbClr val="08515E"/>
                </a:solidFill>
                <a:latin typeface="TheSans B5 Plain" pitchFamily="34" charset="0"/>
                <a:cs typeface="+mn-cs"/>
              </a:defRPr>
            </a:lvl1pPr>
          </a:lstStyle>
          <a:p>
            <a:pPr>
              <a:defRPr/>
            </a:pPr>
            <a:r>
              <a:rPr lang="en-US"/>
              <a:t>© University of Liverpool</a:t>
            </a:r>
          </a:p>
        </p:txBody>
      </p:sp>
      <p:sp>
        <p:nvSpPr>
          <p:cNvPr id="1029" name="Rectangle 5"/>
          <p:cNvSpPr>
            <a:spLocks noGrp="1" noChangeArrowheads="1"/>
          </p:cNvSpPr>
          <p:nvPr>
            <p:ph type="ftr" sz="quarter" idx="3"/>
          </p:nvPr>
        </p:nvSpPr>
        <p:spPr bwMode="auto">
          <a:xfrm>
            <a:off x="457200" y="6477000"/>
            <a:ext cx="3043238" cy="38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b="0">
                <a:solidFill>
                  <a:srgbClr val="08515E"/>
                </a:solidFill>
                <a:latin typeface="TheSans B5 Plain" pitchFamily="34" charset="0"/>
                <a:cs typeface="+mn-cs"/>
              </a:defRPr>
            </a:lvl1pPr>
          </a:lstStyle>
          <a:p>
            <a:pPr>
              <a:defRPr/>
            </a:pPr>
            <a:r>
              <a:rPr lang="en-IE"/>
              <a:t>COMP319</a:t>
            </a:r>
            <a:endParaRPr lang="en-US"/>
          </a:p>
        </p:txBody>
      </p:sp>
      <p:sp>
        <p:nvSpPr>
          <p:cNvPr id="1030" name="Rectangle 6"/>
          <p:cNvSpPr>
            <a:spLocks noGrp="1" noChangeArrowheads="1"/>
          </p:cNvSpPr>
          <p:nvPr>
            <p:ph type="sldNum" sz="quarter" idx="4"/>
          </p:nvPr>
        </p:nvSpPr>
        <p:spPr bwMode="auto">
          <a:xfrm>
            <a:off x="7391400" y="6477000"/>
            <a:ext cx="13716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solidFill>
                  <a:srgbClr val="08515E"/>
                </a:solidFill>
              </a:defRPr>
            </a:lvl1pPr>
          </a:lstStyle>
          <a:p>
            <a:r>
              <a:rPr lang="en-US" altLang="en-US"/>
              <a:t>slide  </a:t>
            </a:r>
            <a:fld id="{3A5B24B5-7FFE-4E9C-BBB9-5CFB3C71C3D0}" type="slidenum">
              <a:rPr lang="en-US" altLang="en-US"/>
              <a:pPr/>
              <a:t>‹#›</a:t>
            </a:fld>
            <a:endParaRPr lang="en-US" altLang="en-US"/>
          </a:p>
        </p:txBody>
      </p:sp>
      <p:sp>
        <p:nvSpPr>
          <p:cNvPr id="2" name="Rectangle 38"/>
          <p:cNvSpPr>
            <a:spLocks noGrp="1" noChangeArrowheads="1"/>
          </p:cNvSpPr>
          <p:nvPr>
            <p:ph type="title"/>
          </p:nvPr>
        </p:nvSpPr>
        <p:spPr bwMode="auto">
          <a:xfrm>
            <a:off x="457200" y="781050"/>
            <a:ext cx="8229600" cy="661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Tree>
  </p:cSld>
  <p:clrMap bg1="lt1" tx1="dk1" bg2="lt2" tx2="dk2" accent1="accent1" accent2="accent2" accent3="accent3" accent4="accent4" accent5="accent5" accent6="accent6" hlink="hlink" folHlink="folHlink"/>
  <p:sldLayoutIdLst>
    <p:sldLayoutId id="2147483749" r:id="rId1"/>
    <p:sldLayoutId id="2147483750" r:id="rId2"/>
    <p:sldLayoutId id="2147483741" r:id="rId3"/>
    <p:sldLayoutId id="2147483751" r:id="rId4"/>
    <p:sldLayoutId id="2147483742" r:id="rId5"/>
    <p:sldLayoutId id="2147483743" r:id="rId6"/>
    <p:sldLayoutId id="2147483744" r:id="rId7"/>
    <p:sldLayoutId id="2147483745" r:id="rId8"/>
    <p:sldLayoutId id="2147483752" r:id="rId9"/>
    <p:sldLayoutId id="2147483746" r:id="rId10"/>
    <p:sldLayoutId id="2147483747" r:id="rId11"/>
    <p:sldLayoutId id="2147483748" r:id="rId12"/>
  </p:sldLayoutIdLst>
  <p:hf hdr="0"/>
  <p:txStyles>
    <p:titleStyle>
      <a:lvl1pPr algn="l" rtl="0" eaLnBrk="0" fontAlgn="base" hangingPunct="0">
        <a:spcBef>
          <a:spcPct val="0"/>
        </a:spcBef>
        <a:spcAft>
          <a:spcPct val="0"/>
        </a:spcAft>
        <a:defRPr sz="3800">
          <a:solidFill>
            <a:srgbClr val="08515E"/>
          </a:solidFill>
          <a:latin typeface="+mj-lt"/>
          <a:ea typeface="+mj-ea"/>
          <a:cs typeface="+mj-cs"/>
        </a:defRPr>
      </a:lvl1pPr>
      <a:lvl2pPr algn="l" rtl="0" eaLnBrk="0" fontAlgn="base" hangingPunct="0">
        <a:spcBef>
          <a:spcPct val="0"/>
        </a:spcBef>
        <a:spcAft>
          <a:spcPct val="0"/>
        </a:spcAft>
        <a:defRPr sz="3800">
          <a:solidFill>
            <a:srgbClr val="08515E"/>
          </a:solidFill>
          <a:latin typeface="TheSans B7 Bold" pitchFamily="34" charset="0"/>
        </a:defRPr>
      </a:lvl2pPr>
      <a:lvl3pPr algn="l" rtl="0" eaLnBrk="0" fontAlgn="base" hangingPunct="0">
        <a:spcBef>
          <a:spcPct val="0"/>
        </a:spcBef>
        <a:spcAft>
          <a:spcPct val="0"/>
        </a:spcAft>
        <a:defRPr sz="3800">
          <a:solidFill>
            <a:srgbClr val="08515E"/>
          </a:solidFill>
          <a:latin typeface="TheSans B7 Bold" pitchFamily="34" charset="0"/>
        </a:defRPr>
      </a:lvl3pPr>
      <a:lvl4pPr algn="l" rtl="0" eaLnBrk="0" fontAlgn="base" hangingPunct="0">
        <a:spcBef>
          <a:spcPct val="0"/>
        </a:spcBef>
        <a:spcAft>
          <a:spcPct val="0"/>
        </a:spcAft>
        <a:defRPr sz="3800">
          <a:solidFill>
            <a:srgbClr val="08515E"/>
          </a:solidFill>
          <a:latin typeface="TheSans B7 Bold" pitchFamily="34" charset="0"/>
        </a:defRPr>
      </a:lvl4pPr>
      <a:lvl5pPr algn="l" rtl="0" eaLnBrk="0" fontAlgn="base" hangingPunct="0">
        <a:spcBef>
          <a:spcPct val="0"/>
        </a:spcBef>
        <a:spcAft>
          <a:spcPct val="0"/>
        </a:spcAft>
        <a:defRPr sz="3800">
          <a:solidFill>
            <a:srgbClr val="08515E"/>
          </a:solidFill>
          <a:latin typeface="TheSans B7 Bold" pitchFamily="34" charset="0"/>
        </a:defRPr>
      </a:lvl5pPr>
      <a:lvl6pPr marL="457200" algn="l" rtl="0" fontAlgn="base">
        <a:spcBef>
          <a:spcPct val="0"/>
        </a:spcBef>
        <a:spcAft>
          <a:spcPct val="0"/>
        </a:spcAft>
        <a:defRPr sz="3800">
          <a:solidFill>
            <a:srgbClr val="08515E"/>
          </a:solidFill>
          <a:latin typeface="TheSans B7 Bold" pitchFamily="34" charset="0"/>
        </a:defRPr>
      </a:lvl6pPr>
      <a:lvl7pPr marL="914400" algn="l" rtl="0" fontAlgn="base">
        <a:spcBef>
          <a:spcPct val="0"/>
        </a:spcBef>
        <a:spcAft>
          <a:spcPct val="0"/>
        </a:spcAft>
        <a:defRPr sz="3800">
          <a:solidFill>
            <a:srgbClr val="08515E"/>
          </a:solidFill>
          <a:latin typeface="TheSans B7 Bold" pitchFamily="34" charset="0"/>
        </a:defRPr>
      </a:lvl7pPr>
      <a:lvl8pPr marL="1371600" algn="l" rtl="0" fontAlgn="base">
        <a:spcBef>
          <a:spcPct val="0"/>
        </a:spcBef>
        <a:spcAft>
          <a:spcPct val="0"/>
        </a:spcAft>
        <a:defRPr sz="3800">
          <a:solidFill>
            <a:srgbClr val="08515E"/>
          </a:solidFill>
          <a:latin typeface="TheSans B7 Bold" pitchFamily="34" charset="0"/>
        </a:defRPr>
      </a:lvl8pPr>
      <a:lvl9pPr marL="1828800" algn="l" rtl="0" fontAlgn="base">
        <a:spcBef>
          <a:spcPct val="0"/>
        </a:spcBef>
        <a:spcAft>
          <a:spcPct val="0"/>
        </a:spcAft>
        <a:defRPr sz="3800">
          <a:solidFill>
            <a:srgbClr val="08515E"/>
          </a:solidFill>
          <a:latin typeface="TheSans B7 Bold" pitchFamily="34" charset="0"/>
        </a:defRPr>
      </a:lvl9pPr>
    </p:titleStyle>
    <p:bodyStyle>
      <a:lvl1pPr marL="342900" indent="-342900" algn="l" rtl="0" eaLnBrk="0" fontAlgn="base" hangingPunct="0">
        <a:lnSpc>
          <a:spcPct val="90000"/>
        </a:lnSpc>
        <a:spcBef>
          <a:spcPct val="20000"/>
        </a:spcBef>
        <a:spcAft>
          <a:spcPct val="0"/>
        </a:spcAft>
        <a:buFont typeface="Times" panose="02020603050405020304" pitchFamily="18" charset="0"/>
        <a:buChar char="•"/>
        <a:tabLst>
          <a:tab pos="685800" algn="l"/>
        </a:tabLst>
        <a:defRPr sz="3200">
          <a:solidFill>
            <a:srgbClr val="08515E"/>
          </a:solidFill>
          <a:latin typeface="+mn-lt"/>
          <a:ea typeface="+mn-ea"/>
          <a:cs typeface="+mn-cs"/>
        </a:defRPr>
      </a:lvl1pPr>
      <a:lvl2pPr marL="685800" indent="-228600" algn="l" rtl="0" eaLnBrk="0" fontAlgn="base" hangingPunct="0">
        <a:lnSpc>
          <a:spcPct val="90000"/>
        </a:lnSpc>
        <a:spcBef>
          <a:spcPct val="20000"/>
        </a:spcBef>
        <a:spcAft>
          <a:spcPct val="0"/>
        </a:spcAft>
        <a:buFont typeface="Times CE"/>
        <a:buChar char="-"/>
        <a:tabLst>
          <a:tab pos="685800" algn="l"/>
        </a:tabLst>
        <a:defRPr sz="3200">
          <a:solidFill>
            <a:srgbClr val="336600"/>
          </a:solidFill>
          <a:latin typeface="TheSans B5 Plain" pitchFamily="34" charset="0"/>
        </a:defRPr>
      </a:lvl2pPr>
      <a:lvl3pPr marL="1028700" indent="-228600" algn="l" rtl="0" eaLnBrk="0" fontAlgn="base" hangingPunct="0">
        <a:lnSpc>
          <a:spcPct val="90000"/>
        </a:lnSpc>
        <a:spcBef>
          <a:spcPct val="20000"/>
        </a:spcBef>
        <a:spcAft>
          <a:spcPct val="0"/>
        </a:spcAft>
        <a:buFont typeface="Times" panose="02020603050405020304" pitchFamily="18" charset="0"/>
        <a:buChar char="-"/>
        <a:tabLst>
          <a:tab pos="685800" algn="l"/>
        </a:tabLst>
        <a:defRPr sz="2800">
          <a:solidFill>
            <a:srgbClr val="08515E"/>
          </a:solidFill>
          <a:latin typeface="TheSans B5 Plain" pitchFamily="34" charset="0"/>
        </a:defRPr>
      </a:lvl3pPr>
      <a:lvl4pPr marL="1485900" indent="-228600" algn="l" rtl="0" eaLnBrk="0" fontAlgn="base" hangingPunct="0">
        <a:lnSpc>
          <a:spcPct val="90000"/>
        </a:lnSpc>
        <a:spcBef>
          <a:spcPct val="20000"/>
        </a:spcBef>
        <a:spcAft>
          <a:spcPct val="0"/>
        </a:spcAft>
        <a:buFont typeface="Times" panose="02020603050405020304" pitchFamily="18" charset="0"/>
        <a:buChar char="-"/>
        <a:tabLst>
          <a:tab pos="685800" algn="l"/>
        </a:tabLst>
        <a:defRPr sz="2400">
          <a:solidFill>
            <a:srgbClr val="336600"/>
          </a:solidFill>
          <a:latin typeface="TheSans B5 Plain" pitchFamily="34" charset="0"/>
        </a:defRPr>
      </a:lvl4pPr>
      <a:lvl5pPr marL="1892300" indent="-177800" algn="l" rtl="0" eaLnBrk="0" fontAlgn="base" hangingPunct="0">
        <a:lnSpc>
          <a:spcPct val="90000"/>
        </a:lnSpc>
        <a:spcBef>
          <a:spcPct val="20000"/>
        </a:spcBef>
        <a:spcAft>
          <a:spcPct val="0"/>
        </a:spcAft>
        <a:buFont typeface="Times" panose="02020603050405020304" pitchFamily="18" charset="0"/>
        <a:buChar char="-"/>
        <a:tabLst>
          <a:tab pos="685800" algn="l"/>
        </a:tabLst>
        <a:defRPr sz="2400">
          <a:solidFill>
            <a:srgbClr val="08515E"/>
          </a:solidFill>
          <a:latin typeface="TheSans B5 Plain" pitchFamily="34" charset="0"/>
        </a:defRPr>
      </a:lvl5pPr>
      <a:lvl6pPr marL="2349500" indent="-177800" algn="l" rtl="0" fontAlgn="base">
        <a:lnSpc>
          <a:spcPct val="90000"/>
        </a:lnSpc>
        <a:spcBef>
          <a:spcPct val="20000"/>
        </a:spcBef>
        <a:spcAft>
          <a:spcPct val="0"/>
        </a:spcAft>
        <a:buFont typeface="Times" pitchFamily="18" charset="0"/>
        <a:buChar char="-"/>
        <a:tabLst>
          <a:tab pos="685800" algn="l"/>
        </a:tabLst>
        <a:defRPr sz="2400">
          <a:solidFill>
            <a:srgbClr val="08515E"/>
          </a:solidFill>
          <a:latin typeface="TheSans B5 Plain" pitchFamily="34" charset="0"/>
        </a:defRPr>
      </a:lvl6pPr>
      <a:lvl7pPr marL="2806700" indent="-177800" algn="l" rtl="0" fontAlgn="base">
        <a:lnSpc>
          <a:spcPct val="90000"/>
        </a:lnSpc>
        <a:spcBef>
          <a:spcPct val="20000"/>
        </a:spcBef>
        <a:spcAft>
          <a:spcPct val="0"/>
        </a:spcAft>
        <a:buFont typeface="Times" pitchFamily="18" charset="0"/>
        <a:buChar char="-"/>
        <a:tabLst>
          <a:tab pos="685800" algn="l"/>
        </a:tabLst>
        <a:defRPr sz="2400">
          <a:solidFill>
            <a:srgbClr val="08515E"/>
          </a:solidFill>
          <a:latin typeface="TheSans B5 Plain" pitchFamily="34" charset="0"/>
        </a:defRPr>
      </a:lvl7pPr>
      <a:lvl8pPr marL="3263900" indent="-177800" algn="l" rtl="0" fontAlgn="base">
        <a:lnSpc>
          <a:spcPct val="90000"/>
        </a:lnSpc>
        <a:spcBef>
          <a:spcPct val="20000"/>
        </a:spcBef>
        <a:spcAft>
          <a:spcPct val="0"/>
        </a:spcAft>
        <a:buFont typeface="Times" pitchFamily="18" charset="0"/>
        <a:buChar char="-"/>
        <a:tabLst>
          <a:tab pos="685800" algn="l"/>
        </a:tabLst>
        <a:defRPr sz="2400">
          <a:solidFill>
            <a:srgbClr val="08515E"/>
          </a:solidFill>
          <a:latin typeface="TheSans B5 Plain" pitchFamily="34" charset="0"/>
        </a:defRPr>
      </a:lvl8pPr>
      <a:lvl9pPr marL="3721100" indent="-177800" algn="l" rtl="0" fontAlgn="base">
        <a:lnSpc>
          <a:spcPct val="90000"/>
        </a:lnSpc>
        <a:spcBef>
          <a:spcPct val="20000"/>
        </a:spcBef>
        <a:spcAft>
          <a:spcPct val="0"/>
        </a:spcAft>
        <a:buFont typeface="Times" pitchFamily="18" charset="0"/>
        <a:buChar char="-"/>
        <a:tabLst>
          <a:tab pos="685800" algn="l"/>
        </a:tabLst>
        <a:defRPr sz="2400">
          <a:solidFill>
            <a:srgbClr val="08515E"/>
          </a:solidFill>
          <a:latin typeface="TheSans B5 Plain"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image" Target="../media/image3.jpeg"/></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3.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2313" y="3429000"/>
            <a:ext cx="7772400" cy="1362075"/>
          </a:xfrm>
        </p:spPr>
        <p:txBody>
          <a:bodyPr/>
          <a:lstStyle/>
          <a:p>
            <a:pPr eaLnBrk="1" hangingPunct="1">
              <a:defRPr/>
            </a:pPr>
            <a:r>
              <a:rPr lang="en-GB" dirty="0"/>
              <a:t>Object orientation and</a:t>
            </a:r>
            <a:br>
              <a:rPr lang="en-GB" dirty="0"/>
            </a:br>
            <a:r>
              <a:rPr lang="en-GB" dirty="0"/>
              <a:t>object patterns</a:t>
            </a:r>
          </a:p>
        </p:txBody>
      </p:sp>
      <p:sp>
        <p:nvSpPr>
          <p:cNvPr id="6147" name="Date Placeholder 3"/>
          <p:cNvSpPr>
            <a:spLocks noGrp="1"/>
          </p:cNvSpPr>
          <p:nvPr>
            <p:ph type="dt" sz="quarter" idx="10"/>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US" sz="1200" dirty="0">
                <a:solidFill>
                  <a:srgbClr val="08515E"/>
                </a:solidFill>
              </a:rPr>
              <a:t>© University of Liverpool</a:t>
            </a:r>
          </a:p>
        </p:txBody>
      </p:sp>
      <p:sp>
        <p:nvSpPr>
          <p:cNvPr id="6148" name="Footer Placeholder 4"/>
          <p:cNvSpPr>
            <a:spLocks noGrp="1"/>
          </p:cNvSpPr>
          <p:nvPr>
            <p:ph type="ftr"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defRPr>
            </a:lvl1pPr>
            <a:lvl2pPr marL="742950" indent="-285750" eaLnBrk="0" hangingPunct="0">
              <a:defRPr sz="2400">
                <a:solidFill>
                  <a:schemeClr val="tx1"/>
                </a:solidFill>
                <a:latin typeface="TheSans B5 Plain"/>
              </a:defRPr>
            </a:lvl2pPr>
            <a:lvl3pPr marL="1143000" indent="-228600" eaLnBrk="0" hangingPunct="0">
              <a:defRPr sz="2400">
                <a:solidFill>
                  <a:schemeClr val="tx1"/>
                </a:solidFill>
                <a:latin typeface="TheSans B5 Plain"/>
              </a:defRPr>
            </a:lvl3pPr>
            <a:lvl4pPr marL="1600200" indent="-228600" eaLnBrk="0" hangingPunct="0">
              <a:defRPr sz="2400">
                <a:solidFill>
                  <a:schemeClr val="tx1"/>
                </a:solidFill>
                <a:latin typeface="TheSans B5 Plain"/>
              </a:defRPr>
            </a:lvl4pPr>
            <a:lvl5pPr marL="2057400" indent="-228600" eaLnBrk="0" hangingPunct="0">
              <a:defRPr sz="2400">
                <a:solidFill>
                  <a:schemeClr val="tx1"/>
                </a:solidFill>
                <a:latin typeface="TheSans B5 Plain"/>
              </a:defRPr>
            </a:lvl5pPr>
            <a:lvl6pPr marL="2514600" indent="-228600" eaLnBrk="0" fontAlgn="base" hangingPunct="0">
              <a:spcBef>
                <a:spcPct val="0"/>
              </a:spcBef>
              <a:spcAft>
                <a:spcPct val="0"/>
              </a:spcAft>
              <a:defRPr sz="2400">
                <a:solidFill>
                  <a:schemeClr val="tx1"/>
                </a:solidFill>
                <a:latin typeface="TheSans B5 Plain"/>
              </a:defRPr>
            </a:lvl6pPr>
            <a:lvl7pPr marL="2971800" indent="-228600" eaLnBrk="0" fontAlgn="base" hangingPunct="0">
              <a:spcBef>
                <a:spcPct val="0"/>
              </a:spcBef>
              <a:spcAft>
                <a:spcPct val="0"/>
              </a:spcAft>
              <a:defRPr sz="2400">
                <a:solidFill>
                  <a:schemeClr val="tx1"/>
                </a:solidFill>
                <a:latin typeface="TheSans B5 Plain"/>
              </a:defRPr>
            </a:lvl7pPr>
            <a:lvl8pPr marL="3429000" indent="-228600" eaLnBrk="0" fontAlgn="base" hangingPunct="0">
              <a:spcBef>
                <a:spcPct val="0"/>
              </a:spcBef>
              <a:spcAft>
                <a:spcPct val="0"/>
              </a:spcAft>
              <a:defRPr sz="2400">
                <a:solidFill>
                  <a:schemeClr val="tx1"/>
                </a:solidFill>
                <a:latin typeface="TheSans B5 Plain"/>
              </a:defRPr>
            </a:lvl8pPr>
            <a:lvl9pPr marL="3886200" indent="-228600" eaLnBrk="0" fontAlgn="base" hangingPunct="0">
              <a:spcBef>
                <a:spcPct val="0"/>
              </a:spcBef>
              <a:spcAft>
                <a:spcPct val="0"/>
              </a:spcAft>
              <a:defRPr sz="2400">
                <a:solidFill>
                  <a:schemeClr val="tx1"/>
                </a:solidFill>
                <a:latin typeface="TheSans B5 Plain"/>
              </a:defRPr>
            </a:lvl9pPr>
          </a:lstStyle>
          <a:p>
            <a:pPr>
              <a:defRPr/>
            </a:pPr>
            <a:r>
              <a:rPr lang="en-IE" sz="1200" dirty="0">
                <a:solidFill>
                  <a:srgbClr val="08515E"/>
                </a:solidFill>
              </a:rPr>
              <a:t>COMP 319</a:t>
            </a:r>
            <a:endParaRPr lang="en-US" sz="1200" dirty="0">
              <a:solidFill>
                <a:srgbClr val="08515E"/>
              </a:solidFill>
            </a:endParaRPr>
          </a:p>
        </p:txBody>
      </p:sp>
      <p:sp>
        <p:nvSpPr>
          <p:cNvPr id="6149" name="Slide Number Placeholder 5"/>
          <p:cNvSpPr>
            <a:spLocks noGrp="1"/>
          </p:cNvSpPr>
          <p:nvPr>
            <p:ph type="sldNum" sz="quarter" idx="12"/>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34A261F3-DD17-4EBC-8842-8A3B997438A3}" type="slidenum">
              <a:rPr lang="en-US" altLang="en-US" sz="1200">
                <a:solidFill>
                  <a:srgbClr val="08515E"/>
                </a:solidFill>
              </a:rPr>
              <a:pPr/>
              <a:t>1</a:t>
            </a:fld>
            <a:endParaRPr lang="en-US" altLang="en-US" sz="1200">
              <a:solidFill>
                <a:srgbClr val="08515E"/>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457200" y="44450"/>
            <a:ext cx="8229600" cy="661988"/>
          </a:xfrm>
        </p:spPr>
        <p:txBody>
          <a:bodyPr/>
          <a:lstStyle/>
          <a:p>
            <a:r>
              <a:rPr lang="en-GB" altLang="en-US"/>
              <a:t>Static polymorphism</a:t>
            </a:r>
          </a:p>
        </p:txBody>
      </p:sp>
      <p:sp>
        <p:nvSpPr>
          <p:cNvPr id="3" name="Content Placeholder 2"/>
          <p:cNvSpPr>
            <a:spLocks noGrp="1"/>
          </p:cNvSpPr>
          <p:nvPr>
            <p:ph idx="1"/>
          </p:nvPr>
        </p:nvSpPr>
        <p:spPr>
          <a:xfrm>
            <a:off x="457200" y="944563"/>
            <a:ext cx="7848600" cy="4572000"/>
          </a:xfrm>
        </p:spPr>
        <p:txBody>
          <a:bodyPr/>
          <a:lstStyle/>
          <a:p>
            <a:pPr>
              <a:defRPr/>
            </a:pPr>
            <a:r>
              <a:rPr lang="en-GB" dirty="0"/>
              <a:t>Generics/templates</a:t>
            </a:r>
          </a:p>
          <a:p>
            <a:pPr lvl="1">
              <a:defRPr/>
            </a:pPr>
            <a:r>
              <a:rPr lang="en-GB" dirty="0"/>
              <a:t>One code base, but types can modify</a:t>
            </a:r>
          </a:p>
          <a:p>
            <a:pPr marL="0" indent="0">
              <a:buFont typeface="Times" panose="02020603050405020304" pitchFamily="18" charset="0"/>
              <a:buNone/>
              <a:defRPr/>
            </a:pPr>
            <a:r>
              <a:rPr lang="en-GB" sz="2400" dirty="0"/>
              <a:t>public class Stack&lt;E&gt; {</a:t>
            </a:r>
          </a:p>
          <a:p>
            <a:pPr marL="0" indent="0">
              <a:buFont typeface="Times" panose="02020603050405020304" pitchFamily="18" charset="0"/>
              <a:buNone/>
              <a:defRPr/>
            </a:pPr>
            <a:r>
              <a:rPr lang="en-GB" sz="2400" dirty="0"/>
              <a:t>	public &lt;E&gt; pop() {</a:t>
            </a:r>
          </a:p>
          <a:p>
            <a:pPr marL="0" indent="0">
              <a:buFont typeface="Times" panose="02020603050405020304" pitchFamily="18" charset="0"/>
              <a:buNone/>
              <a:defRPr/>
            </a:pPr>
            <a:r>
              <a:rPr lang="en-GB" sz="2400" dirty="0"/>
              <a:t>       </a:t>
            </a:r>
          </a:p>
          <a:p>
            <a:pPr marL="0" indent="0">
              <a:buFont typeface="Times" panose="02020603050405020304" pitchFamily="18" charset="0"/>
              <a:buNone/>
              <a:defRPr/>
            </a:pPr>
            <a:r>
              <a:rPr lang="en-GB" sz="2400" dirty="0"/>
              <a:t>	}</a:t>
            </a:r>
          </a:p>
          <a:p>
            <a:pPr marL="0" indent="0">
              <a:buFont typeface="Times" panose="02020603050405020304" pitchFamily="18" charset="0"/>
              <a:buNone/>
              <a:defRPr/>
            </a:pPr>
            <a:r>
              <a:rPr lang="en-GB" sz="2400" dirty="0"/>
              <a:t>}</a:t>
            </a:r>
          </a:p>
          <a:p>
            <a:pPr marL="0" indent="0">
              <a:buFont typeface="Times" panose="02020603050405020304" pitchFamily="18" charset="0"/>
              <a:buNone/>
              <a:defRPr/>
            </a:pPr>
            <a:endParaRPr lang="en-GB" sz="2400" dirty="0"/>
          </a:p>
          <a:p>
            <a:pPr marL="0" indent="0">
              <a:buFont typeface="Times" panose="02020603050405020304" pitchFamily="18" charset="0"/>
              <a:buNone/>
              <a:defRPr/>
            </a:pPr>
            <a:r>
              <a:rPr lang="en-GB" sz="2400" dirty="0"/>
              <a:t>public class Main {</a:t>
            </a:r>
          </a:p>
          <a:p>
            <a:pPr marL="0" indent="0">
              <a:buFont typeface="Times" panose="02020603050405020304" pitchFamily="18" charset="0"/>
              <a:buNone/>
              <a:defRPr/>
            </a:pPr>
            <a:r>
              <a:rPr lang="en-GB" sz="2400" dirty="0"/>
              <a:t>   public static void main(String </a:t>
            </a:r>
            <a:r>
              <a:rPr lang="en-GB" sz="2400" dirty="0" err="1"/>
              <a:t>argvs</a:t>
            </a:r>
            <a:r>
              <a:rPr lang="en-GB" sz="2400" dirty="0"/>
              <a:t>) {</a:t>
            </a:r>
          </a:p>
          <a:p>
            <a:pPr marL="0" indent="0">
              <a:buFont typeface="Times" panose="02020603050405020304" pitchFamily="18" charset="0"/>
              <a:buNone/>
              <a:defRPr/>
            </a:pPr>
            <a:r>
              <a:rPr lang="en-GB" sz="2400" dirty="0"/>
              <a:t>      Stack &lt;</a:t>
            </a:r>
            <a:r>
              <a:rPr lang="en-GB" sz="2400" dirty="0" err="1"/>
              <a:t>int</a:t>
            </a:r>
            <a:r>
              <a:rPr lang="en-GB" sz="2400" dirty="0"/>
              <a:t>&gt; </a:t>
            </a:r>
            <a:r>
              <a:rPr lang="en-GB" sz="2400" dirty="0" err="1"/>
              <a:t>myStack</a:t>
            </a:r>
            <a:r>
              <a:rPr lang="en-GB" sz="2400" dirty="0"/>
              <a:t>; // type is fixed at compile time</a:t>
            </a:r>
          </a:p>
          <a:p>
            <a:pPr marL="0" indent="0">
              <a:buFont typeface="Times" panose="02020603050405020304" pitchFamily="18" charset="0"/>
              <a:buNone/>
              <a:defRPr/>
            </a:pPr>
            <a:r>
              <a:rPr lang="en-GB" sz="2400" dirty="0"/>
              <a:t>   }</a:t>
            </a:r>
          </a:p>
          <a:p>
            <a:pPr marL="0" indent="0">
              <a:buFont typeface="Times" panose="02020603050405020304" pitchFamily="18" charset="0"/>
              <a:buNone/>
              <a:defRPr/>
            </a:pPr>
            <a:r>
              <a:rPr lang="en-GB" sz="2400" dirty="0"/>
              <a:t>}</a:t>
            </a:r>
          </a:p>
          <a:p>
            <a:pPr>
              <a:defRPr/>
            </a:pPr>
            <a:endParaRPr lang="en-GB" sz="2400" dirty="0"/>
          </a:p>
        </p:txBody>
      </p:sp>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C38BF198-1C86-49D1-83BC-44E37651645E}" type="slidenum">
              <a:rPr lang="en-US" altLang="en-US" sz="1200">
                <a:solidFill>
                  <a:srgbClr val="08515E"/>
                </a:solidFill>
              </a:rPr>
              <a:pPr/>
              <a:t>10</a:t>
            </a:fld>
            <a:endParaRPr lang="en-US" altLang="en-US" sz="1200">
              <a:solidFill>
                <a:srgbClr val="08515E"/>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GB" altLang="en-US"/>
              <a:t>Liskov Substitution Principle (LSP) </a:t>
            </a:r>
            <a:r>
              <a:rPr lang="en-GB" altLang="en-US" sz="2000" b="1"/>
              <a:t>Barbar Liskov</a:t>
            </a:r>
          </a:p>
        </p:txBody>
      </p:sp>
      <p:sp>
        <p:nvSpPr>
          <p:cNvPr id="12291" name="Content Placeholder 2"/>
          <p:cNvSpPr>
            <a:spLocks noGrp="1"/>
          </p:cNvSpPr>
          <p:nvPr>
            <p:ph idx="1"/>
          </p:nvPr>
        </p:nvSpPr>
        <p:spPr/>
        <p:txBody>
          <a:bodyPr/>
          <a:lstStyle/>
          <a:p>
            <a:r>
              <a:rPr lang="en-GB" altLang="en-US"/>
              <a:t>Subclasses should be substitutable for their base classes</a:t>
            </a:r>
          </a:p>
          <a:p>
            <a:r>
              <a:rPr lang="en-GB" altLang="en-US"/>
              <a:t>Circle/(Ellipse) example</a:t>
            </a:r>
          </a:p>
          <a:p>
            <a:r>
              <a:rPr lang="en-GB" altLang="en-US"/>
              <a:t>Class Ellipes {</a:t>
            </a:r>
          </a:p>
          <a:p>
            <a:pPr lvl="1"/>
            <a:r>
              <a:rPr lang="en-GB" altLang="en-US">
                <a:latin typeface="TheSans B5 Plain"/>
              </a:rPr>
              <a:t>setFocus1(Point focus) </a:t>
            </a:r>
          </a:p>
          <a:p>
            <a:pPr lvl="1"/>
            <a:r>
              <a:rPr lang="en-GB" altLang="en-US">
                <a:latin typeface="TheSans B5 Plain"/>
              </a:rPr>
              <a:t>setFocus2(Point focus) </a:t>
            </a:r>
          </a:p>
          <a:p>
            <a:pPr lvl="1"/>
            <a:r>
              <a:rPr lang="en-GB" altLang="en-US">
                <a:latin typeface="TheSans B5 Plain"/>
              </a:rPr>
              <a:t>Point getFocus1()</a:t>
            </a:r>
          </a:p>
          <a:p>
            <a:pPr lvl="1"/>
            <a:r>
              <a:rPr lang="en-GB" altLang="en-US">
                <a:latin typeface="TheSans B5 Plain"/>
              </a:rPr>
              <a:t>Point getFocus2()</a:t>
            </a:r>
          </a:p>
          <a:p>
            <a:r>
              <a:rPr lang="en-GB" altLang="en-US"/>
              <a:t>}</a:t>
            </a:r>
          </a:p>
        </p:txBody>
      </p:sp>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51B096E8-5EBA-4C32-83CA-09EC793E8704}" type="slidenum">
              <a:rPr lang="en-US" altLang="en-US" sz="1200">
                <a:solidFill>
                  <a:srgbClr val="08515E"/>
                </a:solidFill>
              </a:rPr>
              <a:pPr/>
              <a:t>11</a:t>
            </a:fld>
            <a:endParaRPr lang="en-US" altLang="en-US" sz="1200">
              <a:solidFill>
                <a:srgbClr val="08515E"/>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457200" y="333375"/>
            <a:ext cx="8229600" cy="661988"/>
          </a:xfrm>
        </p:spPr>
        <p:txBody>
          <a:bodyPr/>
          <a:lstStyle/>
          <a:p>
            <a:r>
              <a:rPr lang="en-GB" altLang="en-US"/>
              <a:t>LSP violation example</a:t>
            </a:r>
          </a:p>
        </p:txBody>
      </p:sp>
      <p:sp>
        <p:nvSpPr>
          <p:cNvPr id="13315" name="Content Placeholder 2"/>
          <p:cNvSpPr>
            <a:spLocks noGrp="1"/>
          </p:cNvSpPr>
          <p:nvPr>
            <p:ph idx="1"/>
          </p:nvPr>
        </p:nvSpPr>
        <p:spPr>
          <a:xfrm>
            <a:off x="457200" y="1268413"/>
            <a:ext cx="7848600" cy="4572000"/>
          </a:xfrm>
        </p:spPr>
        <p:txBody>
          <a:bodyPr/>
          <a:lstStyle/>
          <a:p>
            <a:r>
              <a:rPr lang="en-GB" altLang="en-US"/>
              <a:t>Class Circle extends Ellipse {</a:t>
            </a:r>
          </a:p>
          <a:p>
            <a:pPr lvl="1"/>
            <a:r>
              <a:rPr lang="en-GB" altLang="en-US">
                <a:latin typeface="TheSans B5 Plain"/>
              </a:rPr>
              <a:t>setFocus1(Point center) {</a:t>
            </a:r>
          </a:p>
          <a:p>
            <a:pPr lvl="2"/>
            <a:r>
              <a:rPr lang="en-GB" altLang="en-US">
                <a:latin typeface="TheSans B5 Plain"/>
              </a:rPr>
              <a:t>super.setFocus1(center);</a:t>
            </a:r>
          </a:p>
          <a:p>
            <a:pPr lvl="2"/>
            <a:r>
              <a:rPr lang="en-GB" altLang="en-US">
                <a:latin typeface="TheSans B5 Plain"/>
              </a:rPr>
              <a:t>super.setFocus2(center);</a:t>
            </a:r>
          </a:p>
          <a:p>
            <a:pPr lvl="1"/>
            <a:r>
              <a:rPr lang="en-GB" altLang="en-US">
                <a:latin typeface="TheSans B5 Plain"/>
              </a:rPr>
              <a:t>}</a:t>
            </a:r>
          </a:p>
          <a:p>
            <a:pPr lvl="1"/>
            <a:r>
              <a:rPr lang="en-GB" altLang="en-US">
                <a:latin typeface="TheSans B5 Plain"/>
              </a:rPr>
              <a:t>setFocus2(Point center) {</a:t>
            </a:r>
          </a:p>
          <a:p>
            <a:pPr lvl="2"/>
            <a:r>
              <a:rPr lang="en-GB" altLang="en-US">
                <a:latin typeface="TheSans B5 Plain"/>
              </a:rPr>
              <a:t>super.setFocus1(center);</a:t>
            </a:r>
          </a:p>
          <a:p>
            <a:pPr lvl="2"/>
            <a:r>
              <a:rPr lang="en-GB" altLang="en-US">
                <a:latin typeface="TheSans B5 Plain"/>
              </a:rPr>
              <a:t>super.setFocus2(center);</a:t>
            </a:r>
          </a:p>
          <a:p>
            <a:pPr lvl="1"/>
            <a:r>
              <a:rPr lang="en-GB" altLang="en-US">
                <a:latin typeface="TheSans B5 Plain"/>
              </a:rPr>
              <a:t>}</a:t>
            </a:r>
          </a:p>
          <a:p>
            <a:pPr lvl="1"/>
            <a:endParaRPr lang="en-GB" altLang="en-US">
              <a:latin typeface="TheSans B5 Plain"/>
            </a:endParaRPr>
          </a:p>
          <a:p>
            <a:pPr lvl="1"/>
            <a:endParaRPr lang="en-GB" altLang="en-US">
              <a:latin typeface="TheSans B5 Plain"/>
            </a:endParaRPr>
          </a:p>
          <a:p>
            <a:r>
              <a:rPr lang="en-GB" altLang="en-US"/>
              <a:t>}</a:t>
            </a:r>
          </a:p>
        </p:txBody>
      </p:sp>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75E72EEB-9936-44BF-9BF7-68AC55DC9312}" type="slidenum">
              <a:rPr lang="en-US" altLang="en-US" sz="1200">
                <a:solidFill>
                  <a:srgbClr val="08515E"/>
                </a:solidFill>
              </a:rPr>
              <a:pPr/>
              <a:t>12</a:t>
            </a:fld>
            <a:endParaRPr lang="en-US" altLang="en-US" sz="1200">
              <a:solidFill>
                <a:srgbClr val="08515E"/>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GB" altLang="en-US"/>
              <a:t>LSP violation detection</a:t>
            </a:r>
          </a:p>
        </p:txBody>
      </p:sp>
      <p:sp>
        <p:nvSpPr>
          <p:cNvPr id="14339" name="Content Placeholder 2"/>
          <p:cNvSpPr>
            <a:spLocks noGrp="1"/>
          </p:cNvSpPr>
          <p:nvPr>
            <p:ph idx="1"/>
          </p:nvPr>
        </p:nvSpPr>
        <p:spPr/>
        <p:txBody>
          <a:bodyPr/>
          <a:lstStyle/>
          <a:p>
            <a:pPr marL="0" indent="0">
              <a:buFont typeface="Times" panose="02020603050405020304" pitchFamily="18" charset="0"/>
              <a:buNone/>
            </a:pPr>
            <a:r>
              <a:rPr lang="en-GB" altLang="en-US" sz="2400"/>
              <a:t>public void (Ellipse e)</a:t>
            </a:r>
          </a:p>
          <a:p>
            <a:pPr marL="0" indent="0">
              <a:buFont typeface="Times" panose="02020603050405020304" pitchFamily="18" charset="0"/>
              <a:buNone/>
            </a:pPr>
            <a:r>
              <a:rPr lang="en-GB" altLang="en-US" sz="2400"/>
              <a:t>{</a:t>
            </a:r>
          </a:p>
          <a:p>
            <a:pPr marL="0" indent="0">
              <a:buFont typeface="Times" panose="02020603050405020304" pitchFamily="18" charset="0"/>
              <a:buNone/>
            </a:pPr>
            <a:r>
              <a:rPr lang="en-GB" altLang="en-US" sz="2400"/>
              <a:t>	Point a(-1,0);</a:t>
            </a:r>
          </a:p>
          <a:p>
            <a:pPr marL="0" indent="0">
              <a:buFont typeface="Times" panose="02020603050405020304" pitchFamily="18" charset="0"/>
              <a:buNone/>
            </a:pPr>
            <a:r>
              <a:rPr lang="en-GB" altLang="en-US" sz="2400"/>
              <a:t>	Point b(1,0);</a:t>
            </a:r>
          </a:p>
          <a:p>
            <a:pPr marL="0" indent="0">
              <a:buFont typeface="Times" panose="02020603050405020304" pitchFamily="18" charset="0"/>
              <a:buNone/>
            </a:pPr>
            <a:r>
              <a:rPr lang="en-GB" altLang="en-US" sz="2400"/>
              <a:t>	e.Focus1(a);</a:t>
            </a:r>
          </a:p>
          <a:p>
            <a:pPr marL="0" indent="0">
              <a:buFont typeface="Times" panose="02020603050405020304" pitchFamily="18" charset="0"/>
              <a:buNone/>
            </a:pPr>
            <a:r>
              <a:rPr lang="en-GB" altLang="en-US" sz="2400"/>
              <a:t>	e.Focus2(b);</a:t>
            </a:r>
          </a:p>
          <a:p>
            <a:pPr marL="0" indent="0">
              <a:buFont typeface="Times" panose="02020603050405020304" pitchFamily="18" charset="0"/>
              <a:buNone/>
            </a:pPr>
            <a:r>
              <a:rPr lang="en-GB" altLang="en-US" sz="2400"/>
              <a:t>	assert(e.GetFocus1() == a); // if e is type Circle</a:t>
            </a:r>
          </a:p>
          <a:p>
            <a:pPr marL="0" indent="0">
              <a:buFont typeface="Times" panose="02020603050405020304" pitchFamily="18" charset="0"/>
              <a:buNone/>
            </a:pPr>
            <a:r>
              <a:rPr lang="en-GB" altLang="en-US" sz="2400"/>
              <a:t>	assert(e.GetFocus2() == b);  // assertion will fail!!</a:t>
            </a:r>
          </a:p>
          <a:p>
            <a:pPr marL="0" indent="0">
              <a:buFont typeface="Times" panose="02020603050405020304" pitchFamily="18" charset="0"/>
              <a:buNone/>
            </a:pPr>
            <a:r>
              <a:rPr lang="en-GB" altLang="en-US" sz="2400"/>
              <a:t>}</a:t>
            </a:r>
          </a:p>
        </p:txBody>
      </p:sp>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DF6D5FDB-D84B-40CC-A353-93DDDAAFE0C1}" type="slidenum">
              <a:rPr lang="en-US" altLang="en-US" sz="1200">
                <a:solidFill>
                  <a:srgbClr val="08515E"/>
                </a:solidFill>
              </a:rPr>
              <a:pPr/>
              <a:t>13</a:t>
            </a:fld>
            <a:endParaRPr lang="en-US" altLang="en-US" sz="1200">
              <a:solidFill>
                <a:srgbClr val="08515E"/>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GB" altLang="en-US"/>
              <a:t>Design by contract</a:t>
            </a:r>
          </a:p>
        </p:txBody>
      </p:sp>
      <p:sp>
        <p:nvSpPr>
          <p:cNvPr id="15363" name="Content Placeholder 2"/>
          <p:cNvSpPr>
            <a:spLocks noGrp="1"/>
          </p:cNvSpPr>
          <p:nvPr>
            <p:ph idx="1"/>
          </p:nvPr>
        </p:nvSpPr>
        <p:spPr/>
        <p:txBody>
          <a:bodyPr/>
          <a:lstStyle/>
          <a:p>
            <a:r>
              <a:rPr lang="en-GB" altLang="en-US"/>
              <a:t>Circle breaks the implicit contract of the Ellipse class and therefore violates LSP</a:t>
            </a:r>
          </a:p>
          <a:p>
            <a:r>
              <a:rPr lang="en-GB" altLang="en-US"/>
              <a:t>Design by contract</a:t>
            </a:r>
          </a:p>
          <a:p>
            <a:pPr lvl="1"/>
            <a:r>
              <a:rPr lang="en-GB" altLang="en-US">
                <a:latin typeface="TheSans B5 Plain"/>
              </a:rPr>
              <a:t>Can be defined in languages such as Eiffel, each method has a contract which is checked on each invocation</a:t>
            </a:r>
          </a:p>
          <a:p>
            <a:pPr lvl="1"/>
            <a:r>
              <a:rPr lang="en-GB" altLang="en-US">
                <a:latin typeface="TheSans B5 Plain"/>
              </a:rPr>
              <a:t>For other languages use assertions</a:t>
            </a:r>
          </a:p>
        </p:txBody>
      </p:sp>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17E35926-9EA0-45DC-9D49-4637D49D0F25}" type="slidenum">
              <a:rPr lang="en-US" altLang="en-US" sz="1200">
                <a:solidFill>
                  <a:srgbClr val="08515E"/>
                </a:solidFill>
              </a:rPr>
              <a:pPr/>
              <a:t>14</a:t>
            </a:fld>
            <a:endParaRPr lang="en-US" altLang="en-US" sz="1200">
              <a:solidFill>
                <a:srgbClr val="08515E"/>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GB" altLang="en-US"/>
              <a:t>Dependency Inversion Principle</a:t>
            </a:r>
          </a:p>
        </p:txBody>
      </p:sp>
      <p:sp>
        <p:nvSpPr>
          <p:cNvPr id="16387" name="Content Placeholder 2"/>
          <p:cNvSpPr>
            <a:spLocks noGrp="1"/>
          </p:cNvSpPr>
          <p:nvPr>
            <p:ph idx="1"/>
          </p:nvPr>
        </p:nvSpPr>
        <p:spPr/>
        <p:txBody>
          <a:bodyPr/>
          <a:lstStyle/>
          <a:p>
            <a:r>
              <a:rPr lang="en-GB" altLang="en-US"/>
              <a:t>Tradition dependency</a:t>
            </a:r>
          </a:p>
          <a:p>
            <a:pPr lvl="1"/>
            <a:r>
              <a:rPr lang="en-GB" altLang="en-US">
                <a:latin typeface="TheSans B5 Plain"/>
              </a:rPr>
              <a:t>High level (application level) methods rely on lower detailed functions</a:t>
            </a:r>
          </a:p>
          <a:p>
            <a:pPr lvl="1"/>
            <a:r>
              <a:rPr lang="en-GB" altLang="en-US">
                <a:latin typeface="TheSans B5 Plain"/>
              </a:rPr>
              <a:t>Unreliable</a:t>
            </a:r>
          </a:p>
          <a:p>
            <a:pPr lvl="2"/>
            <a:r>
              <a:rPr lang="en-GB" altLang="en-US">
                <a:latin typeface="TheSans B5 Plain"/>
              </a:rPr>
              <a:t>Low level concrete functions are liable to change (e.g. ascii -- &gt; unicode handling)</a:t>
            </a:r>
          </a:p>
          <a:p>
            <a:pPr lvl="2"/>
            <a:r>
              <a:rPr lang="en-GB" altLang="en-US">
                <a:latin typeface="TheSans B5 Plain"/>
              </a:rPr>
              <a:t>Changes in low level can break high level code</a:t>
            </a:r>
          </a:p>
        </p:txBody>
      </p:sp>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B389D5FE-9DE3-4D45-9105-7DAE08646FF6}" type="slidenum">
              <a:rPr lang="en-US" altLang="en-US" sz="1200">
                <a:solidFill>
                  <a:srgbClr val="08515E"/>
                </a:solidFill>
              </a:rPr>
              <a:pPr/>
              <a:t>15</a:t>
            </a:fld>
            <a:endParaRPr lang="en-US" altLang="en-US" sz="1200">
              <a:solidFill>
                <a:srgbClr val="08515E"/>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457200" y="188913"/>
            <a:ext cx="8229600" cy="661987"/>
          </a:xfrm>
        </p:spPr>
        <p:txBody>
          <a:bodyPr/>
          <a:lstStyle/>
          <a:p>
            <a:r>
              <a:rPr lang="en-GB" altLang="en-US"/>
              <a:t>Dependency Inversion Principle</a:t>
            </a:r>
          </a:p>
        </p:txBody>
      </p:sp>
      <p:sp>
        <p:nvSpPr>
          <p:cNvPr id="17411" name="Content Placeholder 2"/>
          <p:cNvSpPr>
            <a:spLocks noGrp="1"/>
          </p:cNvSpPr>
          <p:nvPr>
            <p:ph idx="1"/>
          </p:nvPr>
        </p:nvSpPr>
        <p:spPr>
          <a:xfrm>
            <a:off x="457200" y="1017588"/>
            <a:ext cx="7848600" cy="4572000"/>
          </a:xfrm>
        </p:spPr>
        <p:txBody>
          <a:bodyPr/>
          <a:lstStyle/>
          <a:p>
            <a:r>
              <a:rPr lang="en-GB" altLang="en-US" sz="2400"/>
              <a:t>With OO, concrete base classes depend on high level interfaces so…</a:t>
            </a:r>
          </a:p>
          <a:p>
            <a:r>
              <a:rPr lang="en-GB" altLang="en-US" sz="2400"/>
              <a:t>Depend upon Abstractions. Do not depend upon concretions. </a:t>
            </a:r>
          </a:p>
        </p:txBody>
      </p:sp>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F34C3DCC-DCEF-4243-9242-751D6AD4CDBA}" type="slidenum">
              <a:rPr lang="en-US" altLang="en-US" sz="1200">
                <a:solidFill>
                  <a:srgbClr val="08515E"/>
                </a:solidFill>
              </a:rPr>
              <a:pPr/>
              <a:t>16</a:t>
            </a:fld>
            <a:endParaRPr lang="en-US" altLang="en-US" sz="1200">
              <a:solidFill>
                <a:srgbClr val="08515E"/>
              </a:solidFill>
            </a:endParaRPr>
          </a:p>
        </p:txBody>
      </p:sp>
      <p:sp>
        <p:nvSpPr>
          <p:cNvPr id="7" name="Rectangle 6"/>
          <p:cNvSpPr/>
          <p:nvPr/>
        </p:nvSpPr>
        <p:spPr>
          <a:xfrm>
            <a:off x="3635375" y="2492375"/>
            <a:ext cx="1873250" cy="8651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dirty="0">
                <a:solidFill>
                  <a:srgbClr val="000000"/>
                </a:solidFill>
              </a:rPr>
              <a:t>Interface</a:t>
            </a:r>
          </a:p>
        </p:txBody>
      </p:sp>
      <p:sp>
        <p:nvSpPr>
          <p:cNvPr id="8" name="Rectangle 7"/>
          <p:cNvSpPr/>
          <p:nvPr/>
        </p:nvSpPr>
        <p:spPr>
          <a:xfrm>
            <a:off x="2411413" y="3789363"/>
            <a:ext cx="1873250" cy="863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dirty="0">
                <a:solidFill>
                  <a:srgbClr val="000000"/>
                </a:solidFill>
              </a:rPr>
              <a:t>Abstract</a:t>
            </a:r>
          </a:p>
          <a:p>
            <a:pPr algn="ctr">
              <a:defRPr/>
            </a:pPr>
            <a:r>
              <a:rPr lang="en-GB" dirty="0">
                <a:solidFill>
                  <a:srgbClr val="000000"/>
                </a:solidFill>
              </a:rPr>
              <a:t>sub-class</a:t>
            </a:r>
          </a:p>
        </p:txBody>
      </p:sp>
      <p:sp>
        <p:nvSpPr>
          <p:cNvPr id="9" name="Rectangle 8"/>
          <p:cNvSpPr/>
          <p:nvPr/>
        </p:nvSpPr>
        <p:spPr>
          <a:xfrm>
            <a:off x="900113" y="5300663"/>
            <a:ext cx="1871662" cy="86518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dirty="0">
                <a:solidFill>
                  <a:srgbClr val="000000"/>
                </a:solidFill>
              </a:rPr>
              <a:t>Concrete </a:t>
            </a:r>
          </a:p>
          <a:p>
            <a:pPr algn="ctr">
              <a:defRPr/>
            </a:pPr>
            <a:r>
              <a:rPr lang="en-GB" dirty="0">
                <a:solidFill>
                  <a:srgbClr val="000000"/>
                </a:solidFill>
              </a:rPr>
              <a:t>Class</a:t>
            </a:r>
          </a:p>
        </p:txBody>
      </p:sp>
      <p:sp>
        <p:nvSpPr>
          <p:cNvPr id="10" name="Rectangle 9"/>
          <p:cNvSpPr/>
          <p:nvPr/>
        </p:nvSpPr>
        <p:spPr>
          <a:xfrm>
            <a:off x="2987675" y="5300663"/>
            <a:ext cx="1871663" cy="86518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dirty="0">
                <a:solidFill>
                  <a:srgbClr val="000000"/>
                </a:solidFill>
              </a:rPr>
              <a:t>Concrete </a:t>
            </a:r>
          </a:p>
          <a:p>
            <a:pPr algn="ctr">
              <a:defRPr/>
            </a:pPr>
            <a:r>
              <a:rPr lang="en-GB" dirty="0">
                <a:solidFill>
                  <a:srgbClr val="000000"/>
                </a:solidFill>
              </a:rPr>
              <a:t>Class</a:t>
            </a:r>
          </a:p>
        </p:txBody>
      </p:sp>
      <p:sp>
        <p:nvSpPr>
          <p:cNvPr id="11" name="Rectangle 10"/>
          <p:cNvSpPr/>
          <p:nvPr/>
        </p:nvSpPr>
        <p:spPr>
          <a:xfrm>
            <a:off x="5076825" y="5300663"/>
            <a:ext cx="1871663" cy="86518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dirty="0">
                <a:solidFill>
                  <a:srgbClr val="000000"/>
                </a:solidFill>
              </a:rPr>
              <a:t>Concrete </a:t>
            </a:r>
          </a:p>
          <a:p>
            <a:pPr algn="ctr">
              <a:defRPr/>
            </a:pPr>
            <a:r>
              <a:rPr lang="en-GB" dirty="0">
                <a:solidFill>
                  <a:srgbClr val="000000"/>
                </a:solidFill>
              </a:rPr>
              <a:t>Class</a:t>
            </a:r>
          </a:p>
        </p:txBody>
      </p:sp>
      <p:cxnSp>
        <p:nvCxnSpPr>
          <p:cNvPr id="15" name="Elbow Connector 14"/>
          <p:cNvCxnSpPr>
            <a:stCxn id="7" idx="2"/>
            <a:endCxn id="8" idx="0"/>
          </p:cNvCxnSpPr>
          <p:nvPr/>
        </p:nvCxnSpPr>
        <p:spPr>
          <a:xfrm rot="5400000">
            <a:off x="3744119" y="2961482"/>
            <a:ext cx="431800" cy="1223962"/>
          </a:xfrm>
          <a:prstGeom prst="bentConnector3">
            <a:avLst>
              <a:gd name="adj1" fmla="val 50000"/>
            </a:avLst>
          </a:prstGeom>
          <a:ln w="19050">
            <a:solidFill>
              <a:srgbClr val="000000"/>
            </a:solidFill>
            <a:tailEnd type="arrow" w="lg" len="lg"/>
          </a:ln>
        </p:spPr>
        <p:style>
          <a:lnRef idx="1">
            <a:schemeClr val="accent1"/>
          </a:lnRef>
          <a:fillRef idx="0">
            <a:schemeClr val="accent1"/>
          </a:fillRef>
          <a:effectRef idx="0">
            <a:schemeClr val="accent1"/>
          </a:effectRef>
          <a:fontRef idx="minor">
            <a:schemeClr val="tx1"/>
          </a:fontRef>
        </p:style>
      </p:cxnSp>
      <p:cxnSp>
        <p:nvCxnSpPr>
          <p:cNvPr id="20" name="Elbow Connector 19"/>
          <p:cNvCxnSpPr>
            <a:endCxn id="11" idx="0"/>
          </p:cNvCxnSpPr>
          <p:nvPr/>
        </p:nvCxnSpPr>
        <p:spPr>
          <a:xfrm>
            <a:off x="3959225" y="4652963"/>
            <a:ext cx="2052638" cy="647700"/>
          </a:xfrm>
          <a:prstGeom prst="bentConnector2">
            <a:avLst/>
          </a:prstGeom>
          <a:ln w="19050">
            <a:solidFill>
              <a:srgbClr val="000000"/>
            </a:solidFill>
            <a:tailEnd type="arrow" w="lg" len="lg"/>
          </a:ln>
        </p:spPr>
        <p:style>
          <a:lnRef idx="1">
            <a:schemeClr val="accent1"/>
          </a:lnRef>
          <a:fillRef idx="0">
            <a:schemeClr val="accent1"/>
          </a:fillRef>
          <a:effectRef idx="0">
            <a:schemeClr val="accent1"/>
          </a:effectRef>
          <a:fontRef idx="minor">
            <a:schemeClr val="tx1"/>
          </a:fontRef>
        </p:style>
      </p:cxnSp>
      <p:cxnSp>
        <p:nvCxnSpPr>
          <p:cNvPr id="37" name="Elbow Connector 36"/>
          <p:cNvCxnSpPr/>
          <p:nvPr/>
        </p:nvCxnSpPr>
        <p:spPr>
          <a:xfrm rot="16200000" flipH="1">
            <a:off x="3636169" y="4652169"/>
            <a:ext cx="647700" cy="649288"/>
          </a:xfrm>
          <a:prstGeom prst="bentConnector3">
            <a:avLst>
              <a:gd name="adj1" fmla="val 50000"/>
            </a:avLst>
          </a:prstGeom>
          <a:ln w="19050">
            <a:solidFill>
              <a:srgbClr val="000000"/>
            </a:solidFill>
            <a:tailEnd type="arrow" w="lg" len="lg"/>
          </a:ln>
        </p:spPr>
        <p:style>
          <a:lnRef idx="1">
            <a:schemeClr val="accent1"/>
          </a:lnRef>
          <a:fillRef idx="0">
            <a:schemeClr val="accent1"/>
          </a:fillRef>
          <a:effectRef idx="0">
            <a:schemeClr val="accent1"/>
          </a:effectRef>
          <a:fontRef idx="minor">
            <a:schemeClr val="tx1"/>
          </a:fontRef>
        </p:style>
      </p:cxnSp>
      <p:cxnSp>
        <p:nvCxnSpPr>
          <p:cNvPr id="40" name="Elbow Connector 39"/>
          <p:cNvCxnSpPr/>
          <p:nvPr/>
        </p:nvCxnSpPr>
        <p:spPr>
          <a:xfrm rot="5400000">
            <a:off x="2016125" y="4760913"/>
            <a:ext cx="647700" cy="431800"/>
          </a:xfrm>
          <a:prstGeom prst="bentConnector3">
            <a:avLst>
              <a:gd name="adj1" fmla="val 50000"/>
            </a:avLst>
          </a:prstGeom>
          <a:ln w="19050">
            <a:solidFill>
              <a:srgbClr val="000000"/>
            </a:solidFill>
            <a:tailEnd type="arrow" w="lg" len="lg"/>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GB" altLang="en-US"/>
              <a:t>Object creation and DIP </a:t>
            </a:r>
          </a:p>
        </p:txBody>
      </p:sp>
      <p:sp>
        <p:nvSpPr>
          <p:cNvPr id="18435" name="Content Placeholder 2"/>
          <p:cNvSpPr>
            <a:spLocks noGrp="1"/>
          </p:cNvSpPr>
          <p:nvPr>
            <p:ph idx="1"/>
          </p:nvPr>
        </p:nvSpPr>
        <p:spPr/>
        <p:txBody>
          <a:bodyPr/>
          <a:lstStyle/>
          <a:p>
            <a:r>
              <a:rPr lang="en-GB" altLang="en-US"/>
              <a:t>When creating class instance, you often need to be dependent on a concrete class</a:t>
            </a:r>
          </a:p>
          <a:p>
            <a:r>
              <a:rPr lang="en-GB" altLang="en-US"/>
              <a:t>Image p=new Image(“fred.png”);</a:t>
            </a:r>
          </a:p>
          <a:p>
            <a:r>
              <a:rPr lang="en-GB" altLang="en-US"/>
              <a:t>Our code is now directly coupled to the constructor for image….</a:t>
            </a:r>
          </a:p>
          <a:p>
            <a:r>
              <a:rPr lang="en-GB" altLang="en-US"/>
              <a:t>To de-couple this interface it is common to use some form of abstract factory</a:t>
            </a:r>
          </a:p>
        </p:txBody>
      </p:sp>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17FF309B-0D53-44DA-8CAB-FA9793550E20}" type="slidenum">
              <a:rPr lang="en-US" altLang="en-US" sz="1200">
                <a:solidFill>
                  <a:srgbClr val="08515E"/>
                </a:solidFill>
              </a:rPr>
              <a:pPr/>
              <a:t>17</a:t>
            </a:fld>
            <a:endParaRPr lang="en-US" altLang="en-US" sz="1200">
              <a:solidFill>
                <a:srgbClr val="08515E"/>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457200" y="333375"/>
            <a:ext cx="8229600" cy="661988"/>
          </a:xfrm>
        </p:spPr>
        <p:txBody>
          <a:bodyPr/>
          <a:lstStyle/>
          <a:p>
            <a:r>
              <a:rPr lang="en-GB" altLang="en-US"/>
              <a:t>Interface Segregation Principle</a:t>
            </a:r>
          </a:p>
        </p:txBody>
      </p:sp>
      <p:sp>
        <p:nvSpPr>
          <p:cNvPr id="19459" name="Content Placeholder 2"/>
          <p:cNvSpPr>
            <a:spLocks noGrp="1"/>
          </p:cNvSpPr>
          <p:nvPr>
            <p:ph idx="1"/>
          </p:nvPr>
        </p:nvSpPr>
        <p:spPr>
          <a:xfrm>
            <a:off x="457200" y="1341438"/>
            <a:ext cx="7848600" cy="4572000"/>
          </a:xfrm>
        </p:spPr>
        <p:txBody>
          <a:bodyPr/>
          <a:lstStyle/>
          <a:p>
            <a:r>
              <a:rPr lang="en-GB" altLang="en-US"/>
              <a:t>If a class has a large interface to a number of different clients, break it down into</a:t>
            </a:r>
          </a:p>
          <a:p>
            <a:pPr lvl="1"/>
            <a:r>
              <a:rPr lang="en-GB" altLang="en-US">
                <a:latin typeface="TheSans B5 Plain"/>
              </a:rPr>
              <a:t>Different interfaces for each client type</a:t>
            </a:r>
          </a:p>
          <a:p>
            <a:r>
              <a:rPr lang="en-GB" altLang="en-US"/>
              <a:t>E.g. SQL execution helper</a:t>
            </a:r>
          </a:p>
          <a:p>
            <a:pPr lvl="1"/>
            <a:r>
              <a:rPr lang="en-GB" altLang="en-US">
                <a:latin typeface="TheSans B5 Plain"/>
              </a:rPr>
              <a:t>Insert interface</a:t>
            </a:r>
          </a:p>
          <a:p>
            <a:pPr lvl="1"/>
            <a:r>
              <a:rPr lang="en-GB" altLang="en-US">
                <a:latin typeface="TheSans B5 Plain"/>
              </a:rPr>
              <a:t>Select interface</a:t>
            </a:r>
          </a:p>
          <a:p>
            <a:pPr lvl="1"/>
            <a:r>
              <a:rPr lang="en-GB" altLang="en-US">
                <a:latin typeface="TheSans B5 Plain"/>
              </a:rPr>
              <a:t>Delete interface</a:t>
            </a:r>
          </a:p>
        </p:txBody>
      </p:sp>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7DCB9DBC-A717-4B45-891E-A7CCFCF8BD6C}" type="slidenum">
              <a:rPr lang="en-US" altLang="en-US" sz="1200">
                <a:solidFill>
                  <a:srgbClr val="08515E"/>
                </a:solidFill>
              </a:rPr>
              <a:pPr/>
              <a:t>18</a:t>
            </a:fld>
            <a:endParaRPr lang="en-US" altLang="en-US" sz="1200">
              <a:solidFill>
                <a:srgbClr val="08515E"/>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457200" y="115888"/>
            <a:ext cx="8229600" cy="661987"/>
          </a:xfrm>
        </p:spPr>
        <p:txBody>
          <a:bodyPr/>
          <a:lstStyle/>
          <a:p>
            <a:r>
              <a:rPr lang="en-GB" altLang="en-US"/>
              <a:t>Class packaging principles</a:t>
            </a:r>
          </a:p>
        </p:txBody>
      </p:sp>
      <p:sp>
        <p:nvSpPr>
          <p:cNvPr id="20483" name="Content Placeholder 2"/>
          <p:cNvSpPr>
            <a:spLocks noGrp="1"/>
          </p:cNvSpPr>
          <p:nvPr>
            <p:ph idx="1"/>
          </p:nvPr>
        </p:nvSpPr>
        <p:spPr>
          <a:xfrm>
            <a:off x="457200" y="836613"/>
            <a:ext cx="7848600" cy="4572000"/>
          </a:xfrm>
        </p:spPr>
        <p:txBody>
          <a:bodyPr/>
          <a:lstStyle/>
          <a:p>
            <a:r>
              <a:rPr lang="en-GB" altLang="en-US"/>
              <a:t>Release Reuse Equivalency Principle</a:t>
            </a:r>
          </a:p>
          <a:p>
            <a:pPr lvl="1"/>
            <a:r>
              <a:rPr lang="en-GB" altLang="en-US" sz="2800">
                <a:latin typeface="TheSans B5 Plain"/>
              </a:rPr>
              <a:t>The granule of reuse is the granule of release. Only components that are released through a tracking system can effectively be reused. This granule is the package. </a:t>
            </a:r>
          </a:p>
          <a:p>
            <a:r>
              <a:rPr lang="en-GB" altLang="en-US"/>
              <a:t>Common Closure Principle</a:t>
            </a:r>
          </a:p>
          <a:p>
            <a:pPr lvl="1"/>
            <a:r>
              <a:rPr lang="en-GB" altLang="en-US" sz="2800">
                <a:latin typeface="TheSans B5 Plain"/>
              </a:rPr>
              <a:t>Classes that change together, belong together</a:t>
            </a:r>
          </a:p>
          <a:p>
            <a:r>
              <a:rPr lang="en-GB" altLang="en-US" sz="2800"/>
              <a:t>Common Reuse Principle</a:t>
            </a:r>
          </a:p>
          <a:p>
            <a:pPr lvl="1"/>
            <a:r>
              <a:rPr lang="en-GB" altLang="en-US" sz="2800">
                <a:latin typeface="TheSans B5 Plain"/>
              </a:rPr>
              <a:t>Classes that aren’t reused together should not be grouped together</a:t>
            </a:r>
          </a:p>
          <a:p>
            <a:pPr lvl="1"/>
            <a:r>
              <a:rPr lang="en-GB" altLang="en-US" sz="2800">
                <a:latin typeface="TheSans B5 Plain"/>
              </a:rPr>
              <a:t>Consequence, keep packages as small as possible but which doesn’t violate CCP</a:t>
            </a:r>
          </a:p>
          <a:p>
            <a:pPr lvl="1"/>
            <a:endParaRPr lang="en-GB" altLang="en-US" sz="2800">
              <a:latin typeface="TheSans B5 Plain"/>
            </a:endParaRPr>
          </a:p>
        </p:txBody>
      </p:sp>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549FE7FF-A208-4216-8B25-90BC85B8594E}" type="slidenum">
              <a:rPr lang="en-US" altLang="en-US" sz="1200">
                <a:solidFill>
                  <a:srgbClr val="08515E"/>
                </a:solidFill>
              </a:rPr>
              <a:pPr/>
              <a:t>19</a:t>
            </a:fld>
            <a:endParaRPr lang="en-US" altLang="en-US" sz="1200">
              <a:solidFill>
                <a:srgbClr val="08515E"/>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457200" y="174625"/>
            <a:ext cx="8229600" cy="661988"/>
          </a:xfrm>
        </p:spPr>
        <p:txBody>
          <a:bodyPr/>
          <a:lstStyle/>
          <a:p>
            <a:r>
              <a:rPr lang="en-GB" altLang="en-US" b="1"/>
              <a:t>Design failures</a:t>
            </a:r>
            <a:endParaRPr lang="en-GB" altLang="en-US"/>
          </a:p>
        </p:txBody>
      </p:sp>
      <p:sp>
        <p:nvSpPr>
          <p:cNvPr id="7171" name="Content Placeholder 2"/>
          <p:cNvSpPr>
            <a:spLocks noGrp="1"/>
          </p:cNvSpPr>
          <p:nvPr>
            <p:ph idx="1"/>
          </p:nvPr>
        </p:nvSpPr>
        <p:spPr>
          <a:xfrm>
            <a:off x="457200" y="981075"/>
            <a:ext cx="7848600" cy="4572000"/>
          </a:xfrm>
        </p:spPr>
        <p:txBody>
          <a:bodyPr/>
          <a:lstStyle/>
          <a:p>
            <a:r>
              <a:rPr lang="en-GB" altLang="en-US" sz="2800" b="1"/>
              <a:t>Rigidity</a:t>
            </a:r>
          </a:p>
          <a:p>
            <a:pPr lvl="1"/>
            <a:r>
              <a:rPr lang="en-GB" altLang="en-US" sz="2800" b="1">
                <a:latin typeface="TheSans B5 Plain"/>
              </a:rPr>
              <a:t>Hard to modify functionality without major re-work (e.g. fixed strings in menu items)</a:t>
            </a:r>
          </a:p>
          <a:p>
            <a:r>
              <a:rPr lang="en-GB" altLang="en-US" sz="2800" b="1"/>
              <a:t>Fragility</a:t>
            </a:r>
          </a:p>
          <a:p>
            <a:pPr lvl="1"/>
            <a:r>
              <a:rPr lang="en-GB" altLang="en-US" sz="2800" b="1">
                <a:latin typeface="TheSans B5 Plain"/>
              </a:rPr>
              <a:t>P(error) high after modification</a:t>
            </a:r>
          </a:p>
          <a:p>
            <a:r>
              <a:rPr lang="en-GB" altLang="en-US" sz="2800" b="1"/>
              <a:t>Immobility</a:t>
            </a:r>
          </a:p>
          <a:p>
            <a:pPr lvl="1"/>
            <a:r>
              <a:rPr lang="en-GB" altLang="en-US" sz="2800" b="1">
                <a:latin typeface="TheSans B5 Plain"/>
              </a:rPr>
              <a:t>Code hard to re-use on other projects (often due to coupling)</a:t>
            </a:r>
          </a:p>
          <a:p>
            <a:r>
              <a:rPr lang="en-GB" altLang="en-US" sz="2800" b="1"/>
              <a:t>Viscosity of design</a:t>
            </a:r>
          </a:p>
          <a:p>
            <a:pPr lvl="1"/>
            <a:r>
              <a:rPr lang="en-GB" altLang="en-US" sz="2800" b="1">
                <a:latin typeface="TheSans B5 Plain"/>
              </a:rPr>
              <a:t>Hard to modify code functionality and keep original design philosophy</a:t>
            </a:r>
          </a:p>
          <a:p>
            <a:pPr lvl="1"/>
            <a:endParaRPr lang="en-GB" altLang="en-US" sz="2800" b="1">
              <a:latin typeface="TheSans B5 Plain"/>
            </a:endParaRPr>
          </a:p>
          <a:p>
            <a:endParaRPr lang="en-GB" altLang="en-US" sz="2800"/>
          </a:p>
        </p:txBody>
      </p:sp>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B0C205EA-C832-44B9-914E-E232C2B657B8}" type="slidenum">
              <a:rPr lang="en-US" altLang="en-US" sz="1200">
                <a:solidFill>
                  <a:srgbClr val="08515E"/>
                </a:solidFill>
              </a:rPr>
              <a:pPr/>
              <a:t>2</a:t>
            </a:fld>
            <a:endParaRPr lang="en-US" altLang="en-US" sz="1200">
              <a:solidFill>
                <a:srgbClr val="08515E"/>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457200" y="895350"/>
            <a:ext cx="8229600" cy="661988"/>
          </a:xfrm>
        </p:spPr>
        <p:txBody>
          <a:bodyPr/>
          <a:lstStyle/>
          <a:p>
            <a:r>
              <a:rPr lang="en-GB" altLang="en-US"/>
              <a:t>Language levels</a:t>
            </a:r>
          </a:p>
        </p:txBody>
      </p:sp>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8572A213-707D-4A58-92B1-5947E9E4B164}" type="slidenum">
              <a:rPr lang="en-US" altLang="en-US" sz="1200">
                <a:solidFill>
                  <a:srgbClr val="08515E"/>
                </a:solidFill>
              </a:rPr>
              <a:pPr/>
              <a:t>20</a:t>
            </a:fld>
            <a:endParaRPr lang="en-US" altLang="en-US" sz="1200">
              <a:solidFill>
                <a:srgbClr val="08515E"/>
              </a:solidFill>
            </a:endParaRPr>
          </a:p>
        </p:txBody>
      </p:sp>
      <p:sp>
        <p:nvSpPr>
          <p:cNvPr id="7" name="Text Box 3"/>
          <p:cNvSpPr txBox="1">
            <a:spLocks noChangeArrowheads="1"/>
          </p:cNvSpPr>
          <p:nvPr/>
        </p:nvSpPr>
        <p:spPr bwMode="auto">
          <a:xfrm>
            <a:off x="685800" y="5049838"/>
            <a:ext cx="8134350" cy="369887"/>
          </a:xfrm>
          <a:prstGeom prst="rect">
            <a:avLst/>
          </a:prstGeom>
          <a:noFill/>
          <a:ln w="28575">
            <a:solidFill>
              <a:srgbClr val="00008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pPr eaLnBrk="1" hangingPunct="1"/>
            <a:r>
              <a:rPr lang="en-GB" altLang="en-US" sz="1800"/>
              <a:t>Microcode (tells the processor how to interpret machine language instructions)</a:t>
            </a:r>
          </a:p>
        </p:txBody>
      </p:sp>
      <p:sp>
        <p:nvSpPr>
          <p:cNvPr id="8" name="Text Box 4"/>
          <p:cNvSpPr txBox="1">
            <a:spLocks noChangeArrowheads="1"/>
          </p:cNvSpPr>
          <p:nvPr/>
        </p:nvSpPr>
        <p:spPr bwMode="auto">
          <a:xfrm>
            <a:off x="685800" y="4349750"/>
            <a:ext cx="7315200" cy="395288"/>
          </a:xfrm>
          <a:prstGeom prst="rect">
            <a:avLst/>
          </a:prstGeom>
          <a:noFill/>
          <a:ln w="28575">
            <a:solidFill>
              <a:srgbClr val="00008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pPr eaLnBrk="1" hangingPunct="1"/>
            <a:r>
              <a:rPr lang="en-GB" altLang="en-US" sz="1800"/>
              <a:t> Machine language (ultimate output of compiler and/or assembler)</a:t>
            </a:r>
          </a:p>
        </p:txBody>
      </p:sp>
      <p:sp>
        <p:nvSpPr>
          <p:cNvPr id="9" name="Text Box 5"/>
          <p:cNvSpPr txBox="1">
            <a:spLocks noChangeArrowheads="1"/>
          </p:cNvSpPr>
          <p:nvPr/>
        </p:nvSpPr>
        <p:spPr bwMode="auto">
          <a:xfrm>
            <a:off x="685800" y="3602038"/>
            <a:ext cx="6705600" cy="395287"/>
          </a:xfrm>
          <a:prstGeom prst="rect">
            <a:avLst/>
          </a:prstGeom>
          <a:noFill/>
          <a:ln w="28575">
            <a:solidFill>
              <a:srgbClr val="00008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pPr eaLnBrk="1" hangingPunct="1"/>
            <a:r>
              <a:rPr lang="en-GB" altLang="en-US" sz="1800"/>
              <a:t> Assembly languge (e.g. IBM or Intel assembly language)</a:t>
            </a:r>
          </a:p>
        </p:txBody>
      </p:sp>
      <p:sp>
        <p:nvSpPr>
          <p:cNvPr id="10" name="Text Box 6"/>
          <p:cNvSpPr txBox="1">
            <a:spLocks noChangeArrowheads="1"/>
          </p:cNvSpPr>
          <p:nvPr/>
        </p:nvSpPr>
        <p:spPr bwMode="auto">
          <a:xfrm>
            <a:off x="685800" y="2916238"/>
            <a:ext cx="6019800" cy="395287"/>
          </a:xfrm>
          <a:prstGeom prst="rect">
            <a:avLst/>
          </a:prstGeom>
          <a:noFill/>
          <a:ln w="28575">
            <a:solidFill>
              <a:srgbClr val="00008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pPr eaLnBrk="1" hangingPunct="1"/>
            <a:r>
              <a:rPr lang="en-GB" altLang="en-US" sz="1800"/>
              <a:t>High-level language (e.g. C, Pascal)</a:t>
            </a:r>
          </a:p>
        </p:txBody>
      </p:sp>
      <p:sp>
        <p:nvSpPr>
          <p:cNvPr id="11" name="Text Box 7"/>
          <p:cNvSpPr txBox="1">
            <a:spLocks noChangeArrowheads="1"/>
          </p:cNvSpPr>
          <p:nvPr/>
        </p:nvSpPr>
        <p:spPr bwMode="auto">
          <a:xfrm>
            <a:off x="685800" y="2124075"/>
            <a:ext cx="6172200" cy="368300"/>
          </a:xfrm>
          <a:prstGeom prst="rect">
            <a:avLst/>
          </a:prstGeom>
          <a:noFill/>
          <a:ln w="28575">
            <a:solidFill>
              <a:srgbClr val="00008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pPr eaLnBrk="1" hangingPunct="1"/>
            <a:r>
              <a:rPr lang="en-GB" altLang="en-US" sz="1800"/>
              <a:t>Object-oriented language (e.g. C++, Smalltalk, Java, C#)</a:t>
            </a:r>
          </a:p>
        </p:txBody>
      </p:sp>
      <p:sp>
        <p:nvSpPr>
          <p:cNvPr id="12" name="Line 10"/>
          <p:cNvSpPr>
            <a:spLocks noChangeShapeType="1"/>
          </p:cNvSpPr>
          <p:nvPr/>
        </p:nvSpPr>
        <p:spPr bwMode="auto">
          <a:xfrm>
            <a:off x="5867400" y="2492375"/>
            <a:ext cx="266700" cy="423863"/>
          </a:xfrm>
          <a:prstGeom prst="line">
            <a:avLst/>
          </a:prstGeom>
          <a:noFill/>
          <a:ln w="25400">
            <a:solidFill>
              <a:srgbClr val="FF3300"/>
            </a:solidFill>
            <a:prstDash val="sys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3" name="Line 11"/>
          <p:cNvSpPr>
            <a:spLocks noChangeShapeType="1"/>
          </p:cNvSpPr>
          <p:nvPr/>
        </p:nvSpPr>
        <p:spPr bwMode="auto">
          <a:xfrm>
            <a:off x="6705600" y="3068638"/>
            <a:ext cx="304800" cy="533400"/>
          </a:xfrm>
          <a:prstGeom prst="line">
            <a:avLst/>
          </a:prstGeom>
          <a:noFill/>
          <a:ln w="25400">
            <a:solidFill>
              <a:srgbClr val="FF3300"/>
            </a:solidFill>
            <a:prstDash val="sys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4" name="Line 12"/>
          <p:cNvSpPr>
            <a:spLocks noChangeShapeType="1"/>
          </p:cNvSpPr>
          <p:nvPr/>
        </p:nvSpPr>
        <p:spPr bwMode="auto">
          <a:xfrm>
            <a:off x="7391400" y="3830638"/>
            <a:ext cx="304800" cy="533400"/>
          </a:xfrm>
          <a:prstGeom prst="line">
            <a:avLst/>
          </a:prstGeom>
          <a:noFill/>
          <a:ln w="25400">
            <a:solidFill>
              <a:srgbClr val="FF3300"/>
            </a:solidFill>
            <a:prstDash val="sys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5" name="Line 13"/>
          <p:cNvSpPr>
            <a:spLocks noChangeShapeType="1"/>
          </p:cNvSpPr>
          <p:nvPr/>
        </p:nvSpPr>
        <p:spPr bwMode="auto">
          <a:xfrm>
            <a:off x="8001000" y="4516438"/>
            <a:ext cx="304800" cy="533400"/>
          </a:xfrm>
          <a:prstGeom prst="line">
            <a:avLst/>
          </a:prstGeom>
          <a:noFill/>
          <a:ln w="25400">
            <a:solidFill>
              <a:srgbClr val="FF3300"/>
            </a:solidFill>
            <a:prstDash val="sys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par>
                          <p:cTn id="9" fill="hold" nodeType="afterGroup">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8"/>
                                        </p:tgtEl>
                                        <p:attrNameLst>
                                          <p:attrName>style.visibility</p:attrName>
                                        </p:attrNameLst>
                                      </p:cBhvr>
                                      <p:to>
                                        <p:strVal val="visible"/>
                                      </p:to>
                                    </p:set>
                                    <p:anim calcmode="lin" valueType="num">
                                      <p:cBhvr additive="base">
                                        <p:cTn id="12" dur="500" fill="hold"/>
                                        <p:tgtEl>
                                          <p:spTgt spid="8"/>
                                        </p:tgtEl>
                                        <p:attrNameLst>
                                          <p:attrName>ppt_x</p:attrName>
                                        </p:attrNameLst>
                                      </p:cBhvr>
                                      <p:tavLst>
                                        <p:tav tm="0">
                                          <p:val>
                                            <p:strVal val="#ppt_x"/>
                                          </p:val>
                                        </p:tav>
                                        <p:tav tm="100000">
                                          <p:val>
                                            <p:strVal val="#ppt_x"/>
                                          </p:val>
                                        </p:tav>
                                      </p:tavLst>
                                    </p:anim>
                                    <p:anim calcmode="lin" valueType="num">
                                      <p:cBhvr additive="base">
                                        <p:cTn id="13" dur="500" fill="hold"/>
                                        <p:tgtEl>
                                          <p:spTgt spid="8"/>
                                        </p:tgtEl>
                                        <p:attrNameLst>
                                          <p:attrName>ppt_y</p:attrName>
                                        </p:attrNameLst>
                                      </p:cBhvr>
                                      <p:tavLst>
                                        <p:tav tm="0">
                                          <p:val>
                                            <p:strVal val="1+#ppt_h/2"/>
                                          </p:val>
                                        </p:tav>
                                        <p:tav tm="100000">
                                          <p:val>
                                            <p:strVal val="#ppt_y"/>
                                          </p:val>
                                        </p:tav>
                                      </p:tavLst>
                                    </p:anim>
                                  </p:childTnLst>
                                </p:cTn>
                              </p:par>
                            </p:childTnLst>
                          </p:cTn>
                        </p:par>
                        <p:par>
                          <p:cTn id="14" fill="hold" nodeType="afterGroup">
                            <p:stCondLst>
                              <p:cond delay="1000"/>
                            </p:stCondLst>
                            <p:childTnLst>
                              <p:par>
                                <p:cTn id="15" presetID="9" presetClass="entr" presetSubtype="0" fill="hold" nodeType="after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dissolve">
                                      <p:cBhvr>
                                        <p:cTn id="17" dur="500"/>
                                        <p:tgtEl>
                                          <p:spTgt spid="15"/>
                                        </p:tgtEl>
                                      </p:cBhvr>
                                    </p:animEffect>
                                  </p:childTnLst>
                                </p:cTn>
                              </p:par>
                            </p:childTnLst>
                          </p:cTn>
                        </p:par>
                        <p:par>
                          <p:cTn id="18" fill="hold" nodeType="afterGroup">
                            <p:stCondLst>
                              <p:cond delay="1500"/>
                            </p:stCondLst>
                            <p:childTnLst>
                              <p:par>
                                <p:cTn id="19" presetID="2" presetClass="entr" presetSubtype="4" fill="hold" grpId="0" nodeType="afterEffect">
                                  <p:stCondLst>
                                    <p:cond delay="0"/>
                                  </p:stCondLst>
                                  <p:childTnLst>
                                    <p:set>
                                      <p:cBhvr>
                                        <p:cTn id="20" dur="1" fill="hold">
                                          <p:stCondLst>
                                            <p:cond delay="0"/>
                                          </p:stCondLst>
                                        </p:cTn>
                                        <p:tgtEl>
                                          <p:spTgt spid="9"/>
                                        </p:tgtEl>
                                        <p:attrNameLst>
                                          <p:attrName>style.visibility</p:attrName>
                                        </p:attrNameLst>
                                      </p:cBhvr>
                                      <p:to>
                                        <p:strVal val="visible"/>
                                      </p:to>
                                    </p:set>
                                    <p:anim calcmode="lin" valueType="num">
                                      <p:cBhvr additive="base">
                                        <p:cTn id="21" dur="500" fill="hold"/>
                                        <p:tgtEl>
                                          <p:spTgt spid="9"/>
                                        </p:tgtEl>
                                        <p:attrNameLst>
                                          <p:attrName>ppt_x</p:attrName>
                                        </p:attrNameLst>
                                      </p:cBhvr>
                                      <p:tavLst>
                                        <p:tav tm="0">
                                          <p:val>
                                            <p:strVal val="#ppt_x"/>
                                          </p:val>
                                        </p:tav>
                                        <p:tav tm="100000">
                                          <p:val>
                                            <p:strVal val="#ppt_x"/>
                                          </p:val>
                                        </p:tav>
                                      </p:tavLst>
                                    </p:anim>
                                    <p:anim calcmode="lin" valueType="num">
                                      <p:cBhvr additive="base">
                                        <p:cTn id="22" dur="500" fill="hold"/>
                                        <p:tgtEl>
                                          <p:spTgt spid="9"/>
                                        </p:tgtEl>
                                        <p:attrNameLst>
                                          <p:attrName>ppt_y</p:attrName>
                                        </p:attrNameLst>
                                      </p:cBhvr>
                                      <p:tavLst>
                                        <p:tav tm="0">
                                          <p:val>
                                            <p:strVal val="1+#ppt_h/2"/>
                                          </p:val>
                                        </p:tav>
                                        <p:tav tm="100000">
                                          <p:val>
                                            <p:strVal val="#ppt_y"/>
                                          </p:val>
                                        </p:tav>
                                      </p:tavLst>
                                    </p:anim>
                                  </p:childTnLst>
                                </p:cTn>
                              </p:par>
                            </p:childTnLst>
                          </p:cTn>
                        </p:par>
                        <p:par>
                          <p:cTn id="23" fill="hold" nodeType="afterGroup">
                            <p:stCondLst>
                              <p:cond delay="2000"/>
                            </p:stCondLst>
                            <p:childTnLst>
                              <p:par>
                                <p:cTn id="24" presetID="9" presetClass="entr" presetSubtype="0" fill="hold" nodeType="afterEffect">
                                  <p:stCondLst>
                                    <p:cond delay="0"/>
                                  </p:stCondLst>
                                  <p:childTnLst>
                                    <p:set>
                                      <p:cBhvr>
                                        <p:cTn id="25" dur="1" fill="hold">
                                          <p:stCondLst>
                                            <p:cond delay="0"/>
                                          </p:stCondLst>
                                        </p:cTn>
                                        <p:tgtEl>
                                          <p:spTgt spid="14"/>
                                        </p:tgtEl>
                                        <p:attrNameLst>
                                          <p:attrName>style.visibility</p:attrName>
                                        </p:attrNameLst>
                                      </p:cBhvr>
                                      <p:to>
                                        <p:strVal val="visible"/>
                                      </p:to>
                                    </p:set>
                                    <p:animEffect transition="in" filter="dissolve">
                                      <p:cBhvr>
                                        <p:cTn id="26" dur="500"/>
                                        <p:tgtEl>
                                          <p:spTgt spid="14"/>
                                        </p:tgtEl>
                                      </p:cBhvr>
                                    </p:animEffect>
                                  </p:childTnLst>
                                </p:cTn>
                              </p:par>
                            </p:childTnLst>
                          </p:cTn>
                        </p:par>
                        <p:par>
                          <p:cTn id="27" fill="hold" nodeType="afterGroup">
                            <p:stCondLst>
                              <p:cond delay="2500"/>
                            </p:stCondLst>
                            <p:childTnLst>
                              <p:par>
                                <p:cTn id="28" presetID="2" presetClass="entr" presetSubtype="4" fill="hold" grpId="0" nodeType="afterEffect">
                                  <p:stCondLst>
                                    <p:cond delay="0"/>
                                  </p:stCondLst>
                                  <p:childTnLst>
                                    <p:set>
                                      <p:cBhvr>
                                        <p:cTn id="29" dur="1" fill="hold">
                                          <p:stCondLst>
                                            <p:cond delay="0"/>
                                          </p:stCondLst>
                                        </p:cTn>
                                        <p:tgtEl>
                                          <p:spTgt spid="10"/>
                                        </p:tgtEl>
                                        <p:attrNameLst>
                                          <p:attrName>style.visibility</p:attrName>
                                        </p:attrNameLst>
                                      </p:cBhvr>
                                      <p:to>
                                        <p:strVal val="visible"/>
                                      </p:to>
                                    </p:set>
                                    <p:anim calcmode="lin" valueType="num">
                                      <p:cBhvr additive="base">
                                        <p:cTn id="30" dur="500" fill="hold"/>
                                        <p:tgtEl>
                                          <p:spTgt spid="10"/>
                                        </p:tgtEl>
                                        <p:attrNameLst>
                                          <p:attrName>ppt_x</p:attrName>
                                        </p:attrNameLst>
                                      </p:cBhvr>
                                      <p:tavLst>
                                        <p:tav tm="0">
                                          <p:val>
                                            <p:strVal val="#ppt_x"/>
                                          </p:val>
                                        </p:tav>
                                        <p:tav tm="100000">
                                          <p:val>
                                            <p:strVal val="#ppt_x"/>
                                          </p:val>
                                        </p:tav>
                                      </p:tavLst>
                                    </p:anim>
                                    <p:anim calcmode="lin" valueType="num">
                                      <p:cBhvr additive="base">
                                        <p:cTn id="31" dur="500" fill="hold"/>
                                        <p:tgtEl>
                                          <p:spTgt spid="10"/>
                                        </p:tgtEl>
                                        <p:attrNameLst>
                                          <p:attrName>ppt_y</p:attrName>
                                        </p:attrNameLst>
                                      </p:cBhvr>
                                      <p:tavLst>
                                        <p:tav tm="0">
                                          <p:val>
                                            <p:strVal val="1+#ppt_h/2"/>
                                          </p:val>
                                        </p:tav>
                                        <p:tav tm="100000">
                                          <p:val>
                                            <p:strVal val="#ppt_y"/>
                                          </p:val>
                                        </p:tav>
                                      </p:tavLst>
                                    </p:anim>
                                  </p:childTnLst>
                                </p:cTn>
                              </p:par>
                            </p:childTnLst>
                          </p:cTn>
                        </p:par>
                        <p:par>
                          <p:cTn id="32" fill="hold" nodeType="afterGroup">
                            <p:stCondLst>
                              <p:cond delay="3000"/>
                            </p:stCondLst>
                            <p:childTnLst>
                              <p:par>
                                <p:cTn id="33" presetID="9" presetClass="entr" presetSubtype="0" fill="hold" nodeType="afterEffect">
                                  <p:stCondLst>
                                    <p:cond delay="0"/>
                                  </p:stCondLst>
                                  <p:childTnLst>
                                    <p:set>
                                      <p:cBhvr>
                                        <p:cTn id="34" dur="1" fill="hold">
                                          <p:stCondLst>
                                            <p:cond delay="0"/>
                                          </p:stCondLst>
                                        </p:cTn>
                                        <p:tgtEl>
                                          <p:spTgt spid="13"/>
                                        </p:tgtEl>
                                        <p:attrNameLst>
                                          <p:attrName>style.visibility</p:attrName>
                                        </p:attrNameLst>
                                      </p:cBhvr>
                                      <p:to>
                                        <p:strVal val="visible"/>
                                      </p:to>
                                    </p:set>
                                    <p:animEffect transition="in" filter="dissolve">
                                      <p:cBhvr>
                                        <p:cTn id="35" dur="500"/>
                                        <p:tgtEl>
                                          <p:spTgt spid="13"/>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2" presetClass="entr" presetSubtype="4" fill="hold" grpId="0" nodeType="clickEffect">
                                  <p:stCondLst>
                                    <p:cond delay="0"/>
                                  </p:stCondLst>
                                  <p:childTnLst>
                                    <p:set>
                                      <p:cBhvr>
                                        <p:cTn id="39" dur="1" fill="hold">
                                          <p:stCondLst>
                                            <p:cond delay="0"/>
                                          </p:stCondLst>
                                        </p:cTn>
                                        <p:tgtEl>
                                          <p:spTgt spid="11"/>
                                        </p:tgtEl>
                                        <p:attrNameLst>
                                          <p:attrName>style.visibility</p:attrName>
                                        </p:attrNameLst>
                                      </p:cBhvr>
                                      <p:to>
                                        <p:strVal val="visible"/>
                                      </p:to>
                                    </p:set>
                                    <p:anim calcmode="lin" valueType="num">
                                      <p:cBhvr additive="base">
                                        <p:cTn id="40" dur="500" fill="hold"/>
                                        <p:tgtEl>
                                          <p:spTgt spid="11"/>
                                        </p:tgtEl>
                                        <p:attrNameLst>
                                          <p:attrName>ppt_x</p:attrName>
                                        </p:attrNameLst>
                                      </p:cBhvr>
                                      <p:tavLst>
                                        <p:tav tm="0">
                                          <p:val>
                                            <p:strVal val="#ppt_x"/>
                                          </p:val>
                                        </p:tav>
                                        <p:tav tm="100000">
                                          <p:val>
                                            <p:strVal val="#ppt_x"/>
                                          </p:val>
                                        </p:tav>
                                      </p:tavLst>
                                    </p:anim>
                                    <p:anim calcmode="lin" valueType="num">
                                      <p:cBhvr additive="base">
                                        <p:cTn id="41"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42" fill="hold" nodeType="clickPar">
                      <p:stCondLst>
                        <p:cond delay="indefinite"/>
                      </p:stCondLst>
                      <p:childTnLst>
                        <p:par>
                          <p:cTn id="43" fill="hold" nodeType="withGroup">
                            <p:stCondLst>
                              <p:cond delay="0"/>
                            </p:stCondLst>
                            <p:childTnLst>
                              <p:par>
                                <p:cTn id="44" presetID="9" presetClass="entr" presetSubtype="0" fill="hold" nodeType="clickEffect">
                                  <p:stCondLst>
                                    <p:cond delay="0"/>
                                  </p:stCondLst>
                                  <p:childTnLst>
                                    <p:set>
                                      <p:cBhvr>
                                        <p:cTn id="45" dur="1" fill="hold">
                                          <p:stCondLst>
                                            <p:cond delay="0"/>
                                          </p:stCondLst>
                                        </p:cTn>
                                        <p:tgtEl>
                                          <p:spTgt spid="12"/>
                                        </p:tgtEl>
                                        <p:attrNameLst>
                                          <p:attrName>style.visibility</p:attrName>
                                        </p:attrNameLst>
                                      </p:cBhvr>
                                      <p:to>
                                        <p:strVal val="visible"/>
                                      </p:to>
                                    </p:set>
                                    <p:animEffect transition="in" filter="dissolve">
                                      <p:cBhvr>
                                        <p:cTn id="46"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autoUpdateAnimBg="0"/>
      <p:bldP spid="8" grpId="0" animBg="1" autoUpdateAnimBg="0"/>
      <p:bldP spid="9" grpId="0" animBg="1" autoUpdateAnimBg="0"/>
      <p:bldP spid="10" grpId="0" animBg="1" autoUpdateAnimBg="0"/>
      <p:bldP spid="11" grpId="0" animBg="1"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457200" y="319088"/>
            <a:ext cx="8229600" cy="661987"/>
          </a:xfrm>
        </p:spPr>
        <p:txBody>
          <a:bodyPr/>
          <a:lstStyle/>
          <a:p>
            <a:r>
              <a:rPr lang="en-GB" altLang="en-US"/>
              <a:t>Classification</a:t>
            </a:r>
          </a:p>
        </p:txBody>
      </p:sp>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8FD1E2D0-DF2F-445B-9C64-2DB76BDD46F1}" type="slidenum">
              <a:rPr lang="en-US" altLang="en-US" sz="1200">
                <a:solidFill>
                  <a:srgbClr val="08515E"/>
                </a:solidFill>
              </a:rPr>
              <a:pPr/>
              <a:t>21</a:t>
            </a:fld>
            <a:endParaRPr lang="en-US" altLang="en-US" sz="1200">
              <a:solidFill>
                <a:srgbClr val="08515E"/>
              </a:solidFill>
            </a:endParaRPr>
          </a:p>
        </p:txBody>
      </p:sp>
      <p:pic>
        <p:nvPicPr>
          <p:cNvPr id="22534" name="Picture 2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900113" y="1085850"/>
            <a:ext cx="6624637" cy="4565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r>
              <a:rPr lang="en-GB" altLang="en-US"/>
              <a:t>Encapsulation &amp; Inheritance</a:t>
            </a:r>
          </a:p>
        </p:txBody>
      </p:sp>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B204E352-B1A8-4E43-98EA-BD40C24E014F}" type="slidenum">
              <a:rPr lang="en-US" altLang="en-US" sz="1200">
                <a:solidFill>
                  <a:srgbClr val="08515E"/>
                </a:solidFill>
              </a:rPr>
              <a:pPr/>
              <a:t>22</a:t>
            </a:fld>
            <a:endParaRPr lang="en-US" altLang="en-US" sz="1200">
              <a:solidFill>
                <a:srgbClr val="08515E"/>
              </a:solidFill>
            </a:endParaRPr>
          </a:p>
        </p:txBody>
      </p:sp>
      <p:pic>
        <p:nvPicPr>
          <p:cNvPr id="23558" name="Picture 5" descr="class"/>
          <p:cNvPicPr>
            <a:picLocks noChangeAspect="1" noChangeArrowheads="1"/>
          </p:cNvPicPr>
          <p:nvPr/>
        </p:nvPicPr>
        <p:blipFill>
          <a:blip r:embed="rId3">
            <a:extLst>
              <a:ext uri="{28A0092B-C50C-407E-A947-70E740481C1C}">
                <a14:useLocalDpi xmlns:a14="http://schemas.microsoft.com/office/drawing/2010/main" val="0"/>
              </a:ext>
            </a:extLst>
          </a:blip>
          <a:srcRect l="19414" t="8827" r="12639"/>
          <a:stretch>
            <a:fillRect/>
          </a:stretch>
        </p:blipFill>
        <p:spPr bwMode="auto">
          <a:xfrm>
            <a:off x="722313" y="2557463"/>
            <a:ext cx="2133600" cy="259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559" name="Picture 6" descr="inheritance"/>
          <p:cNvPicPr>
            <a:picLocks noChangeAspect="1" noChangeArrowheads="1"/>
          </p:cNvPicPr>
          <p:nvPr/>
        </p:nvPicPr>
        <p:blipFill>
          <a:blip r:embed="rId4">
            <a:extLst>
              <a:ext uri="{28A0092B-C50C-407E-A947-70E740481C1C}">
                <a14:useLocalDpi xmlns:a14="http://schemas.microsoft.com/office/drawing/2010/main" val="0"/>
              </a:ext>
            </a:extLst>
          </a:blip>
          <a:srcRect l="6689" r="10977" b="3999"/>
          <a:stretch>
            <a:fillRect/>
          </a:stretch>
        </p:blipFill>
        <p:spPr bwMode="auto">
          <a:xfrm>
            <a:off x="3313113" y="2024063"/>
            <a:ext cx="4572000" cy="327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GB" altLang="en-US"/>
              <a:t>Benefits of OO approach</a:t>
            </a:r>
          </a:p>
        </p:txBody>
      </p:sp>
      <p:sp>
        <p:nvSpPr>
          <p:cNvPr id="24579" name="Content Placeholder 2"/>
          <p:cNvSpPr>
            <a:spLocks noGrp="1"/>
          </p:cNvSpPr>
          <p:nvPr>
            <p:ph idx="1"/>
          </p:nvPr>
        </p:nvSpPr>
        <p:spPr/>
        <p:txBody>
          <a:bodyPr/>
          <a:lstStyle/>
          <a:p>
            <a:r>
              <a:rPr lang="en-GB" altLang="en-US"/>
              <a:t>Inheritance - classes</a:t>
            </a:r>
          </a:p>
          <a:p>
            <a:r>
              <a:rPr lang="en-GB" altLang="en-US"/>
              <a:t>Encapsulation - classes + methods</a:t>
            </a:r>
          </a:p>
          <a:p>
            <a:r>
              <a:rPr lang="en-GB" altLang="en-US"/>
              <a:t>Polymorphism - function</a:t>
            </a:r>
          </a:p>
          <a:p>
            <a:r>
              <a:rPr lang="en-GB" altLang="en-US"/>
              <a:t>good Cohesion</a:t>
            </a:r>
          </a:p>
          <a:p>
            <a:r>
              <a:rPr lang="en-GB" altLang="en-US"/>
              <a:t>good Coupling</a:t>
            </a:r>
          </a:p>
          <a:p>
            <a:endParaRPr lang="en-GB" altLang="en-US"/>
          </a:p>
        </p:txBody>
      </p:sp>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00703A5D-975D-4042-BAA3-83E9A9E70962}" type="slidenum">
              <a:rPr lang="en-US" altLang="en-US" sz="1200">
                <a:solidFill>
                  <a:srgbClr val="08515E"/>
                </a:solidFill>
              </a:rPr>
              <a:pPr/>
              <a:t>23</a:t>
            </a:fld>
            <a:endParaRPr lang="en-US" altLang="en-US" sz="1200">
              <a:solidFill>
                <a:srgbClr val="08515E"/>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457200" y="549275"/>
            <a:ext cx="8229600" cy="661988"/>
          </a:xfrm>
        </p:spPr>
        <p:txBody>
          <a:bodyPr/>
          <a:lstStyle/>
          <a:p>
            <a:r>
              <a:rPr lang="en-GB" altLang="en-US"/>
              <a:t>OO Analysis    (!= OO design)</a:t>
            </a:r>
          </a:p>
        </p:txBody>
      </p:sp>
      <p:sp>
        <p:nvSpPr>
          <p:cNvPr id="25603" name="Content Placeholder 2"/>
          <p:cNvSpPr>
            <a:spLocks noGrp="1"/>
          </p:cNvSpPr>
          <p:nvPr>
            <p:ph idx="1"/>
          </p:nvPr>
        </p:nvSpPr>
        <p:spPr>
          <a:xfrm>
            <a:off x="457200" y="1449388"/>
            <a:ext cx="7848600" cy="4572000"/>
          </a:xfrm>
        </p:spPr>
        <p:txBody>
          <a:bodyPr/>
          <a:lstStyle/>
          <a:p>
            <a:pPr>
              <a:buFont typeface="Times" panose="02020603050405020304" pitchFamily="18" charset="0"/>
              <a:buNone/>
            </a:pPr>
            <a:r>
              <a:rPr lang="en-GB" altLang="en-US" sz="2800" i="1"/>
              <a:t>“ … is figuring out how to arrange a collection of classes that do a good job of representing your real-world problem in a format which a computer programmer finds easy to deal with.”</a:t>
            </a:r>
          </a:p>
          <a:p>
            <a:pPr lvl="2"/>
            <a:r>
              <a:rPr lang="en-GB" altLang="en-US" sz="2000">
                <a:latin typeface="TheSans B5 Plain"/>
              </a:rPr>
              <a:t>Input</a:t>
            </a:r>
          </a:p>
          <a:p>
            <a:pPr lvl="3"/>
            <a:r>
              <a:rPr lang="en-GB" altLang="en-US">
                <a:latin typeface="TheSans B5 Plain"/>
              </a:rPr>
              <a:t>Thinking effort</a:t>
            </a:r>
          </a:p>
          <a:p>
            <a:pPr lvl="3"/>
            <a:r>
              <a:rPr lang="en-GB" altLang="en-US">
                <a:latin typeface="TheSans B5 Plain"/>
              </a:rPr>
              <a:t>Pencil, paper and Notebook</a:t>
            </a:r>
          </a:p>
          <a:p>
            <a:pPr lvl="3"/>
            <a:r>
              <a:rPr lang="en-GB" altLang="en-US">
                <a:latin typeface="TheSans B5 Plain"/>
              </a:rPr>
              <a:t>Observations</a:t>
            </a:r>
          </a:p>
          <a:p>
            <a:pPr lvl="2"/>
            <a:r>
              <a:rPr lang="en-GB" altLang="en-US" sz="2000">
                <a:latin typeface="TheSans B5 Plain"/>
              </a:rPr>
              <a:t>Output</a:t>
            </a:r>
          </a:p>
          <a:p>
            <a:pPr lvl="3"/>
            <a:r>
              <a:rPr lang="en-GB" altLang="en-US">
                <a:latin typeface="TheSans B5 Plain"/>
              </a:rPr>
              <a:t>Answer to “which classes to use?”</a:t>
            </a:r>
          </a:p>
          <a:p>
            <a:pPr lvl="3"/>
            <a:r>
              <a:rPr lang="en-GB" altLang="en-US">
                <a:latin typeface="TheSans B5 Plain"/>
              </a:rPr>
              <a:t>UML diagrams</a:t>
            </a:r>
          </a:p>
          <a:p>
            <a:endParaRPr lang="en-GB" altLang="en-US"/>
          </a:p>
        </p:txBody>
      </p:sp>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2B4F27AF-21E3-4716-AC51-D38DB6ADB9A2}" type="slidenum">
              <a:rPr lang="en-US" altLang="en-US" sz="1200">
                <a:solidFill>
                  <a:srgbClr val="08515E"/>
                </a:solidFill>
              </a:rPr>
              <a:pPr/>
              <a:t>24</a:t>
            </a:fld>
            <a:endParaRPr lang="en-US" altLang="en-US" sz="1200">
              <a:solidFill>
                <a:srgbClr val="08515E"/>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r>
              <a:rPr lang="en-GB" altLang="en-US"/>
              <a:t>Object Orientated design</a:t>
            </a:r>
          </a:p>
        </p:txBody>
      </p:sp>
      <p:sp>
        <p:nvSpPr>
          <p:cNvPr id="26627" name="Content Placeholder 2"/>
          <p:cNvSpPr>
            <a:spLocks noGrp="1"/>
          </p:cNvSpPr>
          <p:nvPr>
            <p:ph idx="1"/>
          </p:nvPr>
        </p:nvSpPr>
        <p:spPr/>
        <p:txBody>
          <a:bodyPr/>
          <a:lstStyle/>
          <a:p>
            <a:pPr>
              <a:buFontTx/>
              <a:buNone/>
            </a:pPr>
            <a:r>
              <a:rPr lang="en-GB" altLang="en-US"/>
              <a:t>“ … </a:t>
            </a:r>
            <a:r>
              <a:rPr lang="en-GB" altLang="en-US" i="1"/>
              <a:t>is about what kinds of data and method go into your classes and about how the classes relate to each other in terms of inheritance, membership and function calls.”</a:t>
            </a:r>
          </a:p>
          <a:p>
            <a:pPr lvl="2"/>
            <a:r>
              <a:rPr lang="en-GB" altLang="en-US" sz="2400">
                <a:latin typeface="TheSans B5 Plain"/>
              </a:rPr>
              <a:t>Input</a:t>
            </a:r>
          </a:p>
          <a:p>
            <a:pPr lvl="3"/>
            <a:r>
              <a:rPr lang="en-GB" altLang="en-US" sz="2000">
                <a:latin typeface="TheSans B5 Plain"/>
              </a:rPr>
              <a:t>Thinking effort + Pencil Paper, Notebook</a:t>
            </a:r>
          </a:p>
          <a:p>
            <a:pPr lvl="3"/>
            <a:r>
              <a:rPr lang="en-GB" altLang="en-US" sz="2000">
                <a:latin typeface="TheSans B5 Plain"/>
              </a:rPr>
              <a:t>OOA diagrams</a:t>
            </a:r>
          </a:p>
          <a:p>
            <a:pPr lvl="2"/>
            <a:r>
              <a:rPr lang="en-GB" altLang="en-US" sz="2400">
                <a:latin typeface="TheSans B5 Plain"/>
              </a:rPr>
              <a:t>Output</a:t>
            </a:r>
          </a:p>
          <a:p>
            <a:pPr lvl="3"/>
            <a:r>
              <a:rPr lang="en-GB" altLang="en-US" sz="2000">
                <a:latin typeface="TheSans B5 Plain"/>
              </a:rPr>
              <a:t>UML diagrams</a:t>
            </a:r>
          </a:p>
          <a:p>
            <a:pPr lvl="3"/>
            <a:r>
              <a:rPr lang="en-GB" altLang="en-US" sz="2000">
                <a:latin typeface="TheSans B5 Plain"/>
              </a:rPr>
              <a:t>Header files (e.g. *.h files)</a:t>
            </a:r>
          </a:p>
          <a:p>
            <a:endParaRPr lang="en-GB" altLang="en-US" sz="3600"/>
          </a:p>
        </p:txBody>
      </p:sp>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3CB82248-082A-4E1E-9307-B475EE3A326B}" type="slidenum">
              <a:rPr lang="en-US" altLang="en-US" sz="1200">
                <a:solidFill>
                  <a:srgbClr val="08515E"/>
                </a:solidFill>
              </a:rPr>
              <a:pPr/>
              <a:t>25</a:t>
            </a:fld>
            <a:endParaRPr lang="en-US" altLang="en-US" sz="1200">
              <a:solidFill>
                <a:srgbClr val="08515E"/>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r>
              <a:rPr lang="en-GB" altLang="en-US"/>
              <a:t>Role of documentation</a:t>
            </a:r>
          </a:p>
        </p:txBody>
      </p:sp>
      <p:sp>
        <p:nvSpPr>
          <p:cNvPr id="27651" name="Content Placeholder 2"/>
          <p:cNvSpPr>
            <a:spLocks noGrp="1"/>
          </p:cNvSpPr>
          <p:nvPr>
            <p:ph idx="1"/>
          </p:nvPr>
        </p:nvSpPr>
        <p:spPr/>
        <p:txBody>
          <a:bodyPr/>
          <a:lstStyle/>
          <a:p>
            <a:r>
              <a:rPr lang="en-GB" altLang="en-US"/>
              <a:t>Central communication</a:t>
            </a:r>
          </a:p>
          <a:p>
            <a:pPr lvl="1"/>
            <a:r>
              <a:rPr lang="en-GB" altLang="en-US">
                <a:latin typeface="TheSans B5 Plain"/>
              </a:rPr>
              <a:t>Cut down on communication overhead</a:t>
            </a:r>
          </a:p>
          <a:p>
            <a:r>
              <a:rPr lang="en-GB" altLang="en-US"/>
              <a:t>Control</a:t>
            </a:r>
          </a:p>
          <a:p>
            <a:pPr lvl="1"/>
            <a:r>
              <a:rPr lang="en-GB" altLang="en-US">
                <a:latin typeface="TheSans B5 Plain"/>
              </a:rPr>
              <a:t>If it’s not in the specification, it won’t be built</a:t>
            </a:r>
          </a:p>
          <a:p>
            <a:r>
              <a:rPr lang="en-GB" altLang="en-US"/>
              <a:t>Annotation</a:t>
            </a:r>
          </a:p>
          <a:p>
            <a:pPr lvl="1"/>
            <a:r>
              <a:rPr lang="en-GB" altLang="en-US">
                <a:latin typeface="TheSans B5 Plain"/>
              </a:rPr>
              <a:t>Particularly of code but also design</a:t>
            </a:r>
          </a:p>
          <a:p>
            <a:r>
              <a:rPr lang="en-GB" altLang="en-US"/>
              <a:t>Operational</a:t>
            </a:r>
          </a:p>
          <a:p>
            <a:pPr lvl="1"/>
            <a:r>
              <a:rPr lang="en-GB" altLang="en-US">
                <a:latin typeface="TheSans B5 Plain"/>
              </a:rPr>
              <a:t>User/system manuals</a:t>
            </a:r>
          </a:p>
          <a:p>
            <a:endParaRPr lang="en-GB" altLang="en-US"/>
          </a:p>
        </p:txBody>
      </p:sp>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3E4EA73F-C199-4E4B-9C88-7547B961BAF9}" type="slidenum">
              <a:rPr lang="en-US" altLang="en-US" sz="1200">
                <a:solidFill>
                  <a:srgbClr val="08515E"/>
                </a:solidFill>
              </a:rPr>
              <a:pPr/>
              <a:t>26</a:t>
            </a:fld>
            <a:endParaRPr lang="en-US" altLang="en-US" sz="1200">
              <a:solidFill>
                <a:srgbClr val="08515E"/>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457200" y="606425"/>
            <a:ext cx="8229600" cy="661988"/>
          </a:xfrm>
        </p:spPr>
        <p:txBody>
          <a:bodyPr/>
          <a:lstStyle/>
          <a:p>
            <a:r>
              <a:rPr lang="en-GB" altLang="en-US"/>
              <a:t>Types of Documentation</a:t>
            </a:r>
          </a:p>
        </p:txBody>
      </p:sp>
      <p:sp>
        <p:nvSpPr>
          <p:cNvPr id="28675" name="Content Placeholder 2"/>
          <p:cNvSpPr>
            <a:spLocks noGrp="1"/>
          </p:cNvSpPr>
          <p:nvPr>
            <p:ph idx="1"/>
          </p:nvPr>
        </p:nvSpPr>
        <p:spPr>
          <a:xfrm>
            <a:off x="457200" y="1520825"/>
            <a:ext cx="7848600" cy="4572000"/>
          </a:xfrm>
        </p:spPr>
        <p:txBody>
          <a:bodyPr/>
          <a:lstStyle/>
          <a:p>
            <a:r>
              <a:rPr lang="en-GB" altLang="en-US"/>
              <a:t>UML diagrams</a:t>
            </a:r>
          </a:p>
          <a:p>
            <a:r>
              <a:rPr lang="en-GB" altLang="en-US"/>
              <a:t>User Guides</a:t>
            </a:r>
          </a:p>
          <a:p>
            <a:r>
              <a:rPr lang="en-GB" altLang="en-US"/>
              <a:t>System Guides</a:t>
            </a:r>
          </a:p>
          <a:p>
            <a:r>
              <a:rPr lang="en-GB" altLang="en-US"/>
              <a:t>Management documents</a:t>
            </a:r>
          </a:p>
          <a:p>
            <a:r>
              <a:rPr lang="en-GB" altLang="en-US"/>
              <a:t>Requirement and Specification</a:t>
            </a:r>
          </a:p>
          <a:p>
            <a:r>
              <a:rPr lang="en-GB" altLang="en-US"/>
              <a:t>Schedule and Budget</a:t>
            </a:r>
          </a:p>
          <a:p>
            <a:r>
              <a:rPr lang="en-GB" altLang="en-US"/>
              <a:t>Organisation and Planning</a:t>
            </a:r>
          </a:p>
          <a:p>
            <a:endParaRPr lang="en-GB" altLang="en-US"/>
          </a:p>
        </p:txBody>
      </p:sp>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F7D11D97-DA8C-45F3-9C02-62FDEB9F16C6}" type="slidenum">
              <a:rPr lang="en-US" altLang="en-US" sz="1200">
                <a:solidFill>
                  <a:srgbClr val="08515E"/>
                </a:solidFill>
              </a:rPr>
              <a:pPr/>
              <a:t>27</a:t>
            </a:fld>
            <a:endParaRPr lang="en-US" altLang="en-US" sz="1200">
              <a:solidFill>
                <a:srgbClr val="08515E"/>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457200" y="2492375"/>
            <a:ext cx="8229600" cy="661988"/>
          </a:xfrm>
        </p:spPr>
        <p:txBody>
          <a:bodyPr/>
          <a:lstStyle/>
          <a:p>
            <a:pPr algn="ctr"/>
            <a:r>
              <a:rPr lang="en-GB" altLang="en-US"/>
              <a:t>Design Patterns</a:t>
            </a:r>
          </a:p>
        </p:txBody>
      </p:sp>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3A445CEC-AFC5-4FAF-A6BF-31948F9B93F7}" type="slidenum">
              <a:rPr lang="en-US" altLang="en-US" sz="1200">
                <a:solidFill>
                  <a:srgbClr val="08515E"/>
                </a:solidFill>
              </a:rPr>
              <a:pPr/>
              <a:t>28</a:t>
            </a:fld>
            <a:endParaRPr lang="en-US" altLang="en-US" sz="1200">
              <a:solidFill>
                <a:srgbClr val="08515E"/>
              </a:solidFil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r>
              <a:rPr lang="en-GB" altLang="en-US"/>
              <a:t>Software Evolution </a:t>
            </a:r>
            <a:r>
              <a:rPr lang="en-GB" altLang="en-US">
                <a:sym typeface="Wingdings" panose="05000000000000000000" pitchFamily="2" charset="2"/>
              </a:rPr>
              <a:t> Patterns</a:t>
            </a:r>
            <a:endParaRPr lang="en-GB" altLang="en-US"/>
          </a:p>
        </p:txBody>
      </p:sp>
      <p:sp>
        <p:nvSpPr>
          <p:cNvPr id="30723" name="Content Placeholder 2"/>
          <p:cNvSpPr>
            <a:spLocks noGrp="1"/>
          </p:cNvSpPr>
          <p:nvPr>
            <p:ph idx="1"/>
          </p:nvPr>
        </p:nvSpPr>
        <p:spPr/>
        <p:txBody>
          <a:bodyPr/>
          <a:lstStyle/>
          <a:p>
            <a:endParaRPr lang="en-GB" altLang="en-US"/>
          </a:p>
        </p:txBody>
      </p:sp>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464B183E-490B-47D4-AFE7-41E5E39833B0}" type="slidenum">
              <a:rPr lang="en-US" altLang="en-US" sz="1200">
                <a:solidFill>
                  <a:srgbClr val="08515E"/>
                </a:solidFill>
              </a:rPr>
              <a:pPr/>
              <a:t>29</a:t>
            </a:fld>
            <a:endParaRPr lang="en-US" altLang="en-US" sz="1200">
              <a:solidFill>
                <a:srgbClr val="08515E"/>
              </a:solidFill>
            </a:endParaRPr>
          </a:p>
        </p:txBody>
      </p:sp>
      <p:sp>
        <p:nvSpPr>
          <p:cNvPr id="7" name="Text Box 3"/>
          <p:cNvSpPr txBox="1">
            <a:spLocks noChangeArrowheads="1"/>
          </p:cNvSpPr>
          <p:nvPr/>
        </p:nvSpPr>
        <p:spPr bwMode="auto">
          <a:xfrm>
            <a:off x="685800" y="5562600"/>
            <a:ext cx="7848600" cy="395288"/>
          </a:xfrm>
          <a:prstGeom prst="rect">
            <a:avLst/>
          </a:prstGeom>
          <a:noFill/>
          <a:ln w="28575">
            <a:solidFill>
              <a:srgbClr val="00008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pPr eaLnBrk="1" hangingPunct="1"/>
            <a:r>
              <a:rPr lang="en-GB" altLang="en-US" sz="1800"/>
              <a:t>Microcode (tells the processor how to interpret machine language instructions)</a:t>
            </a:r>
          </a:p>
        </p:txBody>
      </p:sp>
      <p:sp>
        <p:nvSpPr>
          <p:cNvPr id="8" name="Text Box 4"/>
          <p:cNvSpPr txBox="1">
            <a:spLocks noChangeArrowheads="1"/>
          </p:cNvSpPr>
          <p:nvPr/>
        </p:nvSpPr>
        <p:spPr bwMode="auto">
          <a:xfrm>
            <a:off x="685800" y="4862513"/>
            <a:ext cx="7315200" cy="395287"/>
          </a:xfrm>
          <a:prstGeom prst="rect">
            <a:avLst/>
          </a:prstGeom>
          <a:noFill/>
          <a:ln w="28575">
            <a:solidFill>
              <a:srgbClr val="00008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pPr eaLnBrk="1" hangingPunct="1"/>
            <a:r>
              <a:rPr lang="en-GB" altLang="en-US" sz="1800"/>
              <a:t> Machine language (ultimate output of compiler and/or assembler)</a:t>
            </a:r>
          </a:p>
        </p:txBody>
      </p:sp>
      <p:sp>
        <p:nvSpPr>
          <p:cNvPr id="9" name="Text Box 5"/>
          <p:cNvSpPr txBox="1">
            <a:spLocks noChangeArrowheads="1"/>
          </p:cNvSpPr>
          <p:nvPr/>
        </p:nvSpPr>
        <p:spPr bwMode="auto">
          <a:xfrm>
            <a:off x="685800" y="4114800"/>
            <a:ext cx="6705600" cy="395288"/>
          </a:xfrm>
          <a:prstGeom prst="rect">
            <a:avLst/>
          </a:prstGeom>
          <a:noFill/>
          <a:ln w="28575">
            <a:solidFill>
              <a:srgbClr val="00008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pPr eaLnBrk="1" hangingPunct="1"/>
            <a:r>
              <a:rPr lang="en-GB" altLang="en-US" sz="1800"/>
              <a:t> Assembly languge (e.g. IBM or Intel assembly language)</a:t>
            </a:r>
          </a:p>
        </p:txBody>
      </p:sp>
      <p:sp>
        <p:nvSpPr>
          <p:cNvPr id="10" name="Text Box 6"/>
          <p:cNvSpPr txBox="1">
            <a:spLocks noChangeArrowheads="1"/>
          </p:cNvSpPr>
          <p:nvPr/>
        </p:nvSpPr>
        <p:spPr bwMode="auto">
          <a:xfrm>
            <a:off x="685800" y="3429000"/>
            <a:ext cx="6019800" cy="395288"/>
          </a:xfrm>
          <a:prstGeom prst="rect">
            <a:avLst/>
          </a:prstGeom>
          <a:noFill/>
          <a:ln w="28575">
            <a:solidFill>
              <a:srgbClr val="00008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pPr eaLnBrk="1" hangingPunct="1"/>
            <a:r>
              <a:rPr lang="en-GB" altLang="en-US" sz="1800"/>
              <a:t>High-level language (e.g. C, Pascal)</a:t>
            </a:r>
          </a:p>
        </p:txBody>
      </p:sp>
      <p:sp>
        <p:nvSpPr>
          <p:cNvPr id="11" name="Text Box 7"/>
          <p:cNvSpPr txBox="1">
            <a:spLocks noChangeArrowheads="1"/>
          </p:cNvSpPr>
          <p:nvPr/>
        </p:nvSpPr>
        <p:spPr bwMode="auto">
          <a:xfrm>
            <a:off x="685800" y="2743200"/>
            <a:ext cx="5410200" cy="395288"/>
          </a:xfrm>
          <a:prstGeom prst="rect">
            <a:avLst/>
          </a:prstGeom>
          <a:noFill/>
          <a:ln w="28575">
            <a:solidFill>
              <a:srgbClr val="00008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pPr eaLnBrk="1" hangingPunct="1"/>
            <a:r>
              <a:rPr lang="en-GB" altLang="en-US" sz="1800"/>
              <a:t>Object-oriented language (e.g. C++, Smalltalk, Java)</a:t>
            </a:r>
          </a:p>
        </p:txBody>
      </p:sp>
      <p:sp>
        <p:nvSpPr>
          <p:cNvPr id="12" name="Line 8"/>
          <p:cNvSpPr>
            <a:spLocks noChangeShapeType="1"/>
          </p:cNvSpPr>
          <p:nvPr/>
        </p:nvSpPr>
        <p:spPr bwMode="auto">
          <a:xfrm>
            <a:off x="6096000" y="2895600"/>
            <a:ext cx="304800" cy="533400"/>
          </a:xfrm>
          <a:prstGeom prst="line">
            <a:avLst/>
          </a:prstGeom>
          <a:noFill/>
          <a:ln w="25400">
            <a:solidFill>
              <a:srgbClr val="FF3300"/>
            </a:solidFill>
            <a:prstDash val="sys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3" name="Line 9"/>
          <p:cNvSpPr>
            <a:spLocks noChangeShapeType="1"/>
          </p:cNvSpPr>
          <p:nvPr/>
        </p:nvSpPr>
        <p:spPr bwMode="auto">
          <a:xfrm>
            <a:off x="6705600" y="3581400"/>
            <a:ext cx="304800" cy="533400"/>
          </a:xfrm>
          <a:prstGeom prst="line">
            <a:avLst/>
          </a:prstGeom>
          <a:noFill/>
          <a:ln w="25400">
            <a:solidFill>
              <a:srgbClr val="FF3300"/>
            </a:solidFill>
            <a:prstDash val="sys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4" name="Line 10"/>
          <p:cNvSpPr>
            <a:spLocks noChangeShapeType="1"/>
          </p:cNvSpPr>
          <p:nvPr/>
        </p:nvSpPr>
        <p:spPr bwMode="auto">
          <a:xfrm>
            <a:off x="7391400" y="4343400"/>
            <a:ext cx="304800" cy="533400"/>
          </a:xfrm>
          <a:prstGeom prst="line">
            <a:avLst/>
          </a:prstGeom>
          <a:noFill/>
          <a:ln w="25400">
            <a:solidFill>
              <a:srgbClr val="FF3300"/>
            </a:solidFill>
            <a:prstDash val="sys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5" name="Line 11"/>
          <p:cNvSpPr>
            <a:spLocks noChangeShapeType="1"/>
          </p:cNvSpPr>
          <p:nvPr/>
        </p:nvSpPr>
        <p:spPr bwMode="auto">
          <a:xfrm>
            <a:off x="8001000" y="5029200"/>
            <a:ext cx="304800" cy="533400"/>
          </a:xfrm>
          <a:prstGeom prst="line">
            <a:avLst/>
          </a:prstGeom>
          <a:noFill/>
          <a:ln w="25400">
            <a:solidFill>
              <a:srgbClr val="FF3300"/>
            </a:solidFill>
            <a:prstDash val="sys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6" name="Text Box 12"/>
          <p:cNvSpPr txBox="1">
            <a:spLocks noChangeArrowheads="1"/>
          </p:cNvSpPr>
          <p:nvPr/>
        </p:nvSpPr>
        <p:spPr bwMode="auto">
          <a:xfrm>
            <a:off x="685800" y="1966913"/>
            <a:ext cx="4648200" cy="395287"/>
          </a:xfrm>
          <a:prstGeom prst="rect">
            <a:avLst/>
          </a:prstGeom>
          <a:noFill/>
          <a:ln w="28575">
            <a:solidFill>
              <a:srgbClr val="00008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pPr eaLnBrk="1" hangingPunct="1"/>
            <a:r>
              <a:rPr lang="en-GB" altLang="en-US" sz="1800"/>
              <a:t>Software design patterns</a:t>
            </a:r>
          </a:p>
        </p:txBody>
      </p:sp>
      <p:sp>
        <p:nvSpPr>
          <p:cNvPr id="17" name="Line 13"/>
          <p:cNvSpPr>
            <a:spLocks noChangeShapeType="1"/>
          </p:cNvSpPr>
          <p:nvPr/>
        </p:nvSpPr>
        <p:spPr bwMode="auto">
          <a:xfrm>
            <a:off x="5334000" y="2209800"/>
            <a:ext cx="304800" cy="533400"/>
          </a:xfrm>
          <a:prstGeom prst="line">
            <a:avLst/>
          </a:prstGeom>
          <a:noFill/>
          <a:ln w="25400">
            <a:solidFill>
              <a:srgbClr val="FF3300"/>
            </a:solidFill>
            <a:prstDash val="sys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par>
                          <p:cTn id="9" fill="hold" nodeType="afterGroup">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8"/>
                                        </p:tgtEl>
                                        <p:attrNameLst>
                                          <p:attrName>style.visibility</p:attrName>
                                        </p:attrNameLst>
                                      </p:cBhvr>
                                      <p:to>
                                        <p:strVal val="visible"/>
                                      </p:to>
                                    </p:set>
                                    <p:anim calcmode="lin" valueType="num">
                                      <p:cBhvr additive="base">
                                        <p:cTn id="12" dur="500" fill="hold"/>
                                        <p:tgtEl>
                                          <p:spTgt spid="8"/>
                                        </p:tgtEl>
                                        <p:attrNameLst>
                                          <p:attrName>ppt_x</p:attrName>
                                        </p:attrNameLst>
                                      </p:cBhvr>
                                      <p:tavLst>
                                        <p:tav tm="0">
                                          <p:val>
                                            <p:strVal val="#ppt_x"/>
                                          </p:val>
                                        </p:tav>
                                        <p:tav tm="100000">
                                          <p:val>
                                            <p:strVal val="#ppt_x"/>
                                          </p:val>
                                        </p:tav>
                                      </p:tavLst>
                                    </p:anim>
                                    <p:anim calcmode="lin" valueType="num">
                                      <p:cBhvr additive="base">
                                        <p:cTn id="13" dur="500" fill="hold"/>
                                        <p:tgtEl>
                                          <p:spTgt spid="8"/>
                                        </p:tgtEl>
                                        <p:attrNameLst>
                                          <p:attrName>ppt_y</p:attrName>
                                        </p:attrNameLst>
                                      </p:cBhvr>
                                      <p:tavLst>
                                        <p:tav tm="0">
                                          <p:val>
                                            <p:strVal val="1+#ppt_h/2"/>
                                          </p:val>
                                        </p:tav>
                                        <p:tav tm="100000">
                                          <p:val>
                                            <p:strVal val="#ppt_y"/>
                                          </p:val>
                                        </p:tav>
                                      </p:tavLst>
                                    </p:anim>
                                  </p:childTnLst>
                                </p:cTn>
                              </p:par>
                            </p:childTnLst>
                          </p:cTn>
                        </p:par>
                        <p:par>
                          <p:cTn id="14" fill="hold" nodeType="afterGroup">
                            <p:stCondLst>
                              <p:cond delay="1000"/>
                            </p:stCondLst>
                            <p:childTnLst>
                              <p:par>
                                <p:cTn id="15" presetID="9" presetClass="entr" presetSubtype="0" fill="hold" nodeType="after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dissolve">
                                      <p:cBhvr>
                                        <p:cTn id="17" dur="500"/>
                                        <p:tgtEl>
                                          <p:spTgt spid="15"/>
                                        </p:tgtEl>
                                      </p:cBhvr>
                                    </p:animEffect>
                                  </p:childTnLst>
                                </p:cTn>
                              </p:par>
                            </p:childTnLst>
                          </p:cTn>
                        </p:par>
                        <p:par>
                          <p:cTn id="18" fill="hold" nodeType="afterGroup">
                            <p:stCondLst>
                              <p:cond delay="1500"/>
                            </p:stCondLst>
                            <p:childTnLst>
                              <p:par>
                                <p:cTn id="19" presetID="2" presetClass="entr" presetSubtype="4" fill="hold" grpId="0" nodeType="afterEffect">
                                  <p:stCondLst>
                                    <p:cond delay="0"/>
                                  </p:stCondLst>
                                  <p:childTnLst>
                                    <p:set>
                                      <p:cBhvr>
                                        <p:cTn id="20" dur="1" fill="hold">
                                          <p:stCondLst>
                                            <p:cond delay="0"/>
                                          </p:stCondLst>
                                        </p:cTn>
                                        <p:tgtEl>
                                          <p:spTgt spid="9"/>
                                        </p:tgtEl>
                                        <p:attrNameLst>
                                          <p:attrName>style.visibility</p:attrName>
                                        </p:attrNameLst>
                                      </p:cBhvr>
                                      <p:to>
                                        <p:strVal val="visible"/>
                                      </p:to>
                                    </p:set>
                                    <p:anim calcmode="lin" valueType="num">
                                      <p:cBhvr additive="base">
                                        <p:cTn id="21" dur="500" fill="hold"/>
                                        <p:tgtEl>
                                          <p:spTgt spid="9"/>
                                        </p:tgtEl>
                                        <p:attrNameLst>
                                          <p:attrName>ppt_x</p:attrName>
                                        </p:attrNameLst>
                                      </p:cBhvr>
                                      <p:tavLst>
                                        <p:tav tm="0">
                                          <p:val>
                                            <p:strVal val="#ppt_x"/>
                                          </p:val>
                                        </p:tav>
                                        <p:tav tm="100000">
                                          <p:val>
                                            <p:strVal val="#ppt_x"/>
                                          </p:val>
                                        </p:tav>
                                      </p:tavLst>
                                    </p:anim>
                                    <p:anim calcmode="lin" valueType="num">
                                      <p:cBhvr additive="base">
                                        <p:cTn id="22" dur="500" fill="hold"/>
                                        <p:tgtEl>
                                          <p:spTgt spid="9"/>
                                        </p:tgtEl>
                                        <p:attrNameLst>
                                          <p:attrName>ppt_y</p:attrName>
                                        </p:attrNameLst>
                                      </p:cBhvr>
                                      <p:tavLst>
                                        <p:tav tm="0">
                                          <p:val>
                                            <p:strVal val="1+#ppt_h/2"/>
                                          </p:val>
                                        </p:tav>
                                        <p:tav tm="100000">
                                          <p:val>
                                            <p:strVal val="#ppt_y"/>
                                          </p:val>
                                        </p:tav>
                                      </p:tavLst>
                                    </p:anim>
                                  </p:childTnLst>
                                </p:cTn>
                              </p:par>
                            </p:childTnLst>
                          </p:cTn>
                        </p:par>
                        <p:par>
                          <p:cTn id="23" fill="hold" nodeType="afterGroup">
                            <p:stCondLst>
                              <p:cond delay="2000"/>
                            </p:stCondLst>
                            <p:childTnLst>
                              <p:par>
                                <p:cTn id="24" presetID="9" presetClass="entr" presetSubtype="0" fill="hold" nodeType="afterEffect">
                                  <p:stCondLst>
                                    <p:cond delay="0"/>
                                  </p:stCondLst>
                                  <p:childTnLst>
                                    <p:set>
                                      <p:cBhvr>
                                        <p:cTn id="25" dur="1" fill="hold">
                                          <p:stCondLst>
                                            <p:cond delay="0"/>
                                          </p:stCondLst>
                                        </p:cTn>
                                        <p:tgtEl>
                                          <p:spTgt spid="14"/>
                                        </p:tgtEl>
                                        <p:attrNameLst>
                                          <p:attrName>style.visibility</p:attrName>
                                        </p:attrNameLst>
                                      </p:cBhvr>
                                      <p:to>
                                        <p:strVal val="visible"/>
                                      </p:to>
                                    </p:set>
                                    <p:animEffect transition="in" filter="dissolve">
                                      <p:cBhvr>
                                        <p:cTn id="26" dur="500"/>
                                        <p:tgtEl>
                                          <p:spTgt spid="14"/>
                                        </p:tgtEl>
                                      </p:cBhvr>
                                    </p:animEffect>
                                  </p:childTnLst>
                                </p:cTn>
                              </p:par>
                            </p:childTnLst>
                          </p:cTn>
                        </p:par>
                        <p:par>
                          <p:cTn id="27" fill="hold" nodeType="afterGroup">
                            <p:stCondLst>
                              <p:cond delay="2500"/>
                            </p:stCondLst>
                            <p:childTnLst>
                              <p:par>
                                <p:cTn id="28" presetID="2" presetClass="entr" presetSubtype="4" fill="hold" grpId="0" nodeType="afterEffect">
                                  <p:stCondLst>
                                    <p:cond delay="0"/>
                                  </p:stCondLst>
                                  <p:childTnLst>
                                    <p:set>
                                      <p:cBhvr>
                                        <p:cTn id="29" dur="1" fill="hold">
                                          <p:stCondLst>
                                            <p:cond delay="0"/>
                                          </p:stCondLst>
                                        </p:cTn>
                                        <p:tgtEl>
                                          <p:spTgt spid="10"/>
                                        </p:tgtEl>
                                        <p:attrNameLst>
                                          <p:attrName>style.visibility</p:attrName>
                                        </p:attrNameLst>
                                      </p:cBhvr>
                                      <p:to>
                                        <p:strVal val="visible"/>
                                      </p:to>
                                    </p:set>
                                    <p:anim calcmode="lin" valueType="num">
                                      <p:cBhvr additive="base">
                                        <p:cTn id="30" dur="500" fill="hold"/>
                                        <p:tgtEl>
                                          <p:spTgt spid="10"/>
                                        </p:tgtEl>
                                        <p:attrNameLst>
                                          <p:attrName>ppt_x</p:attrName>
                                        </p:attrNameLst>
                                      </p:cBhvr>
                                      <p:tavLst>
                                        <p:tav tm="0">
                                          <p:val>
                                            <p:strVal val="#ppt_x"/>
                                          </p:val>
                                        </p:tav>
                                        <p:tav tm="100000">
                                          <p:val>
                                            <p:strVal val="#ppt_x"/>
                                          </p:val>
                                        </p:tav>
                                      </p:tavLst>
                                    </p:anim>
                                    <p:anim calcmode="lin" valueType="num">
                                      <p:cBhvr additive="base">
                                        <p:cTn id="31" dur="500" fill="hold"/>
                                        <p:tgtEl>
                                          <p:spTgt spid="10"/>
                                        </p:tgtEl>
                                        <p:attrNameLst>
                                          <p:attrName>ppt_y</p:attrName>
                                        </p:attrNameLst>
                                      </p:cBhvr>
                                      <p:tavLst>
                                        <p:tav tm="0">
                                          <p:val>
                                            <p:strVal val="1+#ppt_h/2"/>
                                          </p:val>
                                        </p:tav>
                                        <p:tav tm="100000">
                                          <p:val>
                                            <p:strVal val="#ppt_y"/>
                                          </p:val>
                                        </p:tav>
                                      </p:tavLst>
                                    </p:anim>
                                  </p:childTnLst>
                                </p:cTn>
                              </p:par>
                            </p:childTnLst>
                          </p:cTn>
                        </p:par>
                        <p:par>
                          <p:cTn id="32" fill="hold" nodeType="afterGroup">
                            <p:stCondLst>
                              <p:cond delay="3000"/>
                            </p:stCondLst>
                            <p:childTnLst>
                              <p:par>
                                <p:cTn id="33" presetID="9" presetClass="entr" presetSubtype="0" fill="hold" nodeType="afterEffect">
                                  <p:stCondLst>
                                    <p:cond delay="0"/>
                                  </p:stCondLst>
                                  <p:childTnLst>
                                    <p:set>
                                      <p:cBhvr>
                                        <p:cTn id="34" dur="1" fill="hold">
                                          <p:stCondLst>
                                            <p:cond delay="0"/>
                                          </p:stCondLst>
                                        </p:cTn>
                                        <p:tgtEl>
                                          <p:spTgt spid="13"/>
                                        </p:tgtEl>
                                        <p:attrNameLst>
                                          <p:attrName>style.visibility</p:attrName>
                                        </p:attrNameLst>
                                      </p:cBhvr>
                                      <p:to>
                                        <p:strVal val="visible"/>
                                      </p:to>
                                    </p:set>
                                    <p:animEffect transition="in" filter="dissolve">
                                      <p:cBhvr>
                                        <p:cTn id="35" dur="500"/>
                                        <p:tgtEl>
                                          <p:spTgt spid="13"/>
                                        </p:tgtEl>
                                      </p:cBhvr>
                                    </p:animEffect>
                                  </p:childTnLst>
                                </p:cTn>
                              </p:par>
                            </p:childTnLst>
                          </p:cTn>
                        </p:par>
                        <p:par>
                          <p:cTn id="36" fill="hold" nodeType="afterGroup">
                            <p:stCondLst>
                              <p:cond delay="3500"/>
                            </p:stCondLst>
                            <p:childTnLst>
                              <p:par>
                                <p:cTn id="37" presetID="2" presetClass="entr" presetSubtype="4" fill="hold" grpId="0" nodeType="afterEffect">
                                  <p:stCondLst>
                                    <p:cond delay="0"/>
                                  </p:stCondLst>
                                  <p:childTnLst>
                                    <p:set>
                                      <p:cBhvr>
                                        <p:cTn id="38" dur="1" fill="hold">
                                          <p:stCondLst>
                                            <p:cond delay="0"/>
                                          </p:stCondLst>
                                        </p:cTn>
                                        <p:tgtEl>
                                          <p:spTgt spid="11"/>
                                        </p:tgtEl>
                                        <p:attrNameLst>
                                          <p:attrName>style.visibility</p:attrName>
                                        </p:attrNameLst>
                                      </p:cBhvr>
                                      <p:to>
                                        <p:strVal val="visible"/>
                                      </p:to>
                                    </p:set>
                                    <p:anim calcmode="lin" valueType="num">
                                      <p:cBhvr additive="base">
                                        <p:cTn id="39" dur="500" fill="hold"/>
                                        <p:tgtEl>
                                          <p:spTgt spid="11"/>
                                        </p:tgtEl>
                                        <p:attrNameLst>
                                          <p:attrName>ppt_x</p:attrName>
                                        </p:attrNameLst>
                                      </p:cBhvr>
                                      <p:tavLst>
                                        <p:tav tm="0">
                                          <p:val>
                                            <p:strVal val="#ppt_x"/>
                                          </p:val>
                                        </p:tav>
                                        <p:tav tm="100000">
                                          <p:val>
                                            <p:strVal val="#ppt_x"/>
                                          </p:val>
                                        </p:tav>
                                      </p:tavLst>
                                    </p:anim>
                                    <p:anim calcmode="lin" valueType="num">
                                      <p:cBhvr additive="base">
                                        <p:cTn id="40" dur="500" fill="hold"/>
                                        <p:tgtEl>
                                          <p:spTgt spid="11"/>
                                        </p:tgtEl>
                                        <p:attrNameLst>
                                          <p:attrName>ppt_y</p:attrName>
                                        </p:attrNameLst>
                                      </p:cBhvr>
                                      <p:tavLst>
                                        <p:tav tm="0">
                                          <p:val>
                                            <p:strVal val="1+#ppt_h/2"/>
                                          </p:val>
                                        </p:tav>
                                        <p:tav tm="100000">
                                          <p:val>
                                            <p:strVal val="#ppt_y"/>
                                          </p:val>
                                        </p:tav>
                                      </p:tavLst>
                                    </p:anim>
                                  </p:childTnLst>
                                </p:cTn>
                              </p:par>
                            </p:childTnLst>
                          </p:cTn>
                        </p:par>
                        <p:par>
                          <p:cTn id="41" fill="hold" nodeType="afterGroup">
                            <p:stCondLst>
                              <p:cond delay="4000"/>
                            </p:stCondLst>
                            <p:childTnLst>
                              <p:par>
                                <p:cTn id="42" presetID="9" presetClass="entr" presetSubtype="0" fill="hold" nodeType="afterEffect">
                                  <p:stCondLst>
                                    <p:cond delay="0"/>
                                  </p:stCondLst>
                                  <p:childTnLst>
                                    <p:set>
                                      <p:cBhvr>
                                        <p:cTn id="43" dur="1" fill="hold">
                                          <p:stCondLst>
                                            <p:cond delay="0"/>
                                          </p:stCondLst>
                                        </p:cTn>
                                        <p:tgtEl>
                                          <p:spTgt spid="12"/>
                                        </p:tgtEl>
                                        <p:attrNameLst>
                                          <p:attrName>style.visibility</p:attrName>
                                        </p:attrNameLst>
                                      </p:cBhvr>
                                      <p:to>
                                        <p:strVal val="visible"/>
                                      </p:to>
                                    </p:set>
                                    <p:animEffect transition="in" filter="dissolve">
                                      <p:cBhvr>
                                        <p:cTn id="44" dur="500"/>
                                        <p:tgtEl>
                                          <p:spTgt spid="12"/>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6"/>
                                        </p:tgtEl>
                                        <p:attrNameLst>
                                          <p:attrName>style.visibility</p:attrName>
                                        </p:attrNameLst>
                                      </p:cBhvr>
                                      <p:to>
                                        <p:strVal val="visible"/>
                                      </p:to>
                                    </p:set>
                                    <p:anim calcmode="lin" valueType="num">
                                      <p:cBhvr additive="base">
                                        <p:cTn id="49" dur="500" fill="hold"/>
                                        <p:tgtEl>
                                          <p:spTgt spid="16"/>
                                        </p:tgtEl>
                                        <p:attrNameLst>
                                          <p:attrName>ppt_x</p:attrName>
                                        </p:attrNameLst>
                                      </p:cBhvr>
                                      <p:tavLst>
                                        <p:tav tm="0">
                                          <p:val>
                                            <p:strVal val="#ppt_x"/>
                                          </p:val>
                                        </p:tav>
                                        <p:tav tm="100000">
                                          <p:val>
                                            <p:strVal val="#ppt_x"/>
                                          </p:val>
                                        </p:tav>
                                      </p:tavLst>
                                    </p:anim>
                                    <p:anim calcmode="lin" valueType="num">
                                      <p:cBhvr additive="base">
                                        <p:cTn id="50" dur="500" fill="hold"/>
                                        <p:tgtEl>
                                          <p:spTgt spid="16"/>
                                        </p:tgtEl>
                                        <p:attrNameLst>
                                          <p:attrName>ppt_y</p:attrName>
                                        </p:attrNameLst>
                                      </p:cBhvr>
                                      <p:tavLst>
                                        <p:tav tm="0">
                                          <p:val>
                                            <p:strVal val="1+#ppt_h/2"/>
                                          </p:val>
                                        </p:tav>
                                        <p:tav tm="100000">
                                          <p:val>
                                            <p:strVal val="#ppt_y"/>
                                          </p:val>
                                        </p:tav>
                                      </p:tavLst>
                                    </p:anim>
                                  </p:childTnLst>
                                </p:cTn>
                              </p:par>
                            </p:childTnLst>
                          </p:cTn>
                        </p:par>
                        <p:par>
                          <p:cTn id="51" fill="hold" nodeType="afterGroup">
                            <p:stCondLst>
                              <p:cond delay="500"/>
                            </p:stCondLst>
                            <p:childTnLst>
                              <p:par>
                                <p:cTn id="52" presetID="9" presetClass="entr" presetSubtype="0" fill="hold" nodeType="afterEffect">
                                  <p:stCondLst>
                                    <p:cond delay="0"/>
                                  </p:stCondLst>
                                  <p:childTnLst>
                                    <p:set>
                                      <p:cBhvr>
                                        <p:cTn id="53" dur="1" fill="hold">
                                          <p:stCondLst>
                                            <p:cond delay="0"/>
                                          </p:stCondLst>
                                        </p:cTn>
                                        <p:tgtEl>
                                          <p:spTgt spid="17"/>
                                        </p:tgtEl>
                                        <p:attrNameLst>
                                          <p:attrName>style.visibility</p:attrName>
                                        </p:attrNameLst>
                                      </p:cBhvr>
                                      <p:to>
                                        <p:strVal val="visible"/>
                                      </p:to>
                                    </p:set>
                                    <p:animEffect transition="in" filter="dissolve">
                                      <p:cBhvr>
                                        <p:cTn id="54"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autoUpdateAnimBg="0"/>
      <p:bldP spid="8" grpId="0" animBg="1" autoUpdateAnimBg="0"/>
      <p:bldP spid="9" grpId="0" animBg="1" autoUpdateAnimBg="0"/>
      <p:bldP spid="10" grpId="0" animBg="1" autoUpdateAnimBg="0"/>
      <p:bldP spid="11" grpId="0" animBg="1" autoUpdateAnimBg="0"/>
      <p:bldP spid="16" grpId="0" animBg="1"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Examples</a:t>
            </a:r>
          </a:p>
        </p:txBody>
      </p:sp>
      <p:sp>
        <p:nvSpPr>
          <p:cNvPr id="3" name="Content Placeholder 2"/>
          <p:cNvSpPr>
            <a:spLocks noGrp="1"/>
          </p:cNvSpPr>
          <p:nvPr>
            <p:ph idx="1"/>
          </p:nvPr>
        </p:nvSpPr>
        <p:spPr/>
        <p:txBody>
          <a:bodyPr/>
          <a:lstStyle/>
          <a:p>
            <a:r>
              <a:rPr lang="en-GB" dirty="0"/>
              <a:t>Rigidity</a:t>
            </a:r>
          </a:p>
          <a:p>
            <a:pPr lvl="1"/>
            <a:r>
              <a:rPr lang="en-GB" dirty="0"/>
              <a:t>String yes=“Yes”;</a:t>
            </a:r>
          </a:p>
          <a:p>
            <a:pPr lvl="1"/>
            <a:r>
              <a:rPr lang="en-GB" dirty="0"/>
              <a:t>String no=“No”;</a:t>
            </a:r>
          </a:p>
          <a:p>
            <a:r>
              <a:rPr lang="en-GB" dirty="0"/>
              <a:t>Fragility</a:t>
            </a:r>
          </a:p>
          <a:p>
            <a:pPr marL="457200" lvl="1" indent="0">
              <a:buNone/>
            </a:pPr>
            <a:r>
              <a:rPr lang="en-GB" sz="2800" dirty="0">
                <a:solidFill>
                  <a:srgbClr val="000000"/>
                </a:solidFill>
              </a:rPr>
              <a:t>	if (c&gt;=65) &amp;&amp; (c&lt;=90) </a:t>
            </a:r>
          </a:p>
          <a:p>
            <a:pPr marL="800100" lvl="2" indent="0">
              <a:buNone/>
            </a:pPr>
            <a:r>
              <a:rPr lang="en-GB" dirty="0">
                <a:solidFill>
                  <a:srgbClr val="000000"/>
                </a:solidFill>
              </a:rPr>
              <a:t>	c=c+32;</a:t>
            </a:r>
          </a:p>
          <a:p>
            <a:pPr marL="0" indent="0">
              <a:buNone/>
            </a:pPr>
            <a:endParaRPr lang="en-GB" dirty="0"/>
          </a:p>
        </p:txBody>
      </p:sp>
      <p:sp>
        <p:nvSpPr>
          <p:cNvPr id="4" name="Date Placeholder 3"/>
          <p:cNvSpPr>
            <a:spLocks noGrp="1"/>
          </p:cNvSpPr>
          <p:nvPr>
            <p:ph type="dt" sz="half" idx="10"/>
          </p:nvPr>
        </p:nvSpPr>
        <p:spPr/>
        <p:txBody>
          <a:bodyPr/>
          <a:lstStyle/>
          <a:p>
            <a:pPr>
              <a:defRPr/>
            </a:pPr>
            <a:r>
              <a:rPr lang="en-US"/>
              <a:t>© University of Liverpool</a:t>
            </a:r>
            <a:endParaRPr lang="en-US"/>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p>
            <a:r>
              <a:rPr lang="en-US" altLang="en-US"/>
              <a:t>slide  </a:t>
            </a:r>
            <a:fld id="{3522F6FD-B88D-4A3C-9798-1970B1CB4C70}" type="slidenum">
              <a:rPr lang="en-US" altLang="en-US" smtClean="0"/>
              <a:pPr/>
              <a:t>3</a:t>
            </a:fld>
            <a:endParaRPr lang="en-US" altLang="en-US"/>
          </a:p>
        </p:txBody>
      </p:sp>
    </p:spTree>
    <p:extLst>
      <p:ext uri="{BB962C8B-B14F-4D97-AF65-F5344CB8AC3E}">
        <p14:creationId xmlns:p14="http://schemas.microsoft.com/office/powerpoint/2010/main" val="313560866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xfrm>
            <a:off x="457200" y="319088"/>
            <a:ext cx="8229600" cy="661987"/>
          </a:xfrm>
        </p:spPr>
        <p:txBody>
          <a:bodyPr/>
          <a:lstStyle/>
          <a:p>
            <a:r>
              <a:rPr lang="en-GB" altLang="en-US"/>
              <a:t>Design patterns</a:t>
            </a:r>
          </a:p>
        </p:txBody>
      </p:sp>
      <p:sp>
        <p:nvSpPr>
          <p:cNvPr id="31747" name="Content Placeholder 2"/>
          <p:cNvSpPr>
            <a:spLocks noGrp="1"/>
          </p:cNvSpPr>
          <p:nvPr>
            <p:ph idx="1"/>
          </p:nvPr>
        </p:nvSpPr>
        <p:spPr>
          <a:xfrm>
            <a:off x="457200" y="1196975"/>
            <a:ext cx="7848600" cy="4572000"/>
          </a:xfrm>
        </p:spPr>
        <p:txBody>
          <a:bodyPr/>
          <a:lstStyle/>
          <a:p>
            <a:r>
              <a:rPr lang="en-GB" altLang="en-US"/>
              <a:t>Repeatable approaches to problem solving in software design</a:t>
            </a:r>
          </a:p>
          <a:p>
            <a:r>
              <a:rPr lang="en-GB" altLang="en-US"/>
              <a:t>Not locked into any 1 language (but often use OO concepts)</a:t>
            </a:r>
          </a:p>
          <a:p>
            <a:r>
              <a:rPr lang="en-GB" altLang="en-US"/>
              <a:t>Speed up development</a:t>
            </a:r>
          </a:p>
          <a:p>
            <a:r>
              <a:rPr lang="en-GB" altLang="en-US"/>
              <a:t>Increase software flexibility</a:t>
            </a:r>
          </a:p>
          <a:p>
            <a:r>
              <a:rPr lang="en-GB" altLang="en-US"/>
              <a:t>Make software more readable</a:t>
            </a:r>
          </a:p>
          <a:p>
            <a:r>
              <a:rPr lang="en-GB" altLang="en-US"/>
              <a:t>Can be implemented as components which will move from reusable design to reusable code</a:t>
            </a:r>
          </a:p>
          <a:p>
            <a:endParaRPr lang="en-GB" altLang="en-US"/>
          </a:p>
          <a:p>
            <a:endParaRPr lang="en-GB" altLang="en-US"/>
          </a:p>
        </p:txBody>
      </p:sp>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EBA3726C-5B31-4B06-8854-0271DA5DA102}" type="slidenum">
              <a:rPr lang="en-US" altLang="en-US" sz="1200">
                <a:solidFill>
                  <a:srgbClr val="08515E"/>
                </a:solidFill>
              </a:rPr>
              <a:pPr/>
              <a:t>30</a:t>
            </a:fld>
            <a:endParaRPr lang="en-US" altLang="en-US" sz="1200">
              <a:solidFill>
                <a:srgbClr val="08515E"/>
              </a:solidFill>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457200" y="188913"/>
            <a:ext cx="8229600" cy="661987"/>
          </a:xfrm>
        </p:spPr>
        <p:txBody>
          <a:bodyPr/>
          <a:lstStyle/>
          <a:p>
            <a:r>
              <a:rPr lang="en-GB" altLang="en-US"/>
              <a:t>Patterns and Components</a:t>
            </a:r>
          </a:p>
        </p:txBody>
      </p:sp>
      <p:sp>
        <p:nvSpPr>
          <p:cNvPr id="32771" name="Content Placeholder 2"/>
          <p:cNvSpPr>
            <a:spLocks noGrp="1"/>
          </p:cNvSpPr>
          <p:nvPr>
            <p:ph idx="1"/>
          </p:nvPr>
        </p:nvSpPr>
        <p:spPr>
          <a:xfrm>
            <a:off x="457200" y="1125538"/>
            <a:ext cx="7848600" cy="4572000"/>
          </a:xfrm>
        </p:spPr>
        <p:txBody>
          <a:bodyPr/>
          <a:lstStyle/>
          <a:p>
            <a:r>
              <a:rPr lang="en-GB" altLang="en-US"/>
              <a:t>Patterns</a:t>
            </a:r>
          </a:p>
          <a:p>
            <a:pPr lvl="1"/>
            <a:r>
              <a:rPr lang="en-GB" altLang="en-US">
                <a:latin typeface="TheSans B5 Plain"/>
              </a:rPr>
              <a:t>Approaches to the problem</a:t>
            </a:r>
          </a:p>
          <a:p>
            <a:r>
              <a:rPr lang="en-GB" altLang="en-US"/>
              <a:t>Components</a:t>
            </a:r>
          </a:p>
          <a:p>
            <a:pPr lvl="1"/>
            <a:r>
              <a:rPr lang="en-GB" altLang="en-US">
                <a:latin typeface="TheSans B5 Plain"/>
              </a:rPr>
              <a:t>Re-usable code which solves approach</a:t>
            </a:r>
          </a:p>
          <a:p>
            <a:endParaRPr lang="en-GB" altLang="en-US"/>
          </a:p>
          <a:p>
            <a:endParaRPr lang="en-GB" altLang="en-US"/>
          </a:p>
        </p:txBody>
      </p:sp>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D20D281C-A074-4164-81BB-DFFD8032C37C}" type="slidenum">
              <a:rPr lang="en-US" altLang="en-US" sz="1200">
                <a:solidFill>
                  <a:srgbClr val="08515E"/>
                </a:solidFill>
              </a:rPr>
              <a:pPr/>
              <a:t>31</a:t>
            </a:fld>
            <a:endParaRPr lang="en-US" altLang="en-US" sz="1200">
              <a:solidFill>
                <a:srgbClr val="08515E"/>
              </a:solidFill>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r>
              <a:rPr lang="en-GB" altLang="en-US"/>
              <a:t>Design Pattern types</a:t>
            </a:r>
          </a:p>
        </p:txBody>
      </p:sp>
      <p:sp>
        <p:nvSpPr>
          <p:cNvPr id="33795" name="Content Placeholder 2"/>
          <p:cNvSpPr>
            <a:spLocks noGrp="1"/>
          </p:cNvSpPr>
          <p:nvPr>
            <p:ph idx="1"/>
          </p:nvPr>
        </p:nvSpPr>
        <p:spPr/>
        <p:txBody>
          <a:bodyPr/>
          <a:lstStyle/>
          <a:p>
            <a:r>
              <a:rPr lang="en-GB" altLang="en-US"/>
              <a:t>Architectural (approach to designing the whole system) example MVC</a:t>
            </a:r>
          </a:p>
          <a:p>
            <a:r>
              <a:rPr lang="en-GB" altLang="en-US"/>
              <a:t>Creational</a:t>
            </a:r>
          </a:p>
          <a:p>
            <a:r>
              <a:rPr lang="en-GB" altLang="en-US"/>
              <a:t>Structural (one class/method wrapping another)</a:t>
            </a:r>
          </a:p>
          <a:p>
            <a:r>
              <a:rPr lang="en-GB" altLang="en-US"/>
              <a:t>Behavioural</a:t>
            </a:r>
          </a:p>
          <a:p>
            <a:pPr lvl="1"/>
            <a:r>
              <a:rPr lang="en-GB" altLang="en-US">
                <a:latin typeface="TheSans B5 Plain"/>
              </a:rPr>
              <a:t>Example : call backs, persistence</a:t>
            </a:r>
          </a:p>
          <a:p>
            <a:r>
              <a:rPr lang="en-GB" altLang="en-US"/>
              <a:t>Concurrency</a:t>
            </a:r>
          </a:p>
          <a:p>
            <a:pPr lvl="1"/>
            <a:r>
              <a:rPr lang="en-GB" altLang="en-US">
                <a:latin typeface="TheSans B5 Plain"/>
              </a:rPr>
              <a:t>Controls multiple threads</a:t>
            </a:r>
          </a:p>
        </p:txBody>
      </p:sp>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D4EF6E25-0DDE-4696-B307-E1B64A3DCD6E}" type="slidenum">
              <a:rPr lang="en-US" altLang="en-US" sz="1200">
                <a:solidFill>
                  <a:srgbClr val="08515E"/>
                </a:solidFill>
              </a:rPr>
              <a:pPr/>
              <a:t>32</a:t>
            </a:fld>
            <a:endParaRPr lang="en-US" altLang="en-US" sz="1200">
              <a:solidFill>
                <a:srgbClr val="08515E"/>
              </a:solidFill>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r>
              <a:rPr lang="en-GB" altLang="en-US"/>
              <a:t>Model View Controller</a:t>
            </a:r>
          </a:p>
        </p:txBody>
      </p:sp>
      <p:sp>
        <p:nvSpPr>
          <p:cNvPr id="34819" name="Content Placeholder 2"/>
          <p:cNvSpPr>
            <a:spLocks noGrp="1"/>
          </p:cNvSpPr>
          <p:nvPr>
            <p:ph idx="1"/>
          </p:nvPr>
        </p:nvSpPr>
        <p:spPr/>
        <p:txBody>
          <a:bodyPr/>
          <a:lstStyle/>
          <a:p>
            <a:r>
              <a:rPr lang="en-GB" altLang="en-US"/>
              <a:t>Problem</a:t>
            </a:r>
          </a:p>
          <a:p>
            <a:pPr lvl="1"/>
            <a:r>
              <a:rPr lang="en-GB" altLang="en-US">
                <a:latin typeface="TheSans B5 Plain"/>
              </a:rPr>
              <a:t>Many different GUI APIs</a:t>
            </a:r>
          </a:p>
          <a:p>
            <a:pPr lvl="1"/>
            <a:r>
              <a:rPr lang="en-GB" altLang="en-US">
                <a:latin typeface="TheSans B5 Plain"/>
              </a:rPr>
              <a:t>GUI code can be very complex and messy</a:t>
            </a:r>
          </a:p>
          <a:p>
            <a:pPr lvl="1"/>
            <a:r>
              <a:rPr lang="en-GB" altLang="en-US">
                <a:latin typeface="TheSans B5 Plain"/>
              </a:rPr>
              <a:t>Porting GUI code between platforms is hardwork</a:t>
            </a:r>
          </a:p>
          <a:p>
            <a:endParaRPr lang="en-GB" altLang="en-US"/>
          </a:p>
        </p:txBody>
      </p:sp>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B591539C-21EF-4AB1-A1FB-432A4439656A}" type="slidenum">
              <a:rPr lang="en-US" altLang="en-US" sz="1200">
                <a:solidFill>
                  <a:srgbClr val="08515E"/>
                </a:solidFill>
              </a:rPr>
              <a:pPr/>
              <a:t>33</a:t>
            </a:fld>
            <a:endParaRPr lang="en-US" altLang="en-US" sz="1200">
              <a:solidFill>
                <a:srgbClr val="08515E"/>
              </a:solidFill>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a:xfrm>
            <a:off x="457200" y="404813"/>
            <a:ext cx="8229600" cy="661987"/>
          </a:xfrm>
        </p:spPr>
        <p:txBody>
          <a:bodyPr/>
          <a:lstStyle/>
          <a:p>
            <a:r>
              <a:rPr lang="en-GB" altLang="en-US"/>
              <a:t>MVC Components</a:t>
            </a:r>
          </a:p>
        </p:txBody>
      </p:sp>
      <p:sp>
        <p:nvSpPr>
          <p:cNvPr id="35843" name="Content Placeholder 2"/>
          <p:cNvSpPr>
            <a:spLocks noGrp="1"/>
          </p:cNvSpPr>
          <p:nvPr>
            <p:ph idx="1"/>
          </p:nvPr>
        </p:nvSpPr>
        <p:spPr>
          <a:xfrm>
            <a:off x="457200" y="1268413"/>
            <a:ext cx="8291513" cy="4572000"/>
          </a:xfrm>
        </p:spPr>
        <p:txBody>
          <a:bodyPr/>
          <a:lstStyle/>
          <a:p>
            <a:r>
              <a:rPr lang="en-GB" altLang="en-US"/>
              <a:t>Splits the code into</a:t>
            </a:r>
          </a:p>
          <a:p>
            <a:pPr lvl="1"/>
            <a:r>
              <a:rPr lang="en-GB" altLang="en-US">
                <a:latin typeface="TheSans B5 Plain"/>
              </a:rPr>
              <a:t>Model</a:t>
            </a:r>
          </a:p>
          <a:p>
            <a:pPr lvl="2"/>
            <a:r>
              <a:rPr lang="en-GB" altLang="en-US">
                <a:latin typeface="TheSans B5 Plain"/>
              </a:rPr>
              <a:t>Stores, retrieves and manipulates the data</a:t>
            </a:r>
          </a:p>
          <a:p>
            <a:pPr lvl="1"/>
            <a:r>
              <a:rPr lang="en-GB" altLang="en-US">
                <a:latin typeface="TheSans B5 Plain"/>
              </a:rPr>
              <a:t>View</a:t>
            </a:r>
          </a:p>
          <a:p>
            <a:pPr lvl="2"/>
            <a:r>
              <a:rPr lang="en-GB" altLang="en-US">
                <a:latin typeface="TheSans B5 Plain"/>
              </a:rPr>
              <a:t>Renders the data on the screen</a:t>
            </a:r>
          </a:p>
          <a:p>
            <a:pPr lvl="2"/>
            <a:r>
              <a:rPr lang="en-GB" altLang="en-US">
                <a:latin typeface="TheSans B5 Plain"/>
              </a:rPr>
              <a:t>View fetches data from model</a:t>
            </a:r>
          </a:p>
          <a:p>
            <a:pPr lvl="1"/>
            <a:r>
              <a:rPr lang="en-GB" altLang="en-US">
                <a:latin typeface="TheSans B5 Plain"/>
              </a:rPr>
              <a:t>Controller</a:t>
            </a:r>
          </a:p>
          <a:p>
            <a:pPr lvl="2"/>
            <a:r>
              <a:rPr lang="en-GB" altLang="en-US">
                <a:latin typeface="TheSans B5 Plain"/>
              </a:rPr>
              <a:t>Processes user input, passing events to model</a:t>
            </a:r>
          </a:p>
          <a:p>
            <a:pPr lvl="2"/>
            <a:r>
              <a:rPr lang="en-GB" altLang="en-US">
                <a:latin typeface="TheSans B5 Plain"/>
              </a:rPr>
              <a:t>Controller can instruct view to render</a:t>
            </a:r>
          </a:p>
        </p:txBody>
      </p:sp>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C2E36E38-8207-49C3-8A71-DF316842B41E}" type="slidenum">
              <a:rPr lang="en-US" altLang="en-US" sz="1200">
                <a:solidFill>
                  <a:srgbClr val="08515E"/>
                </a:solidFill>
              </a:rPr>
              <a:pPr/>
              <a:t>34</a:t>
            </a:fld>
            <a:endParaRPr lang="en-US" altLang="en-US" sz="1200">
              <a:solidFill>
                <a:srgbClr val="08515E"/>
              </a:solidFill>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lstStyle/>
          <a:p>
            <a:r>
              <a:rPr lang="en-GB" altLang="en-US"/>
              <a:t>Model</a:t>
            </a:r>
          </a:p>
        </p:txBody>
      </p:sp>
      <p:sp>
        <p:nvSpPr>
          <p:cNvPr id="36867" name="Content Placeholder 2"/>
          <p:cNvSpPr>
            <a:spLocks noGrp="1"/>
          </p:cNvSpPr>
          <p:nvPr>
            <p:ph idx="1"/>
          </p:nvPr>
        </p:nvSpPr>
        <p:spPr/>
        <p:txBody>
          <a:bodyPr/>
          <a:lstStyle/>
          <a:p>
            <a:r>
              <a:rPr lang="en-GB" altLang="en-US" sz="3600"/>
              <a:t>Provides the following</a:t>
            </a:r>
          </a:p>
          <a:p>
            <a:pPr lvl="1"/>
            <a:r>
              <a:rPr lang="en-GB" altLang="en-US">
                <a:latin typeface="TheSans B5 Plain"/>
              </a:rPr>
              <a:t>business logic, rules (e.g. who can access a student's transcript)</a:t>
            </a:r>
          </a:p>
          <a:p>
            <a:pPr lvl="1"/>
            <a:r>
              <a:rPr lang="en-GB" altLang="en-US">
                <a:latin typeface="TheSans B5 Plain"/>
              </a:rPr>
              <a:t>validation (can also be in controller)</a:t>
            </a:r>
          </a:p>
          <a:p>
            <a:pPr lvl="1"/>
            <a:r>
              <a:rPr lang="en-GB" altLang="en-US">
                <a:latin typeface="TheSans B5 Plain"/>
              </a:rPr>
              <a:t>persistence</a:t>
            </a:r>
          </a:p>
          <a:p>
            <a:pPr lvl="1"/>
            <a:r>
              <a:rPr lang="en-GB" altLang="en-US">
                <a:latin typeface="TheSans B5 Plain"/>
              </a:rPr>
              <a:t>application state (session)</a:t>
            </a:r>
          </a:p>
          <a:p>
            <a:pPr lvl="2"/>
            <a:r>
              <a:rPr lang="en-GB" altLang="en-US">
                <a:latin typeface="TheSans B5 Plain"/>
              </a:rPr>
              <a:t>shopping cart for user</a:t>
            </a:r>
          </a:p>
          <a:p>
            <a:pPr lvl="2"/>
            <a:r>
              <a:rPr lang="en-GB" altLang="en-US">
                <a:latin typeface="TheSans B5 Plain"/>
              </a:rPr>
              <a:t>address book, contact list</a:t>
            </a:r>
          </a:p>
          <a:p>
            <a:pPr lvl="2"/>
            <a:r>
              <a:rPr lang="en-GB" altLang="en-US">
                <a:latin typeface="TheSans B5 Plain"/>
              </a:rPr>
              <a:t>logged in user id</a:t>
            </a:r>
          </a:p>
        </p:txBody>
      </p:sp>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E6EB89DE-4B45-4572-B9CF-0CCE577D2FC8}" type="slidenum">
              <a:rPr lang="en-US" altLang="en-US" sz="1200">
                <a:solidFill>
                  <a:srgbClr val="08515E"/>
                </a:solidFill>
              </a:rPr>
              <a:pPr/>
              <a:t>35</a:t>
            </a:fld>
            <a:endParaRPr lang="en-US" altLang="en-US" sz="1200">
              <a:solidFill>
                <a:srgbClr val="08515E"/>
              </a:solidFill>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p:txBody>
          <a:bodyPr/>
          <a:lstStyle/>
          <a:p>
            <a:r>
              <a:rPr lang="en-GB" altLang="en-US"/>
              <a:t>View</a:t>
            </a:r>
          </a:p>
        </p:txBody>
      </p:sp>
      <p:sp>
        <p:nvSpPr>
          <p:cNvPr id="37891" name="Content Placeholder 2"/>
          <p:cNvSpPr>
            <a:spLocks noGrp="1"/>
          </p:cNvSpPr>
          <p:nvPr>
            <p:ph idx="1"/>
          </p:nvPr>
        </p:nvSpPr>
        <p:spPr/>
        <p:txBody>
          <a:bodyPr/>
          <a:lstStyle/>
          <a:p>
            <a:r>
              <a:rPr lang="en-GB" altLang="en-US"/>
              <a:t>Presents the information to the user</a:t>
            </a:r>
          </a:p>
          <a:p>
            <a:r>
              <a:rPr lang="en-GB" altLang="en-US"/>
              <a:t>Example View technologies</a:t>
            </a:r>
          </a:p>
          <a:p>
            <a:pPr lvl="1"/>
            <a:r>
              <a:rPr lang="en-GB" altLang="en-US">
                <a:latin typeface="TheSans B5 Plain"/>
              </a:rPr>
              <a:t>JSP   allows user to use Java to generate web pages</a:t>
            </a:r>
          </a:p>
          <a:p>
            <a:pPr lvl="1"/>
            <a:r>
              <a:rPr lang="en-GB" altLang="en-US">
                <a:latin typeface="TheSans B5 Plain"/>
              </a:rPr>
              <a:t>CSS  web page presentation</a:t>
            </a:r>
          </a:p>
          <a:p>
            <a:pPr lvl="1"/>
            <a:r>
              <a:rPr lang="en-GB" altLang="en-US">
                <a:latin typeface="TheSans B5 Plain"/>
              </a:rPr>
              <a:t>HTML/XML</a:t>
            </a:r>
          </a:p>
          <a:p>
            <a:pPr lvl="1"/>
            <a:r>
              <a:rPr lang="en-GB" altLang="en-US">
                <a:latin typeface="TheSans B5 Plain"/>
              </a:rPr>
              <a:t>.aspx   Microsoft dynamic web technology</a:t>
            </a:r>
          </a:p>
        </p:txBody>
      </p:sp>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C9EC3988-16B7-4796-8A03-F339583EBA76}" type="slidenum">
              <a:rPr lang="en-US" altLang="en-US" sz="1200">
                <a:solidFill>
                  <a:srgbClr val="08515E"/>
                </a:solidFill>
              </a:rPr>
              <a:pPr/>
              <a:t>36</a:t>
            </a:fld>
            <a:endParaRPr lang="en-US" altLang="en-US" sz="1200">
              <a:solidFill>
                <a:srgbClr val="08515E"/>
              </a:solidFill>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p:txBody>
          <a:bodyPr/>
          <a:lstStyle/>
          <a:p>
            <a:r>
              <a:rPr lang="en-GB" altLang="en-US"/>
              <a:t>View/Controller options</a:t>
            </a:r>
          </a:p>
        </p:txBody>
      </p:sp>
      <p:sp>
        <p:nvSpPr>
          <p:cNvPr id="38915" name="Content Placeholder 2"/>
          <p:cNvSpPr>
            <a:spLocks noGrp="1"/>
          </p:cNvSpPr>
          <p:nvPr>
            <p:ph idx="1"/>
          </p:nvPr>
        </p:nvSpPr>
        <p:spPr/>
        <p:txBody>
          <a:bodyPr/>
          <a:lstStyle/>
          <a:p>
            <a:r>
              <a:rPr lang="en-GB" altLang="en-US"/>
              <a:t>Java servlets and JSP   (browser client)</a:t>
            </a:r>
          </a:p>
          <a:p>
            <a:pPr lvl="1"/>
            <a:r>
              <a:rPr lang="en-GB" altLang="en-US">
                <a:latin typeface="TheSans B5 Plain"/>
              </a:rPr>
              <a:t>Java EE (Tomcat or Glassfish)</a:t>
            </a:r>
          </a:p>
          <a:p>
            <a:r>
              <a:rPr lang="en-GB" altLang="en-US"/>
              <a:t>.NET aspx pages   (browser client)</a:t>
            </a:r>
          </a:p>
          <a:p>
            <a:pPr lvl="1"/>
            <a:r>
              <a:rPr lang="en-GB" altLang="en-US">
                <a:latin typeface="TheSans B5 Plain"/>
              </a:rPr>
              <a:t>Microsoft Server</a:t>
            </a:r>
          </a:p>
          <a:p>
            <a:r>
              <a:rPr lang="en-GB" altLang="en-US"/>
              <a:t>J2ME MIDP</a:t>
            </a:r>
          </a:p>
          <a:p>
            <a:pPr lvl="1"/>
            <a:r>
              <a:rPr lang="en-GB" altLang="en-US">
                <a:latin typeface="TheSans B5 Plain"/>
              </a:rPr>
              <a:t>Mobile Java</a:t>
            </a:r>
          </a:p>
          <a:p>
            <a:r>
              <a:rPr lang="en-GB" altLang="en-US"/>
              <a:t>Java AWT/Swing</a:t>
            </a:r>
          </a:p>
          <a:p>
            <a:pPr lvl="1"/>
            <a:r>
              <a:rPr lang="en-GB" altLang="en-US">
                <a:latin typeface="TheSans B5 Plain"/>
              </a:rPr>
              <a:t>Java SE</a:t>
            </a:r>
          </a:p>
        </p:txBody>
      </p:sp>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D46D91B9-39E9-4C31-9519-69F7795EB12C}" type="slidenum">
              <a:rPr lang="en-US" altLang="en-US" sz="1200">
                <a:solidFill>
                  <a:srgbClr val="08515E"/>
                </a:solidFill>
              </a:rPr>
              <a:pPr/>
              <a:t>37</a:t>
            </a:fld>
            <a:endParaRPr lang="en-US" altLang="en-US" sz="1200">
              <a:solidFill>
                <a:srgbClr val="08515E"/>
              </a:solidFill>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p:txBody>
          <a:bodyPr/>
          <a:lstStyle/>
          <a:p>
            <a:r>
              <a:rPr lang="en-GB" altLang="en-US"/>
              <a:t>MVC Example</a:t>
            </a:r>
          </a:p>
        </p:txBody>
      </p:sp>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B6B3DE99-CD24-4042-8AB7-F5F66B3C27C9}" type="slidenum">
              <a:rPr lang="en-US" altLang="en-US" sz="1200">
                <a:solidFill>
                  <a:srgbClr val="08515E"/>
                </a:solidFill>
              </a:rPr>
              <a:pPr/>
              <a:t>38</a:t>
            </a:fld>
            <a:endParaRPr lang="en-US" altLang="en-US" sz="1200">
              <a:solidFill>
                <a:srgbClr val="08515E"/>
              </a:solidFill>
            </a:endParaRPr>
          </a:p>
        </p:txBody>
      </p:sp>
      <p:grpSp>
        <p:nvGrpSpPr>
          <p:cNvPr id="39942" name="Group 23"/>
          <p:cNvGrpSpPr>
            <a:grpSpLocks/>
          </p:cNvGrpSpPr>
          <p:nvPr/>
        </p:nvGrpSpPr>
        <p:grpSpPr bwMode="auto">
          <a:xfrm>
            <a:off x="179388" y="1700213"/>
            <a:ext cx="8856662" cy="4681537"/>
            <a:chOff x="609600" y="2209800"/>
            <a:chExt cx="9450388" cy="4953000"/>
          </a:xfrm>
        </p:grpSpPr>
        <p:sp>
          <p:nvSpPr>
            <p:cNvPr id="25" name="Rectangle 16"/>
            <p:cNvSpPr>
              <a:spLocks noChangeArrowheads="1"/>
            </p:cNvSpPr>
            <p:nvPr/>
          </p:nvSpPr>
          <p:spPr bwMode="auto">
            <a:xfrm>
              <a:off x="5638853" y="4495671"/>
              <a:ext cx="4343215" cy="2057452"/>
            </a:xfrm>
            <a:prstGeom prst="rect">
              <a:avLst/>
            </a:prstGeom>
            <a:solidFill>
              <a:srgbClr val="33CCCC"/>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auto">
                <a:spcBef>
                  <a:spcPts val="0"/>
                </a:spcBef>
                <a:spcAft>
                  <a:spcPts val="0"/>
                </a:spcAft>
                <a:defRPr/>
              </a:pPr>
              <a:endParaRPr lang="en-GB" sz="1800" kern="0">
                <a:solidFill>
                  <a:sysClr val="windowText" lastClr="000000"/>
                </a:solidFill>
              </a:endParaRPr>
            </a:p>
          </p:txBody>
        </p:sp>
        <p:sp>
          <p:nvSpPr>
            <p:cNvPr id="26" name="Rectangle 15"/>
            <p:cNvSpPr>
              <a:spLocks noChangeArrowheads="1"/>
            </p:cNvSpPr>
            <p:nvPr/>
          </p:nvSpPr>
          <p:spPr bwMode="auto">
            <a:xfrm>
              <a:off x="609600" y="5105349"/>
              <a:ext cx="4876800" cy="2057451"/>
            </a:xfrm>
            <a:prstGeom prst="rect">
              <a:avLst/>
            </a:prstGeom>
            <a:solidFill>
              <a:srgbClr val="3333CC"/>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auto">
                <a:spcBef>
                  <a:spcPts val="0"/>
                </a:spcBef>
                <a:spcAft>
                  <a:spcPts val="0"/>
                </a:spcAft>
                <a:defRPr/>
              </a:pPr>
              <a:endParaRPr lang="en-GB" sz="1800" kern="0">
                <a:solidFill>
                  <a:sysClr val="windowText" lastClr="000000"/>
                </a:solidFill>
              </a:endParaRPr>
            </a:p>
          </p:txBody>
        </p:sp>
        <p:sp>
          <p:nvSpPr>
            <p:cNvPr id="27" name="Rectangle 4"/>
            <p:cNvSpPr>
              <a:spLocks noChangeArrowheads="1"/>
            </p:cNvSpPr>
            <p:nvPr/>
          </p:nvSpPr>
          <p:spPr bwMode="auto">
            <a:xfrm>
              <a:off x="1676771" y="2209800"/>
              <a:ext cx="1903968" cy="1143775"/>
            </a:xfrm>
            <a:prstGeom prst="rect">
              <a:avLst/>
            </a:prstGeom>
            <a:solidFill>
              <a:srgbClr val="00CC99"/>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auto">
                <a:spcBef>
                  <a:spcPts val="0"/>
                </a:spcBef>
                <a:spcAft>
                  <a:spcPts val="0"/>
                </a:spcAft>
                <a:defRPr/>
              </a:pPr>
              <a:r>
                <a:rPr lang="en-GB" sz="1800" kern="0">
                  <a:solidFill>
                    <a:sysClr val="windowText" lastClr="000000"/>
                  </a:solidFill>
                </a:rPr>
                <a:t>Email</a:t>
              </a:r>
            </a:p>
            <a:p>
              <a:pPr algn="ctr" fontAlgn="auto">
                <a:spcBef>
                  <a:spcPts val="0"/>
                </a:spcBef>
                <a:spcAft>
                  <a:spcPts val="0"/>
                </a:spcAft>
                <a:defRPr/>
              </a:pPr>
              <a:r>
                <a:rPr lang="en-GB" sz="1800" kern="0">
                  <a:solidFill>
                    <a:sysClr val="windowText" lastClr="000000"/>
                  </a:solidFill>
                </a:rPr>
                <a:t>database</a:t>
              </a:r>
            </a:p>
          </p:txBody>
        </p:sp>
        <p:sp>
          <p:nvSpPr>
            <p:cNvPr id="28" name="Rectangle 5"/>
            <p:cNvSpPr>
              <a:spLocks noChangeArrowheads="1"/>
            </p:cNvSpPr>
            <p:nvPr/>
          </p:nvSpPr>
          <p:spPr bwMode="auto">
            <a:xfrm>
              <a:off x="4190550" y="2209800"/>
              <a:ext cx="1905661" cy="1143775"/>
            </a:xfrm>
            <a:prstGeom prst="rect">
              <a:avLst/>
            </a:prstGeom>
            <a:solidFill>
              <a:srgbClr val="00CC99"/>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auto">
                <a:spcBef>
                  <a:spcPts val="0"/>
                </a:spcBef>
                <a:spcAft>
                  <a:spcPts val="0"/>
                </a:spcAft>
                <a:defRPr/>
              </a:pPr>
              <a:r>
                <a:rPr lang="en-GB" sz="1800" kern="0">
                  <a:solidFill>
                    <a:sysClr val="windowText" lastClr="000000"/>
                  </a:solidFill>
                </a:rPr>
                <a:t>Email</a:t>
              </a:r>
            </a:p>
            <a:p>
              <a:pPr algn="ctr" fontAlgn="auto">
                <a:spcBef>
                  <a:spcPts val="0"/>
                </a:spcBef>
                <a:spcAft>
                  <a:spcPts val="0"/>
                </a:spcAft>
                <a:defRPr/>
              </a:pPr>
              <a:r>
                <a:rPr lang="en-GB" sz="1800" kern="0">
                  <a:solidFill>
                    <a:sysClr val="windowText" lastClr="000000"/>
                  </a:solidFill>
                </a:rPr>
                <a:t>server</a:t>
              </a:r>
            </a:p>
          </p:txBody>
        </p:sp>
        <p:sp>
          <p:nvSpPr>
            <p:cNvPr id="29" name="Rectangle 8"/>
            <p:cNvSpPr>
              <a:spLocks noChangeArrowheads="1"/>
            </p:cNvSpPr>
            <p:nvPr/>
          </p:nvSpPr>
          <p:spPr bwMode="auto">
            <a:xfrm>
              <a:off x="685826" y="5333768"/>
              <a:ext cx="1676982" cy="1143775"/>
            </a:xfrm>
            <a:prstGeom prst="rect">
              <a:avLst/>
            </a:prstGeom>
            <a:solidFill>
              <a:srgbClr val="00CC99"/>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auto">
                <a:spcBef>
                  <a:spcPts val="0"/>
                </a:spcBef>
                <a:spcAft>
                  <a:spcPts val="0"/>
                </a:spcAft>
                <a:defRPr/>
              </a:pPr>
              <a:r>
                <a:rPr lang="en-GB" sz="1800" kern="0">
                  <a:solidFill>
                    <a:sysClr val="windowText" lastClr="000000"/>
                  </a:solidFill>
                </a:rPr>
                <a:t>View</a:t>
              </a:r>
            </a:p>
            <a:p>
              <a:pPr algn="ctr" fontAlgn="auto">
                <a:spcBef>
                  <a:spcPts val="0"/>
                </a:spcBef>
                <a:spcAft>
                  <a:spcPts val="0"/>
                </a:spcAft>
                <a:defRPr/>
              </a:pPr>
              <a:r>
                <a:rPr lang="en-GB" sz="1800" kern="0">
                  <a:solidFill>
                    <a:sysClr val="windowText" lastClr="000000"/>
                  </a:solidFill>
                </a:rPr>
                <a:t>JSP</a:t>
              </a:r>
            </a:p>
          </p:txBody>
        </p:sp>
        <p:sp>
          <p:nvSpPr>
            <p:cNvPr id="30" name="Rectangle 9"/>
            <p:cNvSpPr>
              <a:spLocks noChangeArrowheads="1"/>
            </p:cNvSpPr>
            <p:nvPr/>
          </p:nvSpPr>
          <p:spPr bwMode="auto">
            <a:xfrm>
              <a:off x="2896394" y="5333768"/>
              <a:ext cx="2361327" cy="1143775"/>
            </a:xfrm>
            <a:prstGeom prst="rect">
              <a:avLst/>
            </a:prstGeom>
            <a:solidFill>
              <a:srgbClr val="00CC99"/>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auto">
                <a:spcBef>
                  <a:spcPts val="0"/>
                </a:spcBef>
                <a:spcAft>
                  <a:spcPts val="0"/>
                </a:spcAft>
                <a:defRPr/>
              </a:pPr>
              <a:r>
                <a:rPr lang="en-GB" sz="1800" kern="0">
                  <a:solidFill>
                    <a:sysClr val="windowText" lastClr="000000"/>
                  </a:solidFill>
                </a:rPr>
                <a:t>Controller</a:t>
              </a:r>
            </a:p>
            <a:p>
              <a:pPr algn="ctr" fontAlgn="auto">
                <a:spcBef>
                  <a:spcPts val="0"/>
                </a:spcBef>
                <a:spcAft>
                  <a:spcPts val="0"/>
                </a:spcAft>
                <a:defRPr/>
              </a:pPr>
              <a:r>
                <a:rPr lang="en-GB" sz="1800" kern="0">
                  <a:solidFill>
                    <a:sysClr val="windowText" lastClr="000000"/>
                  </a:solidFill>
                </a:rPr>
                <a:t>ServletRequest</a:t>
              </a:r>
            </a:p>
          </p:txBody>
        </p:sp>
        <p:sp>
          <p:nvSpPr>
            <p:cNvPr id="31" name="Rectangle 12"/>
            <p:cNvSpPr>
              <a:spLocks noChangeArrowheads="1"/>
            </p:cNvSpPr>
            <p:nvPr/>
          </p:nvSpPr>
          <p:spPr bwMode="auto">
            <a:xfrm>
              <a:off x="6172438" y="4876929"/>
              <a:ext cx="1676982" cy="1294935"/>
            </a:xfrm>
            <a:prstGeom prst="rect">
              <a:avLst/>
            </a:prstGeom>
            <a:solidFill>
              <a:srgbClr val="00CC99"/>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auto">
                <a:spcBef>
                  <a:spcPts val="0"/>
                </a:spcBef>
                <a:spcAft>
                  <a:spcPts val="0"/>
                </a:spcAft>
                <a:defRPr/>
              </a:pPr>
              <a:r>
                <a:rPr lang="en-GB" sz="1800" kern="0">
                  <a:solidFill>
                    <a:sysClr val="windowText" lastClr="000000"/>
                  </a:solidFill>
                </a:rPr>
                <a:t>View</a:t>
              </a:r>
            </a:p>
            <a:p>
              <a:pPr algn="ctr" fontAlgn="auto">
                <a:spcBef>
                  <a:spcPts val="0"/>
                </a:spcBef>
                <a:spcAft>
                  <a:spcPts val="0"/>
                </a:spcAft>
                <a:defRPr/>
              </a:pPr>
              <a:r>
                <a:rPr lang="en-GB" sz="1800" kern="0">
                  <a:solidFill>
                    <a:sysClr val="windowText" lastClr="000000"/>
                  </a:solidFill>
                </a:rPr>
                <a:t>J2ME</a:t>
              </a:r>
            </a:p>
            <a:p>
              <a:pPr algn="ctr" fontAlgn="auto">
                <a:spcBef>
                  <a:spcPts val="0"/>
                </a:spcBef>
                <a:spcAft>
                  <a:spcPts val="0"/>
                </a:spcAft>
                <a:defRPr/>
              </a:pPr>
              <a:r>
                <a:rPr lang="en-GB" sz="1800" kern="0">
                  <a:solidFill>
                    <a:sysClr val="windowText" lastClr="000000"/>
                  </a:solidFill>
                </a:rPr>
                <a:t>forms</a:t>
              </a:r>
            </a:p>
          </p:txBody>
        </p:sp>
        <p:sp>
          <p:nvSpPr>
            <p:cNvPr id="32" name="Rectangle 14"/>
            <p:cNvSpPr>
              <a:spLocks noChangeArrowheads="1"/>
            </p:cNvSpPr>
            <p:nvPr/>
          </p:nvSpPr>
          <p:spPr bwMode="auto">
            <a:xfrm>
              <a:off x="8000179" y="4648510"/>
              <a:ext cx="1676982" cy="1294935"/>
            </a:xfrm>
            <a:prstGeom prst="rect">
              <a:avLst/>
            </a:prstGeom>
            <a:solidFill>
              <a:srgbClr val="00CC99"/>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auto">
                <a:spcBef>
                  <a:spcPts val="0"/>
                </a:spcBef>
                <a:spcAft>
                  <a:spcPts val="0"/>
                </a:spcAft>
                <a:defRPr/>
              </a:pPr>
              <a:r>
                <a:rPr lang="en-GB" sz="1800" kern="0">
                  <a:solidFill>
                    <a:sysClr val="windowText" lastClr="000000"/>
                  </a:solidFill>
                </a:rPr>
                <a:t>Controller</a:t>
              </a:r>
            </a:p>
            <a:p>
              <a:pPr algn="ctr" fontAlgn="auto">
                <a:spcBef>
                  <a:spcPts val="0"/>
                </a:spcBef>
                <a:spcAft>
                  <a:spcPts val="0"/>
                </a:spcAft>
                <a:defRPr/>
              </a:pPr>
              <a:r>
                <a:rPr lang="en-GB" sz="1800" kern="0">
                  <a:solidFill>
                    <a:sysClr val="windowText" lastClr="000000"/>
                  </a:solidFill>
                </a:rPr>
                <a:t>J2ME</a:t>
              </a:r>
            </a:p>
            <a:p>
              <a:pPr algn="ctr" fontAlgn="auto">
                <a:spcBef>
                  <a:spcPts val="0"/>
                </a:spcBef>
                <a:spcAft>
                  <a:spcPts val="0"/>
                </a:spcAft>
                <a:defRPr/>
              </a:pPr>
              <a:r>
                <a:rPr lang="en-GB" sz="1800" kern="0">
                  <a:solidFill>
                    <a:sysClr val="windowText" lastClr="000000"/>
                  </a:solidFill>
                </a:rPr>
                <a:t>listeners</a:t>
              </a:r>
            </a:p>
          </p:txBody>
        </p:sp>
        <p:sp>
          <p:nvSpPr>
            <p:cNvPr id="33" name="Line 17"/>
            <p:cNvSpPr>
              <a:spLocks noChangeShapeType="1"/>
            </p:cNvSpPr>
            <p:nvPr/>
          </p:nvSpPr>
          <p:spPr bwMode="auto">
            <a:xfrm flipV="1">
              <a:off x="1981676" y="3200736"/>
              <a:ext cx="2208874" cy="2133032"/>
            </a:xfrm>
            <a:prstGeom prst="line">
              <a:avLst/>
            </a:prstGeom>
            <a:noFill/>
            <a:ln w="38100">
              <a:solidFill>
                <a:srgbClr val="000000"/>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auto">
                <a:spcBef>
                  <a:spcPts val="0"/>
                </a:spcBef>
                <a:spcAft>
                  <a:spcPts val="0"/>
                </a:spcAft>
                <a:defRPr/>
              </a:pPr>
              <a:endParaRPr lang="en-GB" sz="1800" kern="0">
                <a:solidFill>
                  <a:sysClr val="windowText" lastClr="000000"/>
                </a:solidFill>
              </a:endParaRPr>
            </a:p>
          </p:txBody>
        </p:sp>
        <p:sp>
          <p:nvSpPr>
            <p:cNvPr id="34" name="AutoShape 19"/>
            <p:cNvSpPr>
              <a:spLocks noChangeArrowheads="1"/>
            </p:cNvSpPr>
            <p:nvPr/>
          </p:nvSpPr>
          <p:spPr bwMode="auto">
            <a:xfrm>
              <a:off x="3580738" y="2591058"/>
              <a:ext cx="609812" cy="304000"/>
            </a:xfrm>
            <a:prstGeom prst="leftRightArrow">
              <a:avLst>
                <a:gd name="adj1" fmla="val 50000"/>
                <a:gd name="adj2" fmla="val 40000"/>
              </a:avLst>
            </a:prstGeom>
            <a:solidFill>
              <a:srgbClr val="00CC99"/>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auto">
                <a:spcBef>
                  <a:spcPts val="0"/>
                </a:spcBef>
                <a:spcAft>
                  <a:spcPts val="0"/>
                </a:spcAft>
                <a:defRPr/>
              </a:pPr>
              <a:endParaRPr lang="en-GB" sz="1800" kern="0">
                <a:solidFill>
                  <a:sysClr val="windowText" lastClr="000000"/>
                </a:solidFill>
              </a:endParaRPr>
            </a:p>
          </p:txBody>
        </p:sp>
        <p:sp>
          <p:nvSpPr>
            <p:cNvPr id="35" name="Line 20"/>
            <p:cNvSpPr>
              <a:spLocks noChangeShapeType="1"/>
            </p:cNvSpPr>
            <p:nvPr/>
          </p:nvSpPr>
          <p:spPr bwMode="auto">
            <a:xfrm flipV="1">
              <a:off x="3656964" y="3353575"/>
              <a:ext cx="762265" cy="1980193"/>
            </a:xfrm>
            <a:prstGeom prst="line">
              <a:avLst/>
            </a:prstGeom>
            <a:noFill/>
            <a:ln w="38100">
              <a:solidFill>
                <a:srgbClr val="000000"/>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auto">
                <a:spcBef>
                  <a:spcPts val="0"/>
                </a:spcBef>
                <a:spcAft>
                  <a:spcPts val="0"/>
                </a:spcAft>
                <a:defRPr/>
              </a:pPr>
              <a:endParaRPr lang="en-GB" sz="1800" kern="0">
                <a:solidFill>
                  <a:sysClr val="windowText" lastClr="000000"/>
                </a:solidFill>
              </a:endParaRPr>
            </a:p>
          </p:txBody>
        </p:sp>
        <p:sp>
          <p:nvSpPr>
            <p:cNvPr id="36" name="Line 21"/>
            <p:cNvSpPr>
              <a:spLocks noChangeShapeType="1"/>
            </p:cNvSpPr>
            <p:nvPr/>
          </p:nvSpPr>
          <p:spPr bwMode="auto">
            <a:xfrm flipH="1" flipV="1">
              <a:off x="5791306" y="3353575"/>
              <a:ext cx="1067171" cy="1523355"/>
            </a:xfrm>
            <a:prstGeom prst="line">
              <a:avLst/>
            </a:prstGeom>
            <a:noFill/>
            <a:ln w="38100">
              <a:solidFill>
                <a:srgbClr val="000000"/>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auto">
                <a:spcBef>
                  <a:spcPts val="0"/>
                </a:spcBef>
                <a:spcAft>
                  <a:spcPts val="0"/>
                </a:spcAft>
                <a:defRPr/>
              </a:pPr>
              <a:endParaRPr lang="en-GB" sz="1800" kern="0">
                <a:solidFill>
                  <a:sysClr val="windowText" lastClr="000000"/>
                </a:solidFill>
              </a:endParaRPr>
            </a:p>
          </p:txBody>
        </p:sp>
        <p:sp>
          <p:nvSpPr>
            <p:cNvPr id="37" name="Line 22"/>
            <p:cNvSpPr>
              <a:spLocks noChangeShapeType="1"/>
            </p:cNvSpPr>
            <p:nvPr/>
          </p:nvSpPr>
          <p:spPr bwMode="auto">
            <a:xfrm flipH="1" flipV="1">
              <a:off x="6096211" y="3047896"/>
              <a:ext cx="2818686" cy="1600614"/>
            </a:xfrm>
            <a:prstGeom prst="line">
              <a:avLst/>
            </a:prstGeom>
            <a:noFill/>
            <a:ln w="38100">
              <a:solidFill>
                <a:srgbClr val="000000"/>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auto">
                <a:spcBef>
                  <a:spcPts val="0"/>
                </a:spcBef>
                <a:spcAft>
                  <a:spcPts val="0"/>
                </a:spcAft>
                <a:defRPr/>
              </a:pPr>
              <a:endParaRPr lang="en-GB" sz="1800" kern="0">
                <a:solidFill>
                  <a:sysClr val="windowText" lastClr="000000"/>
                </a:solidFill>
              </a:endParaRPr>
            </a:p>
          </p:txBody>
        </p:sp>
        <p:sp>
          <p:nvSpPr>
            <p:cNvPr id="38" name="Text Box 23"/>
            <p:cNvSpPr txBox="1">
              <a:spLocks noChangeArrowheads="1"/>
            </p:cNvSpPr>
            <p:nvPr/>
          </p:nvSpPr>
          <p:spPr bwMode="auto">
            <a:xfrm>
              <a:off x="2286582" y="6553123"/>
              <a:ext cx="1338198" cy="5189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fontAlgn="auto">
                <a:spcBef>
                  <a:spcPts val="0"/>
                </a:spcBef>
                <a:spcAft>
                  <a:spcPts val="0"/>
                </a:spcAft>
                <a:defRPr/>
              </a:pPr>
              <a:r>
                <a:rPr lang="en-GB" sz="1800" kern="0">
                  <a:solidFill>
                    <a:srgbClr val="FFFFFF"/>
                  </a:solidFill>
                </a:rPr>
                <a:t>Java EE</a:t>
              </a:r>
            </a:p>
          </p:txBody>
        </p:sp>
        <p:sp>
          <p:nvSpPr>
            <p:cNvPr id="39" name="Line 24"/>
            <p:cNvSpPr>
              <a:spLocks noChangeShapeType="1"/>
            </p:cNvSpPr>
            <p:nvPr/>
          </p:nvSpPr>
          <p:spPr bwMode="auto">
            <a:xfrm>
              <a:off x="1143185" y="3581994"/>
              <a:ext cx="8533977" cy="0"/>
            </a:xfrm>
            <a:prstGeom prst="line">
              <a:avLst/>
            </a:prstGeom>
            <a:noFill/>
            <a:ln w="47625" cap="rnd">
              <a:solidFill>
                <a:srgbClr val="0000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auto">
                <a:spcBef>
                  <a:spcPts val="0"/>
                </a:spcBef>
                <a:spcAft>
                  <a:spcPts val="0"/>
                </a:spcAft>
                <a:defRPr/>
              </a:pPr>
              <a:endParaRPr lang="en-GB" sz="1800" kern="0">
                <a:solidFill>
                  <a:sysClr val="windowText" lastClr="000000"/>
                </a:solidFill>
              </a:endParaRPr>
            </a:p>
          </p:txBody>
        </p:sp>
        <p:sp>
          <p:nvSpPr>
            <p:cNvPr id="40" name="Text Box 25"/>
            <p:cNvSpPr txBox="1">
              <a:spLocks noChangeArrowheads="1"/>
            </p:cNvSpPr>
            <p:nvPr/>
          </p:nvSpPr>
          <p:spPr bwMode="auto">
            <a:xfrm>
              <a:off x="6782250" y="3123477"/>
              <a:ext cx="3277738" cy="5206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fontAlgn="auto">
                <a:spcBef>
                  <a:spcPts val="0"/>
                </a:spcBef>
                <a:spcAft>
                  <a:spcPts val="0"/>
                </a:spcAft>
                <a:defRPr/>
              </a:pPr>
              <a:r>
                <a:rPr lang="en-GB" sz="1800" kern="0">
                  <a:solidFill>
                    <a:sysClr val="windowText" lastClr="000000"/>
                  </a:solidFill>
                </a:rPr>
                <a:t>Web service interface</a:t>
              </a:r>
            </a:p>
          </p:txBody>
        </p:sp>
      </p:gr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p:txBody>
          <a:bodyPr/>
          <a:lstStyle/>
          <a:p>
            <a:r>
              <a:rPr lang="en-GB" altLang="en-US"/>
              <a:t>Model code example</a:t>
            </a:r>
          </a:p>
        </p:txBody>
      </p:sp>
      <p:sp>
        <p:nvSpPr>
          <p:cNvPr id="40963" name="Content Placeholder 2"/>
          <p:cNvSpPr>
            <a:spLocks noGrp="1"/>
          </p:cNvSpPr>
          <p:nvPr>
            <p:ph idx="1"/>
          </p:nvPr>
        </p:nvSpPr>
        <p:spPr/>
        <p:txBody>
          <a:bodyPr/>
          <a:lstStyle/>
          <a:p>
            <a:pPr marL="0" indent="0">
              <a:buFont typeface="Times" panose="02020603050405020304" pitchFamily="18" charset="0"/>
              <a:buNone/>
            </a:pPr>
            <a:r>
              <a:rPr lang="en-GB" altLang="en-US"/>
              <a:t>Plain old Java class</a:t>
            </a:r>
          </a:p>
          <a:p>
            <a:pPr marL="0" indent="0">
              <a:buFont typeface="Times" panose="02020603050405020304" pitchFamily="18" charset="0"/>
              <a:buNone/>
            </a:pPr>
            <a:r>
              <a:rPr lang="en-GB" altLang="en-US"/>
              <a:t>class Customer {</a:t>
            </a:r>
          </a:p>
          <a:p>
            <a:pPr marL="0" indent="0">
              <a:buFont typeface="Times" panose="02020603050405020304" pitchFamily="18" charset="0"/>
              <a:buNone/>
            </a:pPr>
            <a:r>
              <a:rPr lang="en-GB" altLang="en-US"/>
              <a:t>    private String surname;</a:t>
            </a:r>
          </a:p>
          <a:p>
            <a:pPr marL="0" indent="0">
              <a:buFont typeface="Times" panose="02020603050405020304" pitchFamily="18" charset="0"/>
              <a:buNone/>
            </a:pPr>
            <a:r>
              <a:rPr lang="en-GB" altLang="en-US"/>
              <a:t>    private String forenames;</a:t>
            </a:r>
          </a:p>
          <a:p>
            <a:pPr marL="0" indent="0">
              <a:buFont typeface="Times" panose="02020603050405020304" pitchFamily="18" charset="0"/>
              <a:buNone/>
            </a:pPr>
            <a:r>
              <a:rPr lang="en-GB" altLang="en-US"/>
              <a:t>    private Date dateOfBirth;</a:t>
            </a:r>
          </a:p>
          <a:p>
            <a:pPr marL="0" indent="0">
              <a:buFont typeface="Times" panose="02020603050405020304" pitchFamily="18" charset="0"/>
              <a:buNone/>
            </a:pPr>
            <a:r>
              <a:rPr lang="en-GB" altLang="en-US"/>
              <a:t>}</a:t>
            </a:r>
          </a:p>
          <a:p>
            <a:pPr marL="0" indent="0">
              <a:buFont typeface="Times" panose="02020603050405020304" pitchFamily="18" charset="0"/>
              <a:buNone/>
            </a:pPr>
            <a:r>
              <a:rPr lang="en-GB" altLang="en-US"/>
              <a:t>Note this class can be ported to any platform that supports Java</a:t>
            </a:r>
          </a:p>
          <a:p>
            <a:pPr marL="0" indent="0">
              <a:buFont typeface="Times" panose="02020603050405020304" pitchFamily="18" charset="0"/>
              <a:buNone/>
            </a:pPr>
            <a:endParaRPr lang="en-GB" altLang="en-US"/>
          </a:p>
        </p:txBody>
      </p:sp>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00FDD0AA-C955-40C1-94C0-F29A4068D70E}" type="slidenum">
              <a:rPr lang="en-US" altLang="en-US" sz="1200">
                <a:solidFill>
                  <a:srgbClr val="08515E"/>
                </a:solidFill>
              </a:rPr>
              <a:pPr/>
              <a:t>39</a:t>
            </a:fld>
            <a:endParaRPr lang="en-US" altLang="en-US" sz="1200">
              <a:solidFill>
                <a:srgbClr val="08515E"/>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DRY</a:t>
            </a:r>
          </a:p>
        </p:txBody>
      </p:sp>
      <p:sp>
        <p:nvSpPr>
          <p:cNvPr id="3" name="Content Placeholder 2"/>
          <p:cNvSpPr>
            <a:spLocks noGrp="1"/>
          </p:cNvSpPr>
          <p:nvPr>
            <p:ph idx="1"/>
          </p:nvPr>
        </p:nvSpPr>
        <p:spPr/>
        <p:txBody>
          <a:bodyPr/>
          <a:lstStyle/>
          <a:p>
            <a:r>
              <a:rPr lang="en-GB" dirty="0"/>
              <a:t>Every piece of knowledge must have a single, unambiguous, authoritative representation within a system</a:t>
            </a:r>
          </a:p>
        </p:txBody>
      </p:sp>
      <p:sp>
        <p:nvSpPr>
          <p:cNvPr id="4" name="Date Placeholder 3"/>
          <p:cNvSpPr>
            <a:spLocks noGrp="1"/>
          </p:cNvSpPr>
          <p:nvPr>
            <p:ph type="dt" sz="half" idx="10"/>
          </p:nvPr>
        </p:nvSpPr>
        <p:spPr/>
        <p:txBody>
          <a:bodyPr/>
          <a:lstStyle/>
          <a:p>
            <a:pPr>
              <a:defRPr/>
            </a:pPr>
            <a:r>
              <a:rPr lang="en-US"/>
              <a:t>© University of Liverpool</a:t>
            </a:r>
            <a:endParaRPr lang="en-US"/>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p>
            <a:r>
              <a:rPr lang="en-US" altLang="en-US"/>
              <a:t>slide  </a:t>
            </a:r>
            <a:fld id="{3522F6FD-B88D-4A3C-9798-1970B1CB4C70}" type="slidenum">
              <a:rPr lang="en-US" altLang="en-US" smtClean="0"/>
              <a:pPr/>
              <a:t>4</a:t>
            </a:fld>
            <a:endParaRPr lang="en-US" altLang="en-US"/>
          </a:p>
        </p:txBody>
      </p:sp>
    </p:spTree>
    <p:extLst>
      <p:ext uri="{BB962C8B-B14F-4D97-AF65-F5344CB8AC3E}">
        <p14:creationId xmlns:p14="http://schemas.microsoft.com/office/powerpoint/2010/main" val="148356407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p:txBody>
          <a:bodyPr/>
          <a:lstStyle/>
          <a:p>
            <a:r>
              <a:rPr lang="en-GB" altLang="en-US"/>
              <a:t>View code example</a:t>
            </a:r>
          </a:p>
        </p:txBody>
      </p:sp>
      <p:sp>
        <p:nvSpPr>
          <p:cNvPr id="41987" name="Content Placeholder 2"/>
          <p:cNvSpPr>
            <a:spLocks noGrp="1"/>
          </p:cNvSpPr>
          <p:nvPr>
            <p:ph idx="1"/>
          </p:nvPr>
        </p:nvSpPr>
        <p:spPr/>
        <p:txBody>
          <a:bodyPr/>
          <a:lstStyle/>
          <a:p>
            <a:pPr eaLnBrk="1" hangingPunct="1">
              <a:lnSpc>
                <a:spcPct val="100000"/>
              </a:lnSpc>
              <a:buFont typeface="Times" panose="02020603050405020304" pitchFamily="18" charset="0"/>
              <a:buNone/>
              <a:tabLst/>
            </a:pPr>
            <a:r>
              <a:rPr lang="en-GB" altLang="en-US" sz="2400" b="1">
                <a:solidFill>
                  <a:srgbClr val="008000"/>
                </a:solidFill>
                <a:latin typeface="Arial" panose="020B0604020202020204" pitchFamily="34" charset="0"/>
              </a:rPr>
              <a:t>Class CustomerForm extends Form {</a:t>
            </a:r>
          </a:p>
          <a:p>
            <a:pPr eaLnBrk="1" hangingPunct="1">
              <a:lnSpc>
                <a:spcPct val="100000"/>
              </a:lnSpc>
              <a:buFont typeface="Times" panose="02020603050405020304" pitchFamily="18" charset="0"/>
              <a:buNone/>
              <a:tabLst/>
            </a:pPr>
            <a:r>
              <a:rPr lang="en-GB" altLang="en-US" sz="2400" b="1">
                <a:solidFill>
                  <a:srgbClr val="008000"/>
                </a:solidFill>
                <a:latin typeface="Arial" panose="020B0604020202020204" pitchFamily="34" charset="0"/>
              </a:rPr>
              <a:t>     private TextField tfSurname; // text field input surname</a:t>
            </a:r>
          </a:p>
          <a:p>
            <a:pPr eaLnBrk="1" hangingPunct="1">
              <a:lnSpc>
                <a:spcPct val="100000"/>
              </a:lnSpc>
              <a:buFont typeface="Times" panose="02020603050405020304" pitchFamily="18" charset="0"/>
              <a:buNone/>
              <a:tabLst/>
            </a:pPr>
            <a:r>
              <a:rPr lang="en-GB" altLang="en-US" sz="2400" b="1">
                <a:solidFill>
                  <a:srgbClr val="008000"/>
                </a:solidFill>
                <a:latin typeface="Arial" panose="020B0604020202020204" pitchFamily="34" charset="0"/>
              </a:rPr>
              <a:t>     private TextField tfForenames; // forenames input</a:t>
            </a:r>
          </a:p>
          <a:p>
            <a:pPr eaLnBrk="1" hangingPunct="1">
              <a:lnSpc>
                <a:spcPct val="100000"/>
              </a:lnSpc>
              <a:buFont typeface="Times" panose="02020603050405020304" pitchFamily="18" charset="0"/>
              <a:buNone/>
              <a:tabLst/>
            </a:pPr>
            <a:r>
              <a:rPr lang="en-GB" altLang="en-US" sz="2400" b="1">
                <a:solidFill>
                  <a:srgbClr val="008000"/>
                </a:solidFill>
                <a:latin typeface="Arial" panose="020B0604020202020204" pitchFamily="34" charset="0"/>
              </a:rPr>
              <a:t>     private DateField dfDateOfBirth; // date of birth input</a:t>
            </a:r>
          </a:p>
          <a:p>
            <a:pPr eaLnBrk="1" hangingPunct="1">
              <a:lnSpc>
                <a:spcPct val="100000"/>
              </a:lnSpc>
              <a:buFont typeface="Times" panose="02020603050405020304" pitchFamily="18" charset="0"/>
              <a:buNone/>
              <a:tabLst/>
            </a:pPr>
            <a:r>
              <a:rPr lang="en-GB" altLang="en-US" sz="2400" b="1">
                <a:solidFill>
                  <a:srgbClr val="008000"/>
                </a:solidFill>
                <a:latin typeface="Arial" panose="020B0604020202020204" pitchFamily="34" charset="0"/>
              </a:rPr>
              <a:t>     private Command ok;</a:t>
            </a:r>
          </a:p>
          <a:p>
            <a:pPr eaLnBrk="1" hangingPunct="1">
              <a:lnSpc>
                <a:spcPct val="100000"/>
              </a:lnSpc>
              <a:buFont typeface="Times" panose="02020603050405020304" pitchFamily="18" charset="0"/>
              <a:buNone/>
              <a:tabLst/>
            </a:pPr>
            <a:r>
              <a:rPr lang="en-GB" altLang="en-US" sz="2400" b="1">
                <a:solidFill>
                  <a:srgbClr val="008000"/>
                </a:solidFill>
                <a:latin typeface="Arial" panose="020B0604020202020204" pitchFamily="34" charset="0"/>
              </a:rPr>
              <a:t>}</a:t>
            </a:r>
          </a:p>
          <a:p>
            <a:pPr>
              <a:tabLst/>
            </a:pPr>
            <a:endParaRPr lang="en-GB" altLang="en-US"/>
          </a:p>
        </p:txBody>
      </p:sp>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EE7822D9-2AA2-4A99-A05C-714B63786E32}" type="slidenum">
              <a:rPr lang="en-US" altLang="en-US" sz="1200">
                <a:solidFill>
                  <a:srgbClr val="08515E"/>
                </a:solidFill>
              </a:rPr>
              <a:pPr/>
              <a:t>40</a:t>
            </a:fld>
            <a:endParaRPr lang="en-US" altLang="en-US" sz="1200">
              <a:solidFill>
                <a:srgbClr val="08515E"/>
              </a:solidFill>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p:txBody>
          <a:bodyPr/>
          <a:lstStyle/>
          <a:p>
            <a:r>
              <a:rPr lang="en-GB" altLang="en-US" sz="4000" b="1">
                <a:solidFill>
                  <a:srgbClr val="FF0000"/>
                </a:solidFill>
                <a:latin typeface="Arial" panose="020B0604020202020204" pitchFamily="34" charset="0"/>
              </a:rPr>
              <a:t>Controller Code (J2ME)</a:t>
            </a:r>
            <a:endParaRPr lang="en-GB" altLang="en-US"/>
          </a:p>
        </p:txBody>
      </p:sp>
      <p:sp>
        <p:nvSpPr>
          <p:cNvPr id="43011" name="Content Placeholder 2"/>
          <p:cNvSpPr>
            <a:spLocks noGrp="1"/>
          </p:cNvSpPr>
          <p:nvPr>
            <p:ph idx="1"/>
          </p:nvPr>
        </p:nvSpPr>
        <p:spPr/>
        <p:txBody>
          <a:bodyPr/>
          <a:lstStyle/>
          <a:p>
            <a:pPr eaLnBrk="1" hangingPunct="1">
              <a:lnSpc>
                <a:spcPct val="100000"/>
              </a:lnSpc>
              <a:buFont typeface="Times" panose="02020603050405020304" pitchFamily="18" charset="0"/>
              <a:buNone/>
              <a:tabLst/>
            </a:pPr>
            <a:r>
              <a:rPr lang="en-GB" altLang="en-US" sz="2000" b="1">
                <a:solidFill>
                  <a:srgbClr val="008000"/>
                </a:solidFill>
                <a:latin typeface="Arial" panose="020B0604020202020204" pitchFamily="34" charset="0"/>
              </a:rPr>
              <a:t>CustomerFormListener implements CommandListener {</a:t>
            </a:r>
          </a:p>
          <a:p>
            <a:pPr eaLnBrk="1" hangingPunct="1">
              <a:lnSpc>
                <a:spcPct val="100000"/>
              </a:lnSpc>
              <a:buFont typeface="Times" panose="02020603050405020304" pitchFamily="18" charset="0"/>
              <a:buNone/>
              <a:tabLst/>
            </a:pPr>
            <a:r>
              <a:rPr lang="en-GB" altLang="en-US" sz="2000" b="1">
                <a:solidFill>
                  <a:srgbClr val="008000"/>
                </a:solidFill>
                <a:latin typeface="Arial" panose="020B0604020202020204" pitchFamily="34" charset="0"/>
              </a:rPr>
              <a:t>   CustomerForm customerForm;</a:t>
            </a:r>
          </a:p>
          <a:p>
            <a:pPr eaLnBrk="1" hangingPunct="1">
              <a:lnSpc>
                <a:spcPct val="100000"/>
              </a:lnSpc>
              <a:buFont typeface="Times" panose="02020603050405020304" pitchFamily="18" charset="0"/>
              <a:buNone/>
              <a:tabLst/>
            </a:pPr>
            <a:r>
              <a:rPr lang="en-GB" altLang="en-US" sz="2000" b="1">
                <a:solidFill>
                  <a:srgbClr val="008000"/>
                </a:solidFill>
                <a:latin typeface="Arial" panose="020B0604020202020204" pitchFamily="34" charset="0"/>
              </a:rPr>
              <a:t>   public void commandAction(Command c, Displayable displayable) {</a:t>
            </a:r>
          </a:p>
          <a:p>
            <a:pPr eaLnBrk="1" hangingPunct="1">
              <a:lnSpc>
                <a:spcPct val="100000"/>
              </a:lnSpc>
              <a:buFont typeface="Times" panose="02020603050405020304" pitchFamily="18" charset="0"/>
              <a:buNone/>
              <a:tabLst/>
            </a:pPr>
            <a:r>
              <a:rPr lang="en-GB" altLang="en-US" sz="2000" b="1">
                <a:solidFill>
                  <a:srgbClr val="008000"/>
                </a:solidFill>
                <a:latin typeface="Arial" panose="020B0604020202020204" pitchFamily="34" charset="0"/>
              </a:rPr>
              <a:t>       if ( (c.getCommandType()==Command.OK)) {</a:t>
            </a:r>
          </a:p>
          <a:p>
            <a:pPr eaLnBrk="1" hangingPunct="1">
              <a:lnSpc>
                <a:spcPct val="100000"/>
              </a:lnSpc>
              <a:buFont typeface="Times" panose="02020603050405020304" pitchFamily="18" charset="0"/>
              <a:buNone/>
              <a:tabLst/>
            </a:pPr>
            <a:r>
              <a:rPr lang="en-GB" altLang="en-US" sz="2000" b="1">
                <a:solidFill>
                  <a:srgbClr val="008000"/>
                </a:solidFill>
                <a:latin typeface="Arial" panose="020B0604020202020204" pitchFamily="34" charset="0"/>
              </a:rPr>
              <a:t>                    Customer customer=customerForm.getCustomer();</a:t>
            </a:r>
          </a:p>
          <a:p>
            <a:pPr eaLnBrk="1" hangingPunct="1">
              <a:lnSpc>
                <a:spcPct val="100000"/>
              </a:lnSpc>
              <a:buFont typeface="Times" panose="02020603050405020304" pitchFamily="18" charset="0"/>
              <a:buNone/>
              <a:tabLst/>
            </a:pPr>
            <a:r>
              <a:rPr lang="en-GB" altLang="en-US" sz="2000" b="1">
                <a:solidFill>
                  <a:srgbClr val="008000"/>
                </a:solidFill>
                <a:latin typeface="Arial" panose="020B0604020202020204" pitchFamily="34" charset="0"/>
              </a:rPr>
              <a:t>                    customer.Save();</a:t>
            </a:r>
          </a:p>
          <a:p>
            <a:pPr eaLnBrk="1" hangingPunct="1">
              <a:lnSpc>
                <a:spcPct val="100000"/>
              </a:lnSpc>
              <a:buFont typeface="Times" panose="02020603050405020304" pitchFamily="18" charset="0"/>
              <a:buNone/>
              <a:tabLst/>
            </a:pPr>
            <a:r>
              <a:rPr lang="en-GB" altLang="en-US" sz="2000" b="1">
                <a:solidFill>
                  <a:srgbClr val="008000"/>
                </a:solidFill>
                <a:latin typeface="Arial" panose="020B0604020202020204" pitchFamily="34" charset="0"/>
              </a:rPr>
              <a:t>       }</a:t>
            </a:r>
          </a:p>
          <a:p>
            <a:pPr eaLnBrk="1" hangingPunct="1">
              <a:lnSpc>
                <a:spcPct val="100000"/>
              </a:lnSpc>
              <a:buFont typeface="Times" panose="02020603050405020304" pitchFamily="18" charset="0"/>
              <a:buNone/>
              <a:tabLst/>
            </a:pPr>
            <a:r>
              <a:rPr lang="en-GB" altLang="en-US" sz="2000" b="1">
                <a:solidFill>
                  <a:srgbClr val="008000"/>
                </a:solidFill>
                <a:latin typeface="Arial" panose="020B0604020202020204" pitchFamily="34" charset="0"/>
              </a:rPr>
              <a:t>}</a:t>
            </a:r>
          </a:p>
        </p:txBody>
      </p:sp>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2ECCE242-A6CF-4EF5-B090-A11F6E819D19}" type="slidenum">
              <a:rPr lang="en-US" altLang="en-US" sz="1200">
                <a:solidFill>
                  <a:srgbClr val="08515E"/>
                </a:solidFill>
              </a:rPr>
              <a:pPr/>
              <a:t>41</a:t>
            </a:fld>
            <a:endParaRPr lang="en-US" altLang="en-US" sz="1200">
              <a:solidFill>
                <a:srgbClr val="08515E"/>
              </a:solidFill>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468313" y="-1588"/>
            <a:ext cx="8636000" cy="1271588"/>
          </a:xfrm>
        </p:spPr>
        <p:txBody>
          <a:bodyPr/>
          <a:lstStyle/>
          <a:p>
            <a:r>
              <a:rPr lang="en-GB" altLang="en-US"/>
              <a:t>MVC Model View Controller</a:t>
            </a:r>
          </a:p>
        </p:txBody>
      </p:sp>
      <p:sp>
        <p:nvSpPr>
          <p:cNvPr id="44035" name="Rectangle 3"/>
          <p:cNvSpPr txBox="1">
            <a:spLocks noChangeArrowheads="1"/>
          </p:cNvSpPr>
          <p:nvPr/>
        </p:nvSpPr>
        <p:spPr bwMode="auto">
          <a:xfrm>
            <a:off x="468313" y="1303338"/>
            <a:ext cx="8636000" cy="4573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tabLst>
                <a:tab pos="685800" algn="l"/>
              </a:tabLst>
              <a:defRPr sz="2400">
                <a:solidFill>
                  <a:schemeClr val="tx1"/>
                </a:solidFill>
                <a:latin typeface="TheSans B5 Plain"/>
                <a:cs typeface="Arial" panose="020B0604020202020204" pitchFamily="34" charset="0"/>
              </a:defRPr>
            </a:lvl1pPr>
            <a:lvl2pPr marL="685800" indent="-228600" eaLnBrk="0" hangingPunct="0">
              <a:tabLst>
                <a:tab pos="685800" algn="l"/>
              </a:tabLst>
              <a:defRPr sz="2400">
                <a:solidFill>
                  <a:schemeClr val="tx1"/>
                </a:solidFill>
                <a:latin typeface="TheSans B5 Plain"/>
                <a:cs typeface="Arial" panose="020B0604020202020204" pitchFamily="34" charset="0"/>
              </a:defRPr>
            </a:lvl2pPr>
            <a:lvl3pPr marL="1143000" indent="-228600" eaLnBrk="0" hangingPunct="0">
              <a:tabLst>
                <a:tab pos="685800" algn="l"/>
              </a:tabLst>
              <a:defRPr sz="2400">
                <a:solidFill>
                  <a:schemeClr val="tx1"/>
                </a:solidFill>
                <a:latin typeface="TheSans B5 Plain"/>
                <a:cs typeface="Arial" panose="020B0604020202020204" pitchFamily="34" charset="0"/>
              </a:defRPr>
            </a:lvl3pPr>
            <a:lvl4pPr marL="1600200" indent="-228600" eaLnBrk="0" hangingPunct="0">
              <a:tabLst>
                <a:tab pos="685800" algn="l"/>
              </a:tabLst>
              <a:defRPr sz="2400">
                <a:solidFill>
                  <a:schemeClr val="tx1"/>
                </a:solidFill>
                <a:latin typeface="TheSans B5 Plain"/>
                <a:cs typeface="Arial" panose="020B0604020202020204" pitchFamily="34" charset="0"/>
              </a:defRPr>
            </a:lvl4pPr>
            <a:lvl5pPr marL="2057400" indent="-228600" eaLnBrk="0" hangingPunct="0">
              <a:tabLst>
                <a:tab pos="685800" algn="l"/>
              </a:tabLst>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tabLst>
                <a:tab pos="685800" algn="l"/>
              </a:tabLs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tabLst>
                <a:tab pos="685800" algn="l"/>
              </a:tabLs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tabLst>
                <a:tab pos="685800" algn="l"/>
              </a:tabLs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tabLst>
                <a:tab pos="685800" algn="l"/>
              </a:tabLst>
              <a:defRPr sz="2400">
                <a:solidFill>
                  <a:schemeClr val="tx1"/>
                </a:solidFill>
                <a:latin typeface="TheSans B5 Plain"/>
                <a:cs typeface="Arial" panose="020B0604020202020204" pitchFamily="34" charset="0"/>
              </a:defRPr>
            </a:lvl9pPr>
          </a:lstStyle>
          <a:p>
            <a:pPr>
              <a:lnSpc>
                <a:spcPct val="90000"/>
              </a:lnSpc>
              <a:spcBef>
                <a:spcPct val="20000"/>
              </a:spcBef>
              <a:buFont typeface="Times" panose="02020603050405020304" pitchFamily="18" charset="0"/>
              <a:buChar char="•"/>
            </a:pPr>
            <a:r>
              <a:rPr lang="en-GB" altLang="en-US" sz="3200">
                <a:solidFill>
                  <a:srgbClr val="08515E"/>
                </a:solidFill>
                <a:latin typeface="TheSans B7 Bold"/>
              </a:rPr>
              <a:t>Benefits</a:t>
            </a:r>
          </a:p>
          <a:p>
            <a:pPr lvl="1">
              <a:lnSpc>
                <a:spcPct val="90000"/>
              </a:lnSpc>
              <a:spcBef>
                <a:spcPct val="20000"/>
              </a:spcBef>
              <a:buFont typeface="Times CE"/>
              <a:buChar char="-"/>
            </a:pPr>
            <a:r>
              <a:rPr lang="en-GB" altLang="en-US" sz="3200">
                <a:solidFill>
                  <a:srgbClr val="336600"/>
                </a:solidFill>
              </a:rPr>
              <a:t>Clear seperation of concerns</a:t>
            </a:r>
          </a:p>
          <a:p>
            <a:pPr lvl="1">
              <a:lnSpc>
                <a:spcPct val="90000"/>
              </a:lnSpc>
              <a:spcBef>
                <a:spcPct val="20000"/>
              </a:spcBef>
              <a:buFont typeface="Times CE"/>
              <a:buChar char="-"/>
            </a:pPr>
            <a:r>
              <a:rPr lang="en-GB" altLang="en-US" sz="3200">
                <a:solidFill>
                  <a:srgbClr val="336600"/>
                </a:solidFill>
              </a:rPr>
              <a:t>Easier to port software UI platform to UI platform</a:t>
            </a:r>
          </a:p>
          <a:p>
            <a:pPr>
              <a:lnSpc>
                <a:spcPct val="90000"/>
              </a:lnSpc>
              <a:spcBef>
                <a:spcPct val="20000"/>
              </a:spcBef>
              <a:buFont typeface="Times" panose="02020603050405020304" pitchFamily="18" charset="0"/>
              <a:buChar char="•"/>
            </a:pPr>
            <a:r>
              <a:rPr lang="en-GB" altLang="en-US" sz="3200">
                <a:solidFill>
                  <a:srgbClr val="08515E"/>
                </a:solidFill>
                <a:latin typeface="TheSans B7 Bold"/>
              </a:rPr>
              <a:t>VC code</a:t>
            </a:r>
          </a:p>
          <a:p>
            <a:pPr lvl="1">
              <a:lnSpc>
                <a:spcPct val="90000"/>
              </a:lnSpc>
              <a:spcBef>
                <a:spcPct val="20000"/>
              </a:spcBef>
              <a:buFont typeface="Times CE"/>
              <a:buChar char="-"/>
            </a:pPr>
            <a:r>
              <a:rPr lang="en-GB" altLang="en-US" sz="3200">
                <a:solidFill>
                  <a:srgbClr val="336600"/>
                </a:solidFill>
              </a:rPr>
              <a:t>Can be implemented by GUI specialist</a:t>
            </a:r>
          </a:p>
          <a:p>
            <a:pPr>
              <a:lnSpc>
                <a:spcPct val="90000"/>
              </a:lnSpc>
              <a:spcBef>
                <a:spcPct val="20000"/>
              </a:spcBef>
              <a:buFont typeface="Times" panose="02020603050405020304" pitchFamily="18" charset="0"/>
              <a:buChar char="•"/>
            </a:pPr>
            <a:r>
              <a:rPr lang="en-GB" altLang="en-US" sz="3200">
                <a:solidFill>
                  <a:srgbClr val="08515E"/>
                </a:solidFill>
                <a:latin typeface="TheSans B7 Bold"/>
              </a:rPr>
              <a:t>Team working</a:t>
            </a:r>
          </a:p>
          <a:p>
            <a:pPr lvl="1">
              <a:lnSpc>
                <a:spcPct val="90000"/>
              </a:lnSpc>
              <a:spcBef>
                <a:spcPct val="20000"/>
              </a:spcBef>
              <a:buFont typeface="Times CE"/>
              <a:buChar char="-"/>
            </a:pPr>
            <a:r>
              <a:rPr lang="en-GB" altLang="en-US" sz="3200">
                <a:solidFill>
                  <a:srgbClr val="336600"/>
                </a:solidFill>
              </a:rPr>
              <a:t>Web, Mobile App (iOS, Android), Mobile Web</a:t>
            </a:r>
          </a:p>
          <a:p>
            <a:pPr lvl="1">
              <a:lnSpc>
                <a:spcPct val="90000"/>
              </a:lnSpc>
              <a:spcBef>
                <a:spcPct val="20000"/>
              </a:spcBef>
              <a:buFont typeface="Times CE"/>
              <a:buChar char="-"/>
            </a:pPr>
            <a:r>
              <a:rPr lang="en-GB" altLang="en-US" sz="3200">
                <a:solidFill>
                  <a:srgbClr val="336600"/>
                </a:solidFill>
              </a:rPr>
              <a:t>Business logic</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p:txBody>
          <a:bodyPr/>
          <a:lstStyle/>
          <a:p>
            <a:r>
              <a:rPr lang="en-GB" altLang="en-US"/>
              <a:t>Command pattern</a:t>
            </a:r>
          </a:p>
        </p:txBody>
      </p:sp>
      <p:sp>
        <p:nvSpPr>
          <p:cNvPr id="45059" name="Content Placeholder 2"/>
          <p:cNvSpPr>
            <a:spLocks noGrp="1"/>
          </p:cNvSpPr>
          <p:nvPr>
            <p:ph idx="1"/>
          </p:nvPr>
        </p:nvSpPr>
        <p:spPr/>
        <p:txBody>
          <a:bodyPr/>
          <a:lstStyle/>
          <a:p>
            <a:r>
              <a:rPr lang="en-GB" altLang="en-US"/>
              <a:t>Command</a:t>
            </a:r>
          </a:p>
          <a:p>
            <a:pPr lvl="1"/>
            <a:r>
              <a:rPr lang="en-GB" altLang="en-US">
                <a:latin typeface="TheSans B5 Plain"/>
              </a:rPr>
              <a:t>general abstraction for controller type interactions</a:t>
            </a:r>
          </a:p>
          <a:p>
            <a:pPr lvl="1"/>
            <a:r>
              <a:rPr lang="en-GB" altLang="en-US">
                <a:latin typeface="TheSans B5 Plain"/>
              </a:rPr>
              <a:t>allows controller API to change and keep business logic the same</a:t>
            </a:r>
          </a:p>
          <a:p>
            <a:r>
              <a:rPr lang="en-GB" altLang="en-US"/>
              <a:t>Code example</a:t>
            </a:r>
          </a:p>
          <a:p>
            <a:pPr>
              <a:buFontTx/>
              <a:buNone/>
            </a:pPr>
            <a:r>
              <a:rPr lang="en-GB" altLang="en-US"/>
              <a:t>interface Command {</a:t>
            </a:r>
          </a:p>
          <a:p>
            <a:pPr>
              <a:buFontTx/>
              <a:buNone/>
            </a:pPr>
            <a:r>
              <a:rPr lang="en-GB" altLang="en-US"/>
              <a:t>   void    OnExecute();</a:t>
            </a:r>
          </a:p>
          <a:p>
            <a:pPr>
              <a:buFontTx/>
              <a:buNone/>
            </a:pPr>
            <a:r>
              <a:rPr lang="en-GB" altLang="en-US"/>
              <a:t>}</a:t>
            </a:r>
          </a:p>
        </p:txBody>
      </p:sp>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EC01D454-762D-46D0-946B-CA4E972CF8C5}" type="slidenum">
              <a:rPr lang="en-US" altLang="en-US" sz="1200">
                <a:solidFill>
                  <a:srgbClr val="08515E"/>
                </a:solidFill>
              </a:rPr>
              <a:pPr/>
              <a:t>43</a:t>
            </a:fld>
            <a:endParaRPr lang="en-US" altLang="en-US" sz="1200">
              <a:solidFill>
                <a:srgbClr val="08515E"/>
              </a:solidFill>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a:xfrm>
            <a:off x="457200" y="115888"/>
            <a:ext cx="8229600" cy="661987"/>
          </a:xfrm>
        </p:spPr>
        <p:txBody>
          <a:bodyPr/>
          <a:lstStyle/>
          <a:p>
            <a:r>
              <a:rPr lang="en-GB" altLang="en-US"/>
              <a:t>Command interface detail</a:t>
            </a:r>
          </a:p>
        </p:txBody>
      </p:sp>
      <p:sp>
        <p:nvSpPr>
          <p:cNvPr id="46083" name="Content Placeholder 2"/>
          <p:cNvSpPr>
            <a:spLocks noGrp="1"/>
          </p:cNvSpPr>
          <p:nvPr>
            <p:ph idx="1"/>
          </p:nvPr>
        </p:nvSpPr>
        <p:spPr>
          <a:xfrm>
            <a:off x="179388" y="944563"/>
            <a:ext cx="8713787" cy="4572000"/>
          </a:xfrm>
        </p:spPr>
        <p:txBody>
          <a:bodyPr/>
          <a:lstStyle/>
          <a:p>
            <a:pPr>
              <a:buFont typeface="Times" panose="02020603050405020304" pitchFamily="18" charset="0"/>
              <a:buNone/>
            </a:pPr>
            <a:r>
              <a:rPr lang="en-GB" altLang="en-US" sz="1600" b="1"/>
              <a:t>public abstract class Command {</a:t>
            </a:r>
          </a:p>
          <a:p>
            <a:pPr>
              <a:buFont typeface="Times" panose="02020603050405020304" pitchFamily="18" charset="0"/>
              <a:buNone/>
            </a:pPr>
            <a:r>
              <a:rPr lang="en-GB" altLang="en-US" sz="1600" b="1"/>
              <a:t>     private Hashtable &lt;String,Object&gt; callParameters=new Hashtable();</a:t>
            </a:r>
          </a:p>
          <a:p>
            <a:pPr>
              <a:buFont typeface="Times" panose="02020603050405020304" pitchFamily="18" charset="0"/>
              <a:buNone/>
            </a:pPr>
            <a:r>
              <a:rPr lang="en-GB" altLang="en-US" sz="1600" b="1"/>
              <a:t>     private Hashtable &lt;String,Object&gt; returnParameters=new Hashtable();</a:t>
            </a:r>
          </a:p>
          <a:p>
            <a:pPr>
              <a:buFont typeface="Times" panose="02020603050405020304" pitchFamily="18" charset="0"/>
              <a:buNone/>
            </a:pPr>
            <a:r>
              <a:rPr lang="en-GB" altLang="en-US" sz="1600" b="1"/>
              <a:t>     protected abstract void OnExecute();</a:t>
            </a:r>
          </a:p>
          <a:p>
            <a:pPr>
              <a:buFont typeface="Times" panose="02020603050405020304" pitchFamily="18" charset="0"/>
              <a:buNone/>
            </a:pPr>
            <a:r>
              <a:rPr lang="en-GB" altLang="en-US" sz="1600" b="1"/>
              <a:t>     </a:t>
            </a:r>
          </a:p>
          <a:p>
            <a:pPr>
              <a:buFont typeface="Times" panose="02020603050405020304" pitchFamily="18" charset="0"/>
              <a:buNone/>
            </a:pPr>
            <a:r>
              <a:rPr lang="en-GB" altLang="en-US" sz="1600" b="1"/>
              <a:t>     protected void setCallParameter(String name,Object object) {</a:t>
            </a:r>
          </a:p>
          <a:p>
            <a:pPr>
              <a:buFont typeface="Times" panose="02020603050405020304" pitchFamily="18" charset="0"/>
              <a:buNone/>
            </a:pPr>
            <a:r>
              <a:rPr lang="en-GB" altLang="en-US" sz="1600" b="1"/>
              <a:t>         callParameters.put(name, object);</a:t>
            </a:r>
          </a:p>
          <a:p>
            <a:pPr>
              <a:buFont typeface="Times" panose="02020603050405020304" pitchFamily="18" charset="0"/>
              <a:buNone/>
            </a:pPr>
            <a:r>
              <a:rPr lang="en-GB" altLang="en-US" sz="1600" b="1"/>
              <a:t>     }</a:t>
            </a:r>
          </a:p>
          <a:p>
            <a:pPr>
              <a:buFont typeface="Times" panose="02020603050405020304" pitchFamily="18" charset="0"/>
              <a:buNone/>
            </a:pPr>
            <a:endParaRPr lang="en-GB" altLang="en-US" sz="1600" b="1"/>
          </a:p>
          <a:p>
            <a:pPr>
              <a:buFont typeface="Times" panose="02020603050405020304" pitchFamily="18" charset="0"/>
              <a:buNone/>
            </a:pPr>
            <a:r>
              <a:rPr lang="en-GB" altLang="en-US" sz="1600" b="1"/>
              <a:t>     public void setCallParameters(Hashtable parms) {</a:t>
            </a:r>
          </a:p>
          <a:p>
            <a:pPr>
              <a:buFont typeface="Times" panose="02020603050405020304" pitchFamily="18" charset="0"/>
              <a:buNone/>
            </a:pPr>
            <a:r>
              <a:rPr lang="en-GB" altLang="en-US" sz="1600" b="1"/>
              <a:t>         this.callParameters=parms;</a:t>
            </a:r>
          </a:p>
          <a:p>
            <a:pPr>
              <a:buFont typeface="Times" panose="02020603050405020304" pitchFamily="18" charset="0"/>
              <a:buNone/>
            </a:pPr>
            <a:r>
              <a:rPr lang="en-GB" altLang="en-US" sz="1600" b="1"/>
              <a:t>     }</a:t>
            </a:r>
          </a:p>
          <a:p>
            <a:pPr>
              <a:buFont typeface="Times" panose="02020603050405020304" pitchFamily="18" charset="0"/>
              <a:buNone/>
            </a:pPr>
            <a:endParaRPr lang="en-GB" altLang="en-US" sz="1600" b="1"/>
          </a:p>
          <a:p>
            <a:pPr>
              <a:buFont typeface="Times" panose="02020603050405020304" pitchFamily="18" charset="0"/>
              <a:buNone/>
            </a:pPr>
            <a:r>
              <a:rPr lang="en-GB" altLang="en-US" sz="1600" b="1"/>
              <a:t>     protected Object getCallParameter(String name) throws ParameterNotFoundException {</a:t>
            </a:r>
          </a:p>
          <a:p>
            <a:pPr>
              <a:buFont typeface="Times" panose="02020603050405020304" pitchFamily="18" charset="0"/>
              <a:buNone/>
            </a:pPr>
            <a:r>
              <a:rPr lang="en-GB" altLang="en-US" sz="1600" b="1"/>
              <a:t>         if (callParameters.containsKey(name)) {</a:t>
            </a:r>
          </a:p>
          <a:p>
            <a:pPr>
              <a:buFont typeface="Times" panose="02020603050405020304" pitchFamily="18" charset="0"/>
              <a:buNone/>
            </a:pPr>
            <a:r>
              <a:rPr lang="en-GB" altLang="en-US" sz="1600" b="1"/>
              <a:t>             return(callParameters.get(name));</a:t>
            </a:r>
          </a:p>
          <a:p>
            <a:pPr>
              <a:buFont typeface="Times" panose="02020603050405020304" pitchFamily="18" charset="0"/>
              <a:buNone/>
            </a:pPr>
            <a:r>
              <a:rPr lang="en-GB" altLang="en-US" sz="1600" b="1"/>
              <a:t>         }</a:t>
            </a:r>
          </a:p>
          <a:p>
            <a:pPr>
              <a:buFont typeface="Times" panose="02020603050405020304" pitchFamily="18" charset="0"/>
              <a:buNone/>
            </a:pPr>
            <a:r>
              <a:rPr lang="en-GB" altLang="en-US" sz="1600" b="1"/>
              <a:t>         throw(new ParameterNotFoundException());</a:t>
            </a:r>
          </a:p>
          <a:p>
            <a:pPr>
              <a:buFont typeface="Times" panose="02020603050405020304" pitchFamily="18" charset="0"/>
              <a:buNone/>
            </a:pPr>
            <a:r>
              <a:rPr lang="en-GB" altLang="en-US" sz="1600" b="1"/>
              <a:t>     }</a:t>
            </a:r>
          </a:p>
          <a:p>
            <a:pPr>
              <a:buFont typeface="Times" panose="02020603050405020304" pitchFamily="18" charset="0"/>
              <a:buNone/>
            </a:pPr>
            <a:r>
              <a:rPr lang="en-GB" altLang="en-US" sz="1600" b="1"/>
              <a:t>}</a:t>
            </a:r>
          </a:p>
        </p:txBody>
      </p:sp>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518C8932-C608-4792-9254-6357B5DC21BE}" type="slidenum">
              <a:rPr lang="en-US" altLang="en-US" sz="1200">
                <a:solidFill>
                  <a:srgbClr val="08515E"/>
                </a:solidFill>
              </a:rPr>
              <a:pPr/>
              <a:t>44</a:t>
            </a:fld>
            <a:endParaRPr lang="en-US" altLang="en-US" sz="1200">
              <a:solidFill>
                <a:srgbClr val="08515E"/>
              </a:solidFill>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a:xfrm>
            <a:off x="457200" y="103188"/>
            <a:ext cx="8229600" cy="661987"/>
          </a:xfrm>
        </p:spPr>
        <p:txBody>
          <a:bodyPr/>
          <a:lstStyle/>
          <a:p>
            <a:r>
              <a:rPr lang="en-GB" altLang="en-US"/>
              <a:t>CommandManager</a:t>
            </a:r>
          </a:p>
        </p:txBody>
      </p:sp>
      <p:sp>
        <p:nvSpPr>
          <p:cNvPr id="47107" name="Content Placeholder 2"/>
          <p:cNvSpPr>
            <a:spLocks noGrp="1"/>
          </p:cNvSpPr>
          <p:nvPr>
            <p:ph idx="1"/>
          </p:nvPr>
        </p:nvSpPr>
        <p:spPr>
          <a:xfrm>
            <a:off x="179388" y="873125"/>
            <a:ext cx="8640762" cy="4572000"/>
          </a:xfrm>
        </p:spPr>
        <p:txBody>
          <a:bodyPr/>
          <a:lstStyle/>
          <a:p>
            <a:pPr marL="0" indent="0">
              <a:buFont typeface="Times" panose="02020603050405020304" pitchFamily="18" charset="0"/>
              <a:buNone/>
            </a:pPr>
            <a:r>
              <a:rPr lang="en-GB" altLang="en-US" sz="1600" b="1"/>
              <a:t>public class CommandManager {</a:t>
            </a:r>
          </a:p>
          <a:p>
            <a:pPr marL="0" indent="0">
              <a:buFont typeface="Times" panose="02020603050405020304" pitchFamily="18" charset="0"/>
              <a:buNone/>
            </a:pPr>
            <a:r>
              <a:rPr lang="en-GB" altLang="en-US" sz="1600" b="1"/>
              <a:t>public void Execute(Hashtable parameters) throws NoSuchCommandException,CommandNameMissingException {</a:t>
            </a:r>
          </a:p>
          <a:p>
            <a:pPr marL="0" indent="0">
              <a:buFont typeface="Times" panose="02020603050405020304" pitchFamily="18" charset="0"/>
              <a:buNone/>
            </a:pPr>
            <a:r>
              <a:rPr lang="en-GB" altLang="en-US" sz="1600" b="1"/>
              <a:t>        String packageName="patterns.commands";</a:t>
            </a:r>
          </a:p>
          <a:p>
            <a:pPr marL="0" indent="0">
              <a:buFont typeface="Times" panose="02020603050405020304" pitchFamily="18" charset="0"/>
              <a:buNone/>
            </a:pPr>
            <a:r>
              <a:rPr lang="en-GB" altLang="en-US" sz="1600" b="1"/>
              <a:t>         if (!parameters.containsKey("name")) {</a:t>
            </a:r>
          </a:p>
          <a:p>
            <a:pPr marL="0" indent="0">
              <a:buFont typeface="Times" panose="02020603050405020304" pitchFamily="18" charset="0"/>
              <a:buNone/>
            </a:pPr>
            <a:r>
              <a:rPr lang="en-GB" altLang="en-US" sz="1600" b="1"/>
              <a:t>            throw (new CommandNameMissingException());</a:t>
            </a:r>
          </a:p>
          <a:p>
            <a:pPr marL="0" indent="0">
              <a:buFont typeface="Times" panose="02020603050405020304" pitchFamily="18" charset="0"/>
              <a:buNone/>
            </a:pPr>
            <a:r>
              <a:rPr lang="en-GB" altLang="en-US" sz="1600" b="1"/>
              <a:t>        }</a:t>
            </a:r>
          </a:p>
          <a:p>
            <a:pPr marL="0" indent="0">
              <a:buFont typeface="Times" panose="02020603050405020304" pitchFamily="18" charset="0"/>
              <a:buNone/>
            </a:pPr>
            <a:r>
              <a:rPr lang="en-GB" altLang="en-US" sz="1600" b="1"/>
              <a:t>        String name=(String)parameters.get("name");</a:t>
            </a:r>
          </a:p>
          <a:p>
            <a:pPr marL="0" indent="0">
              <a:buFont typeface="Times" panose="02020603050405020304" pitchFamily="18" charset="0"/>
              <a:buNone/>
            </a:pPr>
            <a:r>
              <a:rPr lang="en-GB" altLang="en-US" sz="1600" b="1"/>
              <a:t>        String commandName=packageName+name;</a:t>
            </a:r>
          </a:p>
          <a:p>
            <a:pPr marL="0" indent="0">
              <a:buFont typeface="Times" panose="02020603050405020304" pitchFamily="18" charset="0"/>
              <a:buNone/>
            </a:pPr>
            <a:r>
              <a:rPr lang="en-GB" altLang="en-US" sz="1600" b="1"/>
              <a:t>        try {</a:t>
            </a:r>
          </a:p>
          <a:p>
            <a:pPr marL="0" indent="0">
              <a:buFont typeface="Times" panose="02020603050405020304" pitchFamily="18" charset="0"/>
              <a:buNone/>
            </a:pPr>
            <a:r>
              <a:rPr lang="en-GB" altLang="en-US" sz="1600" b="1"/>
              <a:t>           Class commandClass=Class.forName(commandName);</a:t>
            </a:r>
          </a:p>
          <a:p>
            <a:pPr marL="0" indent="0">
              <a:buFont typeface="Times" panose="02020603050405020304" pitchFamily="18" charset="0"/>
              <a:buNone/>
            </a:pPr>
            <a:r>
              <a:rPr lang="en-GB" altLang="en-US" sz="1600" b="1"/>
              <a:t>           Command commandObject=(Command)commandClass.newInstance();</a:t>
            </a:r>
          </a:p>
          <a:p>
            <a:pPr marL="0" indent="0">
              <a:buFont typeface="Times" panose="02020603050405020304" pitchFamily="18" charset="0"/>
              <a:buNone/>
            </a:pPr>
            <a:r>
              <a:rPr lang="en-GB" altLang="en-US" sz="1600" b="1"/>
              <a:t>           if (parameters!=null) {</a:t>
            </a:r>
          </a:p>
          <a:p>
            <a:pPr marL="0" indent="0">
              <a:buFont typeface="Times" panose="02020603050405020304" pitchFamily="18" charset="0"/>
              <a:buNone/>
            </a:pPr>
            <a:r>
              <a:rPr lang="en-GB" altLang="en-US" sz="1600" b="1"/>
              <a:t>              commandObject.setCallParameters(parameters);</a:t>
            </a:r>
          </a:p>
          <a:p>
            <a:pPr marL="0" indent="0">
              <a:buFont typeface="Times" panose="02020603050405020304" pitchFamily="18" charset="0"/>
              <a:buNone/>
            </a:pPr>
            <a:r>
              <a:rPr lang="en-GB" altLang="en-US" sz="1600" b="1"/>
              <a:t>           }</a:t>
            </a:r>
          </a:p>
          <a:p>
            <a:pPr marL="0" indent="0">
              <a:buFont typeface="Times" panose="02020603050405020304" pitchFamily="18" charset="0"/>
              <a:buNone/>
            </a:pPr>
            <a:r>
              <a:rPr lang="en-GB" altLang="en-US" sz="1600" b="1"/>
              <a:t>           commandObject.OnExecute();</a:t>
            </a:r>
          </a:p>
          <a:p>
            <a:pPr marL="0" indent="0">
              <a:buFont typeface="Times" panose="02020603050405020304" pitchFamily="18" charset="0"/>
              <a:buNone/>
            </a:pPr>
            <a:r>
              <a:rPr lang="en-GB" altLang="en-US" sz="1600" b="1"/>
              <a:t>        } catch (Exception exc1) {</a:t>
            </a:r>
          </a:p>
          <a:p>
            <a:pPr marL="0" indent="0">
              <a:buFont typeface="Times" panose="02020603050405020304" pitchFamily="18" charset="0"/>
              <a:buNone/>
            </a:pPr>
            <a:r>
              <a:rPr lang="en-GB" altLang="en-US" sz="1600" b="1"/>
              <a:t>            throw (new NoSuchCommandException(name));   // problem with command class</a:t>
            </a:r>
          </a:p>
          <a:p>
            <a:pPr marL="0" indent="0">
              <a:buFont typeface="Times" panose="02020603050405020304" pitchFamily="18" charset="0"/>
              <a:buNone/>
            </a:pPr>
            <a:r>
              <a:rPr lang="en-GB" altLang="en-US" sz="1600" b="1"/>
              <a:t>        }</a:t>
            </a:r>
          </a:p>
          <a:p>
            <a:pPr marL="0" indent="0">
              <a:buFont typeface="Times" panose="02020603050405020304" pitchFamily="18" charset="0"/>
              <a:buNone/>
            </a:pPr>
            <a:r>
              <a:rPr lang="en-GB" altLang="en-US" sz="1600" b="1"/>
              <a:t>    }</a:t>
            </a:r>
          </a:p>
          <a:p>
            <a:pPr marL="0" indent="0">
              <a:buFont typeface="Times" panose="02020603050405020304" pitchFamily="18" charset="0"/>
              <a:buNone/>
            </a:pPr>
            <a:endParaRPr lang="en-GB" altLang="en-US" sz="1600" b="1"/>
          </a:p>
          <a:p>
            <a:pPr marL="0" indent="0">
              <a:buFont typeface="Times" panose="02020603050405020304" pitchFamily="18" charset="0"/>
              <a:buNone/>
            </a:pPr>
            <a:r>
              <a:rPr lang="en-GB" altLang="en-US" sz="1600" b="1"/>
              <a:t>    </a:t>
            </a:r>
          </a:p>
          <a:p>
            <a:pPr marL="0" indent="0">
              <a:buFont typeface="Times" panose="02020603050405020304" pitchFamily="18" charset="0"/>
              <a:buNone/>
            </a:pPr>
            <a:r>
              <a:rPr lang="en-GB" altLang="en-US" sz="1600" b="1"/>
              <a:t>}</a:t>
            </a:r>
          </a:p>
        </p:txBody>
      </p:sp>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9A1CAA23-EB30-4506-9BB3-200F089D59A4}" type="slidenum">
              <a:rPr lang="en-US" altLang="en-US" sz="1200">
                <a:solidFill>
                  <a:srgbClr val="08515E"/>
                </a:solidFill>
              </a:rPr>
              <a:pPr/>
              <a:t>45</a:t>
            </a:fld>
            <a:endParaRPr lang="en-US" altLang="en-US" sz="1200">
              <a:solidFill>
                <a:srgbClr val="08515E"/>
              </a:solidFill>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323850" y="781050"/>
            <a:ext cx="8507413" cy="661988"/>
          </a:xfrm>
        </p:spPr>
        <p:txBody>
          <a:bodyPr/>
          <a:lstStyle/>
          <a:p>
            <a:r>
              <a:rPr lang="en-GB" altLang="en-US" sz="2800"/>
              <a:t>HttpCommandManager extends CommandManager</a:t>
            </a:r>
          </a:p>
        </p:txBody>
      </p:sp>
      <p:sp>
        <p:nvSpPr>
          <p:cNvPr id="48131" name="Content Placeholder 2"/>
          <p:cNvSpPr>
            <a:spLocks noGrp="1"/>
          </p:cNvSpPr>
          <p:nvPr>
            <p:ph idx="1"/>
          </p:nvPr>
        </p:nvSpPr>
        <p:spPr>
          <a:xfrm>
            <a:off x="250825" y="1665288"/>
            <a:ext cx="8713788" cy="4572000"/>
          </a:xfrm>
        </p:spPr>
        <p:txBody>
          <a:bodyPr/>
          <a:lstStyle/>
          <a:p>
            <a:pPr marL="0" indent="0">
              <a:buFont typeface="Times" panose="02020603050405020304" pitchFamily="18" charset="0"/>
              <a:buNone/>
            </a:pPr>
            <a:r>
              <a:rPr lang="en-GB" altLang="en-US" sz="2000"/>
              <a:t> public void Execute(HttpServletRequest request) throws NoSuchCommandException, CommandNameMissingException {</a:t>
            </a:r>
          </a:p>
          <a:p>
            <a:pPr marL="0" indent="0">
              <a:buFont typeface="Times" panose="02020603050405020304" pitchFamily="18" charset="0"/>
              <a:buNone/>
            </a:pPr>
            <a:r>
              <a:rPr lang="en-GB" altLang="en-US" sz="2000"/>
              <a:t>        Enumeration allNames=request.getParameterNames();</a:t>
            </a:r>
          </a:p>
          <a:p>
            <a:pPr marL="0" indent="0">
              <a:buFont typeface="Times" panose="02020603050405020304" pitchFamily="18" charset="0"/>
              <a:buNone/>
            </a:pPr>
            <a:r>
              <a:rPr lang="en-GB" altLang="en-US" sz="2000"/>
              <a:t>        Hashtable &lt;String,Object&gt; parameters=new Hashtable &lt;String,Object&gt; ();</a:t>
            </a:r>
          </a:p>
          <a:p>
            <a:pPr marL="0" indent="0">
              <a:buFont typeface="Times" panose="02020603050405020304" pitchFamily="18" charset="0"/>
              <a:buNone/>
            </a:pPr>
            <a:r>
              <a:rPr lang="en-GB" altLang="en-US" sz="2000"/>
              <a:t>        while (allNames.hasMoreElements()) {</a:t>
            </a:r>
          </a:p>
          <a:p>
            <a:pPr marL="0" indent="0">
              <a:buFont typeface="Times" panose="02020603050405020304" pitchFamily="18" charset="0"/>
              <a:buNone/>
            </a:pPr>
            <a:r>
              <a:rPr lang="en-GB" altLang="en-US" sz="2000"/>
              <a:t>            String pname=(String)allNames.nextElement();</a:t>
            </a:r>
          </a:p>
          <a:p>
            <a:pPr marL="0" indent="0">
              <a:buFont typeface="Times" panose="02020603050405020304" pitchFamily="18" charset="0"/>
              <a:buNone/>
            </a:pPr>
            <a:r>
              <a:rPr lang="en-GB" altLang="en-US" sz="2000"/>
              <a:t>            String parmValue=request.getParameter(pname);</a:t>
            </a:r>
          </a:p>
          <a:p>
            <a:pPr marL="0" indent="0">
              <a:buFont typeface="Times" panose="02020603050405020304" pitchFamily="18" charset="0"/>
              <a:buNone/>
            </a:pPr>
            <a:r>
              <a:rPr lang="en-GB" altLang="en-US" sz="2000"/>
              <a:t>            parameters.put(pname, parmValue);</a:t>
            </a:r>
          </a:p>
          <a:p>
            <a:pPr marL="0" indent="0">
              <a:buFont typeface="Times" panose="02020603050405020304" pitchFamily="18" charset="0"/>
              <a:buNone/>
            </a:pPr>
            <a:r>
              <a:rPr lang="en-GB" altLang="en-US" sz="2000"/>
              <a:t>        }</a:t>
            </a:r>
          </a:p>
          <a:p>
            <a:pPr marL="0" indent="0">
              <a:buFont typeface="Times" panose="02020603050405020304" pitchFamily="18" charset="0"/>
              <a:buNone/>
            </a:pPr>
            <a:r>
              <a:rPr lang="en-GB" altLang="en-US" sz="2000"/>
              <a:t>        Execute(parameters);</a:t>
            </a:r>
          </a:p>
          <a:p>
            <a:pPr marL="0" indent="0">
              <a:buFont typeface="Times" panose="02020603050405020304" pitchFamily="18" charset="0"/>
              <a:buNone/>
            </a:pPr>
            <a:r>
              <a:rPr lang="en-GB" altLang="en-US" sz="2000"/>
              <a:t>    }</a:t>
            </a:r>
          </a:p>
        </p:txBody>
      </p:sp>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F99C6264-88DF-4966-B277-17D98F456D86}" type="slidenum">
              <a:rPr lang="en-US" altLang="en-US" sz="1200">
                <a:solidFill>
                  <a:srgbClr val="08515E"/>
                </a:solidFill>
              </a:rPr>
              <a:pPr/>
              <a:t>46</a:t>
            </a:fld>
            <a:endParaRPr lang="en-US" altLang="en-US" sz="1200">
              <a:solidFill>
                <a:srgbClr val="08515E"/>
              </a:solidFill>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a:xfrm>
            <a:off x="457200" y="174625"/>
            <a:ext cx="8229600" cy="661988"/>
          </a:xfrm>
        </p:spPr>
        <p:txBody>
          <a:bodyPr/>
          <a:lstStyle/>
          <a:p>
            <a:r>
              <a:rPr lang="en-GB" altLang="en-US"/>
              <a:t>Factory class</a:t>
            </a:r>
          </a:p>
        </p:txBody>
      </p:sp>
      <p:sp>
        <p:nvSpPr>
          <p:cNvPr id="49155" name="Content Placeholder 2"/>
          <p:cNvSpPr>
            <a:spLocks noGrp="1"/>
          </p:cNvSpPr>
          <p:nvPr>
            <p:ph idx="1"/>
          </p:nvPr>
        </p:nvSpPr>
        <p:spPr>
          <a:xfrm>
            <a:off x="179388" y="1125538"/>
            <a:ext cx="8785225" cy="4572000"/>
          </a:xfrm>
        </p:spPr>
        <p:txBody>
          <a:bodyPr/>
          <a:lstStyle/>
          <a:p>
            <a:pPr lvl="1" indent="-342900">
              <a:lnSpc>
                <a:spcPct val="95000"/>
              </a:lnSpc>
              <a:spcBef>
                <a:spcPct val="0"/>
              </a:spcBef>
              <a:buClr>
                <a:srgbClr val="008000"/>
              </a:buClr>
              <a:buFontTx/>
              <a:buChar char="•"/>
            </a:pPr>
            <a:r>
              <a:rPr lang="en-US" altLang="en-US">
                <a:latin typeface="TheSans B5 Plain"/>
              </a:rPr>
              <a:t>Factory method constructs instances of a class</a:t>
            </a:r>
          </a:p>
          <a:p>
            <a:pPr lvl="1" indent="-342900">
              <a:lnSpc>
                <a:spcPct val="95000"/>
              </a:lnSpc>
              <a:spcBef>
                <a:spcPct val="0"/>
              </a:spcBef>
              <a:buClr>
                <a:srgbClr val="008000"/>
              </a:buClr>
              <a:buFontTx/>
              <a:buChar char="•"/>
            </a:pPr>
            <a:r>
              <a:rPr lang="en-US" altLang="en-US">
                <a:latin typeface="TheSans B5 Plain"/>
              </a:rPr>
              <a:t>Problem</a:t>
            </a:r>
          </a:p>
          <a:p>
            <a:pPr lvl="1" indent="-342900">
              <a:lnSpc>
                <a:spcPct val="95000"/>
              </a:lnSpc>
              <a:spcBef>
                <a:spcPct val="0"/>
              </a:spcBef>
              <a:buClr>
                <a:srgbClr val="008000"/>
              </a:buClr>
              <a:buFontTx/>
              <a:buChar char="•"/>
            </a:pPr>
            <a:r>
              <a:rPr lang="en-US" altLang="en-US">
                <a:latin typeface="TheSans B5 Plain"/>
              </a:rPr>
              <a:t>Constructing a Image class</a:t>
            </a:r>
          </a:p>
          <a:p>
            <a:pPr marL="857250" lvl="2" indent="-285750">
              <a:lnSpc>
                <a:spcPct val="95000"/>
              </a:lnSpc>
              <a:spcBef>
                <a:spcPct val="0"/>
              </a:spcBef>
              <a:buClr>
                <a:srgbClr val="000000"/>
              </a:buClr>
              <a:buSzPct val="80000"/>
              <a:buFont typeface="Courier New" panose="02070309020205020404" pitchFamily="49" charset="0"/>
              <a:buChar char="o"/>
            </a:pPr>
            <a:r>
              <a:rPr lang="en-US" altLang="en-US">
                <a:solidFill>
                  <a:srgbClr val="000000"/>
                </a:solidFill>
                <a:latin typeface="TheSans B5 Plain"/>
              </a:rPr>
              <a:t>Image format could be png, gif, jpg</a:t>
            </a:r>
          </a:p>
          <a:p>
            <a:pPr marL="857250" lvl="2" indent="-285750">
              <a:lnSpc>
                <a:spcPct val="95000"/>
              </a:lnSpc>
              <a:spcBef>
                <a:spcPct val="0"/>
              </a:spcBef>
              <a:buClr>
                <a:srgbClr val="000000"/>
              </a:buClr>
              <a:buSzPct val="80000"/>
              <a:buFont typeface="Courier New" panose="02070309020205020404" pitchFamily="49" charset="0"/>
              <a:buChar char="o"/>
            </a:pPr>
            <a:r>
              <a:rPr lang="en-US" altLang="en-US">
                <a:solidFill>
                  <a:srgbClr val="000000"/>
                </a:solidFill>
                <a:latin typeface="TheSans B5 Plain"/>
              </a:rPr>
              <a:t>Each format could have different image class</a:t>
            </a:r>
            <a:endParaRPr lang="en-US" altLang="en-US">
              <a:latin typeface="TheSans B5 Plain"/>
            </a:endParaRPr>
          </a:p>
          <a:p>
            <a:pPr marL="1257300" lvl="3">
              <a:lnSpc>
                <a:spcPct val="95000"/>
              </a:lnSpc>
              <a:spcBef>
                <a:spcPct val="0"/>
              </a:spcBef>
              <a:buClr>
                <a:srgbClr val="000000"/>
              </a:buClr>
              <a:buSzPct val="80000"/>
              <a:buFont typeface="Times" panose="02020603050405020304" pitchFamily="18" charset="0"/>
              <a:buNone/>
            </a:pPr>
            <a:endParaRPr lang="en-US" altLang="en-US">
              <a:latin typeface="TheSans B5 Plain"/>
            </a:endParaRPr>
          </a:p>
          <a:p>
            <a:pPr marL="857250" lvl="2" indent="-285750">
              <a:lnSpc>
                <a:spcPct val="95000"/>
              </a:lnSpc>
              <a:spcBef>
                <a:spcPct val="0"/>
              </a:spcBef>
              <a:buClr>
                <a:srgbClr val="000000"/>
              </a:buClr>
              <a:buSzPct val="80000"/>
              <a:buFont typeface="Courier New" panose="02070309020205020404" pitchFamily="49" charset="0"/>
              <a:buChar char="o"/>
            </a:pPr>
            <a:r>
              <a:rPr lang="en-US" altLang="en-US">
                <a:solidFill>
                  <a:srgbClr val="000000"/>
                </a:solidFill>
                <a:latin typeface="TheSans B5 Plain"/>
              </a:rPr>
              <a:t>Calling code needs to use different class depending on image type</a:t>
            </a:r>
            <a:endParaRPr lang="en-US" altLang="en-US">
              <a:latin typeface="TheSans B5 Plain"/>
            </a:endParaRPr>
          </a:p>
          <a:p>
            <a:pPr marL="857250" lvl="2" indent="-285750">
              <a:lnSpc>
                <a:spcPct val="95000"/>
              </a:lnSpc>
              <a:spcBef>
                <a:spcPct val="0"/>
              </a:spcBef>
              <a:buClr>
                <a:srgbClr val="000000"/>
              </a:buClr>
              <a:buSzPct val="80000"/>
              <a:buFont typeface="Courier New" panose="02070309020205020404" pitchFamily="49" charset="0"/>
              <a:buChar char="o"/>
            </a:pPr>
            <a:r>
              <a:rPr lang="en-US" altLang="en-US">
                <a:solidFill>
                  <a:srgbClr val="000000"/>
                </a:solidFill>
                <a:latin typeface="TheSans B5 Plain"/>
              </a:rPr>
              <a:t>ImagePNG image=new ImagePNG(“/picture.png”);</a:t>
            </a:r>
          </a:p>
          <a:p>
            <a:pPr marL="857250" lvl="2" indent="-285750">
              <a:lnSpc>
                <a:spcPct val="95000"/>
              </a:lnSpc>
              <a:spcBef>
                <a:spcPct val="0"/>
              </a:spcBef>
              <a:buClr>
                <a:srgbClr val="000000"/>
              </a:buClr>
              <a:buSzPct val="80000"/>
              <a:buFont typeface="Courier New" panose="02070309020205020404" pitchFamily="49" charset="0"/>
              <a:buChar char="o"/>
            </a:pPr>
            <a:r>
              <a:rPr lang="en-US" altLang="en-US">
                <a:solidFill>
                  <a:srgbClr val="000000"/>
                </a:solidFill>
                <a:latin typeface="TheSans B5 Plain"/>
              </a:rPr>
              <a:t>Type may not be know till runtime</a:t>
            </a:r>
          </a:p>
          <a:p>
            <a:endParaRPr lang="en-GB" altLang="en-US"/>
          </a:p>
        </p:txBody>
      </p:sp>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92DB4945-32AE-4727-8C62-79F16ED1C117}" type="slidenum">
              <a:rPr lang="en-US" altLang="en-US" sz="1200">
                <a:solidFill>
                  <a:srgbClr val="08515E"/>
                </a:solidFill>
              </a:rPr>
              <a:pPr/>
              <a:t>47</a:t>
            </a:fld>
            <a:endParaRPr lang="en-US" altLang="en-US" sz="1200">
              <a:solidFill>
                <a:srgbClr val="08515E"/>
              </a:solidFill>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a:xfrm>
            <a:off x="457200" y="260350"/>
            <a:ext cx="8229600" cy="661988"/>
          </a:xfrm>
        </p:spPr>
        <p:txBody>
          <a:bodyPr/>
          <a:lstStyle/>
          <a:p>
            <a:r>
              <a:rPr lang="en-US" altLang="en-US" sz="4000"/>
              <a:t>Factory example</a:t>
            </a:r>
            <a:endParaRPr lang="en-GB" altLang="en-US"/>
          </a:p>
        </p:txBody>
      </p:sp>
      <p:sp>
        <p:nvSpPr>
          <p:cNvPr id="50179" name="Content Placeholder 2"/>
          <p:cNvSpPr>
            <a:spLocks noGrp="1"/>
          </p:cNvSpPr>
          <p:nvPr>
            <p:ph idx="1"/>
          </p:nvPr>
        </p:nvSpPr>
        <p:spPr>
          <a:xfrm>
            <a:off x="457200" y="1017588"/>
            <a:ext cx="7848600" cy="4572000"/>
          </a:xfrm>
        </p:spPr>
        <p:txBody>
          <a:bodyPr/>
          <a:lstStyle/>
          <a:p>
            <a:pPr lvl="1" indent="-342900">
              <a:lnSpc>
                <a:spcPct val="95000"/>
              </a:lnSpc>
              <a:spcBef>
                <a:spcPct val="0"/>
              </a:spcBef>
              <a:buClr>
                <a:srgbClr val="008000"/>
              </a:buClr>
              <a:buFontTx/>
              <a:buChar char="•"/>
            </a:pPr>
            <a:r>
              <a:rPr lang="en-US" altLang="en-US" sz="3100">
                <a:latin typeface="TheSans B5 Plain"/>
              </a:rPr>
              <a:t>Solution</a:t>
            </a:r>
            <a:endParaRPr lang="en-US" altLang="en-US">
              <a:latin typeface="TheSans B5 Plain"/>
            </a:endParaRPr>
          </a:p>
          <a:p>
            <a:pPr marL="857250" lvl="2" indent="-285750">
              <a:lnSpc>
                <a:spcPct val="95000"/>
              </a:lnSpc>
              <a:spcBef>
                <a:spcPct val="0"/>
              </a:spcBef>
              <a:buClr>
                <a:srgbClr val="000000"/>
              </a:buClr>
              <a:buSzPct val="80000"/>
              <a:buFont typeface="Courier New" panose="02070309020205020404" pitchFamily="49" charset="0"/>
              <a:buChar char="o"/>
            </a:pPr>
            <a:r>
              <a:rPr lang="en-US" altLang="en-US" sz="2700">
                <a:solidFill>
                  <a:srgbClr val="000000"/>
                </a:solidFill>
                <a:latin typeface="TheSans B5 Plain"/>
              </a:rPr>
              <a:t>Use inheritance from abstract class Image</a:t>
            </a:r>
            <a:endParaRPr lang="en-US" altLang="en-US">
              <a:latin typeface="TheSans B5 Plain"/>
            </a:endParaRPr>
          </a:p>
        </p:txBody>
      </p:sp>
      <p:sp>
        <p:nvSpPr>
          <p:cNvPr id="4" name="Date Placeholder 3"/>
          <p:cNvSpPr>
            <a:spLocks noGrp="1"/>
          </p:cNvSpPr>
          <p:nvPr>
            <p:ph type="dt" sz="quarter" idx="10"/>
          </p:nvPr>
        </p:nvSpPr>
        <p:spPr>
          <a:xfrm>
            <a:off x="3660775" y="6461125"/>
            <a:ext cx="2135188" cy="381000"/>
          </a:xfrm>
        </p:spPr>
        <p:txBody>
          <a:bodyPr/>
          <a:lstStyle/>
          <a:p>
            <a:pPr>
              <a:defRPr/>
            </a:pPr>
            <a:r>
              <a:rPr lang="en-US"/>
              <a:t>© University of Liverpool</a:t>
            </a:r>
          </a:p>
        </p:txBody>
      </p:sp>
      <p:sp>
        <p:nvSpPr>
          <p:cNvPr id="5" name="Footer Placeholder 4"/>
          <p:cNvSpPr>
            <a:spLocks noGrp="1"/>
          </p:cNvSpPr>
          <p:nvPr>
            <p:ph type="ftr" sz="quarter" idx="11"/>
          </p:nvPr>
        </p:nvSpPr>
        <p:spPr>
          <a:xfrm>
            <a:off x="457200" y="6461125"/>
            <a:ext cx="3043238" cy="381000"/>
          </a:xfrm>
        </p:spPr>
        <p:txBody>
          <a:bodyPr/>
          <a:lstStyle/>
          <a:p>
            <a:pPr>
              <a:defRPr/>
            </a:pPr>
            <a:r>
              <a:rPr lang="en-IE"/>
              <a:t>COMP319</a:t>
            </a:r>
            <a:endParaRPr lang="en-US"/>
          </a:p>
        </p:txBody>
      </p:sp>
      <p:sp>
        <p:nvSpPr>
          <p:cNvPr id="6" name="Slide Number Placeholder 5"/>
          <p:cNvSpPr>
            <a:spLocks noGrp="1"/>
          </p:cNvSpPr>
          <p:nvPr>
            <p:ph type="sldNum" sz="quarter" idx="12"/>
          </p:nvPr>
        </p:nvSpPr>
        <p:spPr>
          <a:xfrm>
            <a:off x="7391400" y="6461125"/>
            <a:ext cx="1371600" cy="304800"/>
          </a:xfrm>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955F2DFA-521E-4521-9372-C02A2E5A9519}" type="slidenum">
              <a:rPr lang="en-US" altLang="en-US" sz="1200">
                <a:solidFill>
                  <a:srgbClr val="08515E"/>
                </a:solidFill>
              </a:rPr>
              <a:pPr/>
              <a:t>48</a:t>
            </a:fld>
            <a:endParaRPr lang="en-US" altLang="en-US" sz="1200">
              <a:solidFill>
                <a:srgbClr val="08515E"/>
              </a:solidFill>
            </a:endParaRPr>
          </a:p>
        </p:txBody>
      </p:sp>
      <p:pic>
        <p:nvPicPr>
          <p:cNvPr id="50183"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51163" y="2238375"/>
            <a:ext cx="2403475" cy="722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0184" name="Text Box 7"/>
          <p:cNvSpPr txBox="1">
            <a:spLocks noChangeArrowheads="1"/>
          </p:cNvSpPr>
          <p:nvPr/>
        </p:nvSpPr>
        <p:spPr bwMode="auto">
          <a:xfrm>
            <a:off x="3027363" y="2349500"/>
            <a:ext cx="2249487" cy="544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spAutoFit/>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pPr algn="ctr" eaLnBrk="1" hangingPunct="1">
              <a:lnSpc>
                <a:spcPct val="95000"/>
              </a:lnSpc>
            </a:pPr>
            <a:r>
              <a:rPr lang="en-US" altLang="en-US" sz="2700">
                <a:solidFill>
                  <a:srgbClr val="3333CC"/>
                </a:solidFill>
                <a:latin typeface="Arial" panose="020B0604020202020204" pitchFamily="34" charset="0"/>
              </a:rPr>
              <a:t>Image</a:t>
            </a:r>
          </a:p>
        </p:txBody>
      </p:sp>
      <p:pic>
        <p:nvPicPr>
          <p:cNvPr id="50185"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1188" y="5372100"/>
            <a:ext cx="2414587" cy="72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0186" name="Text Box 9"/>
          <p:cNvSpPr txBox="1">
            <a:spLocks noChangeArrowheads="1"/>
          </p:cNvSpPr>
          <p:nvPr/>
        </p:nvSpPr>
        <p:spPr bwMode="auto">
          <a:xfrm>
            <a:off x="693738" y="5481638"/>
            <a:ext cx="2249487" cy="5445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spAutoFit/>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pPr algn="ctr" eaLnBrk="1" hangingPunct="1">
              <a:lnSpc>
                <a:spcPct val="95000"/>
              </a:lnSpc>
            </a:pPr>
            <a:r>
              <a:rPr lang="en-US" altLang="en-US" sz="2700">
                <a:solidFill>
                  <a:srgbClr val="3333CC"/>
                </a:solidFill>
                <a:latin typeface="Arial" panose="020B0604020202020204" pitchFamily="34" charset="0"/>
              </a:rPr>
              <a:t>ImagePNG</a:t>
            </a:r>
          </a:p>
        </p:txBody>
      </p:sp>
      <p:pic>
        <p:nvPicPr>
          <p:cNvPr id="50187"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97050" y="2927350"/>
            <a:ext cx="2022475" cy="2476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0188" name="Picture 1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68663" y="5372100"/>
            <a:ext cx="2403475" cy="72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0189" name="Text Box 12"/>
          <p:cNvSpPr txBox="1">
            <a:spLocks noChangeArrowheads="1"/>
          </p:cNvSpPr>
          <p:nvPr/>
        </p:nvSpPr>
        <p:spPr bwMode="auto">
          <a:xfrm>
            <a:off x="3344863" y="5481638"/>
            <a:ext cx="2249487" cy="5445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spAutoFit/>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pPr algn="ctr" eaLnBrk="1" hangingPunct="1">
              <a:lnSpc>
                <a:spcPct val="95000"/>
              </a:lnSpc>
            </a:pPr>
            <a:r>
              <a:rPr lang="en-US" altLang="en-US" sz="2700">
                <a:solidFill>
                  <a:srgbClr val="3333CC"/>
                </a:solidFill>
                <a:latin typeface="Arial" panose="020B0604020202020204" pitchFamily="34" charset="0"/>
              </a:rPr>
              <a:t>ImageGIF</a:t>
            </a:r>
          </a:p>
        </p:txBody>
      </p:sp>
      <p:pic>
        <p:nvPicPr>
          <p:cNvPr id="50190" name="Picture 1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03688" y="2936875"/>
            <a:ext cx="96837" cy="245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0191" name="Picture 1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26163" y="5372100"/>
            <a:ext cx="2403475" cy="72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0192" name="Text Box 15"/>
          <p:cNvSpPr txBox="1">
            <a:spLocks noChangeArrowheads="1"/>
          </p:cNvSpPr>
          <p:nvPr/>
        </p:nvSpPr>
        <p:spPr bwMode="auto">
          <a:xfrm>
            <a:off x="6202363" y="5481638"/>
            <a:ext cx="2249487" cy="5445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spAutoFit/>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pPr algn="ctr" eaLnBrk="1" hangingPunct="1">
              <a:lnSpc>
                <a:spcPct val="95000"/>
              </a:lnSpc>
            </a:pPr>
            <a:r>
              <a:rPr lang="en-US" altLang="en-US" sz="2700">
                <a:solidFill>
                  <a:srgbClr val="3333CC"/>
                </a:solidFill>
                <a:latin typeface="Arial" panose="020B0604020202020204" pitchFamily="34" charset="0"/>
              </a:rPr>
              <a:t>ImageJPG</a:t>
            </a:r>
          </a:p>
        </p:txBody>
      </p:sp>
      <p:pic>
        <p:nvPicPr>
          <p:cNvPr id="50193" name="Picture 1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38663" y="2936875"/>
            <a:ext cx="2487612" cy="245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p:cNvSpPr>
            <a:spLocks noGrp="1"/>
          </p:cNvSpPr>
          <p:nvPr>
            <p:ph type="title"/>
          </p:nvPr>
        </p:nvSpPr>
        <p:spPr>
          <a:xfrm>
            <a:off x="457200" y="333375"/>
            <a:ext cx="8229600" cy="661988"/>
          </a:xfrm>
        </p:spPr>
        <p:txBody>
          <a:bodyPr/>
          <a:lstStyle/>
          <a:p>
            <a:endParaRPr lang="en-GB" altLang="en-US"/>
          </a:p>
        </p:txBody>
      </p:sp>
      <p:sp>
        <p:nvSpPr>
          <p:cNvPr id="3" name="Content Placeholder 2"/>
          <p:cNvSpPr>
            <a:spLocks noGrp="1"/>
          </p:cNvSpPr>
          <p:nvPr>
            <p:ph idx="1"/>
          </p:nvPr>
        </p:nvSpPr>
        <p:spPr>
          <a:xfrm>
            <a:off x="457200" y="1089025"/>
            <a:ext cx="7848600" cy="4572000"/>
          </a:xfrm>
        </p:spPr>
        <p:txBody>
          <a:bodyPr/>
          <a:lstStyle/>
          <a:p>
            <a:pPr marL="0" indent="0" eaLnBrk="1" hangingPunct="1">
              <a:lnSpc>
                <a:spcPct val="95000"/>
              </a:lnSpc>
              <a:spcBef>
                <a:spcPct val="0"/>
              </a:spcBef>
              <a:buFont typeface="Times" panose="02020603050405020304" pitchFamily="18" charset="0"/>
              <a:buNone/>
              <a:tabLst/>
              <a:defRPr/>
            </a:pPr>
            <a:r>
              <a:rPr lang="en-US" sz="2600" b="1" kern="1200" dirty="0">
                <a:solidFill>
                  <a:srgbClr val="000000"/>
                </a:solidFill>
                <a:latin typeface="Arial" charset="0"/>
              </a:rPr>
              <a:t>public static  </a:t>
            </a:r>
            <a:r>
              <a:rPr lang="en-US" sz="2600" b="1" kern="1200" dirty="0" err="1">
                <a:solidFill>
                  <a:srgbClr val="000000"/>
                </a:solidFill>
                <a:latin typeface="Arial" charset="0"/>
              </a:rPr>
              <a:t>createImage</a:t>
            </a:r>
            <a:r>
              <a:rPr lang="en-US" sz="2600" b="1" kern="1200" dirty="0">
                <a:solidFill>
                  <a:srgbClr val="000000"/>
                </a:solidFill>
                <a:latin typeface="Arial" charset="0"/>
              </a:rPr>
              <a:t>(String </a:t>
            </a:r>
            <a:r>
              <a:rPr lang="en-US" sz="2600" b="1" kern="1200" dirty="0" err="1">
                <a:solidFill>
                  <a:srgbClr val="000000"/>
                </a:solidFill>
                <a:latin typeface="Arial" charset="0"/>
              </a:rPr>
              <a:t>fname</a:t>
            </a:r>
            <a:r>
              <a:rPr lang="en-US" sz="2600" b="1" kern="1200" dirty="0">
                <a:solidFill>
                  <a:srgbClr val="000000"/>
                </a:solidFill>
                <a:latin typeface="Arial" charset="0"/>
              </a:rPr>
              <a:t>) throws Exception {</a:t>
            </a:r>
          </a:p>
          <a:p>
            <a:pPr marL="0" indent="0" eaLnBrk="1" hangingPunct="1">
              <a:lnSpc>
                <a:spcPct val="95000"/>
              </a:lnSpc>
              <a:spcBef>
                <a:spcPct val="0"/>
              </a:spcBef>
              <a:buFont typeface="Times" panose="02020603050405020304" pitchFamily="18" charset="0"/>
              <a:buNone/>
              <a:tabLst/>
              <a:defRPr/>
            </a:pPr>
            <a:r>
              <a:rPr lang="en-US" sz="2600" b="1" kern="1200" dirty="0">
                <a:solidFill>
                  <a:srgbClr val="000000"/>
                </a:solidFill>
                <a:latin typeface="Arial" charset="0"/>
              </a:rPr>
              <a:t>   if (</a:t>
            </a:r>
            <a:r>
              <a:rPr lang="en-US" sz="2600" b="1" kern="1200" dirty="0" err="1">
                <a:solidFill>
                  <a:srgbClr val="000000"/>
                </a:solidFill>
                <a:latin typeface="Arial" charset="0"/>
              </a:rPr>
              <a:t>fname.endsWith</a:t>
            </a:r>
            <a:r>
              <a:rPr lang="en-US" sz="2600" b="1" kern="1200" dirty="0">
                <a:solidFill>
                  <a:srgbClr val="000000"/>
                </a:solidFill>
                <a:latin typeface="Arial" charset="0"/>
              </a:rPr>
              <a:t>(“.gif”)) {</a:t>
            </a:r>
            <a:endParaRPr lang="en-US" sz="2800" b="1" kern="1200" dirty="0">
              <a:solidFill>
                <a:srgbClr val="000000"/>
              </a:solidFill>
              <a:latin typeface="Times New Roman" pitchFamily="18" charset="0"/>
            </a:endParaRPr>
          </a:p>
          <a:p>
            <a:pPr marL="0" indent="0" eaLnBrk="1" hangingPunct="1">
              <a:lnSpc>
                <a:spcPct val="95000"/>
              </a:lnSpc>
              <a:spcBef>
                <a:spcPct val="0"/>
              </a:spcBef>
              <a:buFont typeface="Times" panose="02020603050405020304" pitchFamily="18" charset="0"/>
              <a:buNone/>
              <a:tabLst/>
              <a:defRPr/>
            </a:pPr>
            <a:r>
              <a:rPr lang="en-US" sz="2600" b="1" kern="1200" dirty="0">
                <a:solidFill>
                  <a:srgbClr val="000000"/>
                </a:solidFill>
                <a:latin typeface="Arial" charset="0"/>
              </a:rPr>
              <a:t>      return( (Image) new </a:t>
            </a:r>
            <a:r>
              <a:rPr lang="en-US" sz="2600" b="1" kern="1200" dirty="0" err="1">
                <a:solidFill>
                  <a:srgbClr val="000000"/>
                </a:solidFill>
                <a:latin typeface="Arial" charset="0"/>
              </a:rPr>
              <a:t>ImageGIF</a:t>
            </a:r>
            <a:r>
              <a:rPr lang="en-US" sz="2600" b="1" kern="1200" dirty="0">
                <a:solidFill>
                  <a:srgbClr val="000000"/>
                </a:solidFill>
                <a:latin typeface="Arial" charset="0"/>
              </a:rPr>
              <a:t>(</a:t>
            </a:r>
            <a:r>
              <a:rPr lang="en-US" sz="2600" b="1" kern="1200" dirty="0" err="1">
                <a:solidFill>
                  <a:srgbClr val="000000"/>
                </a:solidFill>
                <a:latin typeface="Arial" charset="0"/>
              </a:rPr>
              <a:t>fname</a:t>
            </a:r>
            <a:r>
              <a:rPr lang="en-US" sz="2600" b="1" kern="1200" dirty="0">
                <a:solidFill>
                  <a:srgbClr val="000000"/>
                </a:solidFill>
                <a:latin typeface="Arial" charset="0"/>
              </a:rPr>
              <a:t>) );</a:t>
            </a:r>
            <a:endParaRPr lang="en-US" sz="2800" b="1" kern="1200" dirty="0">
              <a:solidFill>
                <a:srgbClr val="000000"/>
              </a:solidFill>
              <a:latin typeface="Times New Roman" pitchFamily="18" charset="0"/>
            </a:endParaRPr>
          </a:p>
          <a:p>
            <a:pPr marL="0" indent="0" eaLnBrk="1" hangingPunct="1">
              <a:lnSpc>
                <a:spcPct val="95000"/>
              </a:lnSpc>
              <a:spcBef>
                <a:spcPct val="0"/>
              </a:spcBef>
              <a:buFont typeface="Times" panose="02020603050405020304" pitchFamily="18" charset="0"/>
              <a:buNone/>
              <a:tabLst/>
              <a:defRPr/>
            </a:pPr>
            <a:r>
              <a:rPr lang="en-US" sz="2600" b="1" kern="1200" dirty="0">
                <a:solidFill>
                  <a:srgbClr val="000000"/>
                </a:solidFill>
                <a:latin typeface="Arial" charset="0"/>
              </a:rPr>
              <a:t>    }</a:t>
            </a:r>
            <a:endParaRPr lang="en-US" sz="2800" b="1" kern="1200" dirty="0">
              <a:solidFill>
                <a:srgbClr val="000000"/>
              </a:solidFill>
              <a:latin typeface="Times New Roman" pitchFamily="18" charset="0"/>
            </a:endParaRPr>
          </a:p>
          <a:p>
            <a:pPr marL="0" indent="0" eaLnBrk="1" hangingPunct="1">
              <a:lnSpc>
                <a:spcPct val="95000"/>
              </a:lnSpc>
              <a:spcBef>
                <a:spcPct val="0"/>
              </a:spcBef>
              <a:buFont typeface="Times" panose="02020603050405020304" pitchFamily="18" charset="0"/>
              <a:buNone/>
              <a:tabLst/>
              <a:defRPr/>
            </a:pPr>
            <a:r>
              <a:rPr lang="en-US" sz="2600" b="1" kern="1200" dirty="0">
                <a:solidFill>
                  <a:srgbClr val="000000"/>
                </a:solidFill>
                <a:latin typeface="Arial" charset="0"/>
              </a:rPr>
              <a:t>    if (</a:t>
            </a:r>
            <a:r>
              <a:rPr lang="en-US" sz="2600" b="1" kern="1200" dirty="0" err="1">
                <a:solidFill>
                  <a:srgbClr val="000000"/>
                </a:solidFill>
                <a:latin typeface="Arial" charset="0"/>
              </a:rPr>
              <a:t>fname.endsWith</a:t>
            </a:r>
            <a:r>
              <a:rPr lang="en-US" sz="2600" b="1" kern="1200" dirty="0">
                <a:solidFill>
                  <a:srgbClr val="000000"/>
                </a:solidFill>
                <a:latin typeface="Arial" charset="0"/>
              </a:rPr>
              <a:t>(“.</a:t>
            </a:r>
            <a:r>
              <a:rPr lang="en-US" sz="2600" b="1" kern="1200" dirty="0" err="1">
                <a:solidFill>
                  <a:srgbClr val="000000"/>
                </a:solidFill>
                <a:latin typeface="Arial" charset="0"/>
              </a:rPr>
              <a:t>png</a:t>
            </a:r>
            <a:r>
              <a:rPr lang="en-US" sz="2600" b="1" kern="1200" dirty="0">
                <a:solidFill>
                  <a:srgbClr val="000000"/>
                </a:solidFill>
                <a:latin typeface="Arial" charset="0"/>
              </a:rPr>
              <a:t>”)) {</a:t>
            </a:r>
            <a:endParaRPr lang="en-US" sz="2800" b="1" kern="1200" dirty="0">
              <a:solidFill>
                <a:srgbClr val="000000"/>
              </a:solidFill>
              <a:latin typeface="Times New Roman" pitchFamily="18" charset="0"/>
            </a:endParaRPr>
          </a:p>
          <a:p>
            <a:pPr marL="0" indent="0" eaLnBrk="1" hangingPunct="1">
              <a:lnSpc>
                <a:spcPct val="95000"/>
              </a:lnSpc>
              <a:spcBef>
                <a:spcPct val="0"/>
              </a:spcBef>
              <a:buFont typeface="Times" panose="02020603050405020304" pitchFamily="18" charset="0"/>
              <a:buNone/>
              <a:tabLst/>
              <a:defRPr/>
            </a:pPr>
            <a:r>
              <a:rPr lang="en-US" sz="2600" b="1" kern="1200" dirty="0">
                <a:solidFill>
                  <a:srgbClr val="000000"/>
                </a:solidFill>
                <a:latin typeface="Arial" charset="0"/>
              </a:rPr>
              <a:t>       return( (Image) new </a:t>
            </a:r>
            <a:r>
              <a:rPr lang="en-US" sz="2600" b="1" kern="1200" dirty="0" err="1">
                <a:solidFill>
                  <a:srgbClr val="000000"/>
                </a:solidFill>
                <a:latin typeface="Arial" charset="0"/>
              </a:rPr>
              <a:t>ImagePNG</a:t>
            </a:r>
            <a:r>
              <a:rPr lang="en-US" sz="2600" b="1" kern="1200" dirty="0">
                <a:solidFill>
                  <a:srgbClr val="000000"/>
                </a:solidFill>
                <a:latin typeface="Arial" charset="0"/>
              </a:rPr>
              <a:t>(</a:t>
            </a:r>
            <a:r>
              <a:rPr lang="en-US" sz="2600" b="1" kern="1200" dirty="0" err="1">
                <a:solidFill>
                  <a:srgbClr val="000000"/>
                </a:solidFill>
                <a:latin typeface="Arial" charset="0"/>
              </a:rPr>
              <a:t>fname</a:t>
            </a:r>
            <a:r>
              <a:rPr lang="en-US" sz="2600" b="1" kern="1200" dirty="0">
                <a:solidFill>
                  <a:srgbClr val="000000"/>
                </a:solidFill>
                <a:latin typeface="Arial" charset="0"/>
              </a:rPr>
              <a:t>) );</a:t>
            </a:r>
            <a:endParaRPr lang="en-US" sz="2800" b="1" kern="1200" dirty="0">
              <a:solidFill>
                <a:srgbClr val="000000"/>
              </a:solidFill>
              <a:latin typeface="Times New Roman" pitchFamily="18" charset="0"/>
            </a:endParaRPr>
          </a:p>
          <a:p>
            <a:pPr marL="0" indent="0" eaLnBrk="1" hangingPunct="1">
              <a:lnSpc>
                <a:spcPct val="95000"/>
              </a:lnSpc>
              <a:spcBef>
                <a:spcPct val="0"/>
              </a:spcBef>
              <a:buFont typeface="Times" panose="02020603050405020304" pitchFamily="18" charset="0"/>
              <a:buNone/>
              <a:tabLst/>
              <a:defRPr/>
            </a:pPr>
            <a:r>
              <a:rPr lang="en-US" sz="2600" b="1" kern="1200" dirty="0">
                <a:solidFill>
                  <a:srgbClr val="000000"/>
                </a:solidFill>
                <a:latin typeface="Arial" charset="0"/>
              </a:rPr>
              <a:t>    }</a:t>
            </a:r>
            <a:endParaRPr lang="en-US" sz="2800" b="1" kern="1200" dirty="0">
              <a:solidFill>
                <a:srgbClr val="000000"/>
              </a:solidFill>
              <a:latin typeface="Times New Roman" pitchFamily="18" charset="0"/>
            </a:endParaRPr>
          </a:p>
          <a:p>
            <a:pPr marL="0" indent="0" eaLnBrk="1" hangingPunct="1">
              <a:lnSpc>
                <a:spcPct val="95000"/>
              </a:lnSpc>
              <a:spcBef>
                <a:spcPct val="0"/>
              </a:spcBef>
              <a:buFont typeface="Times" panose="02020603050405020304" pitchFamily="18" charset="0"/>
              <a:buNone/>
              <a:tabLst/>
              <a:defRPr/>
            </a:pPr>
            <a:r>
              <a:rPr lang="en-US" sz="2600" b="1" kern="1200" dirty="0">
                <a:solidFill>
                  <a:srgbClr val="000000"/>
                </a:solidFill>
                <a:latin typeface="Arial" charset="0"/>
              </a:rPr>
              <a:t>    if (</a:t>
            </a:r>
            <a:r>
              <a:rPr lang="en-US" sz="2600" b="1" kern="1200" dirty="0" err="1">
                <a:solidFill>
                  <a:srgbClr val="000000"/>
                </a:solidFill>
                <a:latin typeface="Arial" charset="0"/>
              </a:rPr>
              <a:t>fname.endsWith</a:t>
            </a:r>
            <a:r>
              <a:rPr lang="en-US" sz="2600" b="1" kern="1200" dirty="0">
                <a:solidFill>
                  <a:srgbClr val="000000"/>
                </a:solidFill>
                <a:latin typeface="Arial" charset="0"/>
              </a:rPr>
              <a:t>(“.jpg”)) {</a:t>
            </a:r>
            <a:endParaRPr lang="en-US" sz="2800" b="1" kern="1200" dirty="0">
              <a:solidFill>
                <a:srgbClr val="000000"/>
              </a:solidFill>
              <a:latin typeface="Times New Roman" pitchFamily="18" charset="0"/>
            </a:endParaRPr>
          </a:p>
          <a:p>
            <a:pPr marL="0" indent="0" eaLnBrk="1" hangingPunct="1">
              <a:lnSpc>
                <a:spcPct val="95000"/>
              </a:lnSpc>
              <a:spcBef>
                <a:spcPct val="0"/>
              </a:spcBef>
              <a:buFont typeface="Times" panose="02020603050405020304" pitchFamily="18" charset="0"/>
              <a:buNone/>
              <a:tabLst/>
              <a:defRPr/>
            </a:pPr>
            <a:r>
              <a:rPr lang="en-US" sz="2600" b="1" kern="1200" dirty="0">
                <a:solidFill>
                  <a:srgbClr val="000000"/>
                </a:solidFill>
                <a:latin typeface="Arial" charset="0"/>
              </a:rPr>
              <a:t>       return( (Image) new </a:t>
            </a:r>
            <a:r>
              <a:rPr lang="en-US" sz="2600" b="1" kern="1200" dirty="0" err="1">
                <a:solidFill>
                  <a:srgbClr val="000000"/>
                </a:solidFill>
                <a:latin typeface="Arial" charset="0"/>
              </a:rPr>
              <a:t>ImageJPG</a:t>
            </a:r>
            <a:r>
              <a:rPr lang="en-US" sz="2600" b="1" kern="1200" dirty="0">
                <a:solidFill>
                  <a:srgbClr val="000000"/>
                </a:solidFill>
                <a:latin typeface="Arial" charset="0"/>
              </a:rPr>
              <a:t>(</a:t>
            </a:r>
            <a:r>
              <a:rPr lang="en-US" sz="2600" b="1" kern="1200" dirty="0" err="1">
                <a:solidFill>
                  <a:srgbClr val="000000"/>
                </a:solidFill>
                <a:latin typeface="Arial" charset="0"/>
              </a:rPr>
              <a:t>fname</a:t>
            </a:r>
            <a:r>
              <a:rPr lang="en-US" sz="2600" b="1" kern="1200" dirty="0">
                <a:solidFill>
                  <a:srgbClr val="000000"/>
                </a:solidFill>
                <a:latin typeface="Arial" charset="0"/>
              </a:rPr>
              <a:t>) );</a:t>
            </a:r>
            <a:endParaRPr lang="en-US" sz="2800" b="1" kern="1200" dirty="0">
              <a:solidFill>
                <a:srgbClr val="000000"/>
              </a:solidFill>
              <a:latin typeface="Times New Roman" pitchFamily="18" charset="0"/>
            </a:endParaRPr>
          </a:p>
          <a:p>
            <a:pPr marL="0" indent="0" eaLnBrk="1" hangingPunct="1">
              <a:lnSpc>
                <a:spcPct val="95000"/>
              </a:lnSpc>
              <a:spcBef>
                <a:spcPct val="0"/>
              </a:spcBef>
              <a:buFont typeface="Times" panose="02020603050405020304" pitchFamily="18" charset="0"/>
              <a:buNone/>
              <a:tabLst/>
              <a:defRPr/>
            </a:pPr>
            <a:r>
              <a:rPr lang="en-US" sz="2600" b="1" kern="1200" dirty="0">
                <a:solidFill>
                  <a:srgbClr val="000000"/>
                </a:solidFill>
                <a:latin typeface="Arial" charset="0"/>
              </a:rPr>
              <a:t>    }</a:t>
            </a:r>
          </a:p>
          <a:p>
            <a:pPr marL="0" indent="0" eaLnBrk="1" hangingPunct="1">
              <a:lnSpc>
                <a:spcPct val="100000"/>
              </a:lnSpc>
              <a:spcBef>
                <a:spcPct val="0"/>
              </a:spcBef>
              <a:buFont typeface="Times" panose="02020603050405020304" pitchFamily="18" charset="0"/>
              <a:buNone/>
              <a:tabLst/>
              <a:defRPr/>
            </a:pPr>
            <a:r>
              <a:rPr lang="en-GB" sz="2600" b="1" kern="1200" dirty="0">
                <a:solidFill>
                  <a:srgbClr val="000000"/>
                </a:solidFill>
                <a:latin typeface="Arial" charset="0"/>
              </a:rPr>
              <a:t>    throw new Exception("Unknown image type for file "+</a:t>
            </a:r>
            <a:r>
              <a:rPr lang="en-GB" sz="2600" b="1" kern="1200" dirty="0" err="1">
                <a:solidFill>
                  <a:srgbClr val="000000"/>
                </a:solidFill>
                <a:latin typeface="Arial" charset="0"/>
              </a:rPr>
              <a:t>fname</a:t>
            </a:r>
            <a:r>
              <a:rPr lang="en-GB" sz="2600" b="1" kern="1200" dirty="0">
                <a:solidFill>
                  <a:srgbClr val="000000"/>
                </a:solidFill>
                <a:latin typeface="Arial" charset="0"/>
              </a:rPr>
              <a:t>);</a:t>
            </a:r>
            <a:endParaRPr lang="en-US" sz="2600" b="1" kern="1200" dirty="0">
              <a:solidFill>
                <a:srgbClr val="000000"/>
              </a:solidFill>
              <a:latin typeface="Arial" charset="0"/>
            </a:endParaRPr>
          </a:p>
          <a:p>
            <a:pPr marL="0" indent="0" eaLnBrk="1" hangingPunct="1">
              <a:lnSpc>
                <a:spcPct val="95000"/>
              </a:lnSpc>
              <a:spcBef>
                <a:spcPct val="0"/>
              </a:spcBef>
              <a:buFont typeface="Times" panose="02020603050405020304" pitchFamily="18" charset="0"/>
              <a:buNone/>
              <a:tabLst/>
              <a:defRPr/>
            </a:pPr>
            <a:r>
              <a:rPr lang="en-US" sz="2600" b="1" kern="1200" dirty="0">
                <a:solidFill>
                  <a:srgbClr val="000000"/>
                </a:solidFill>
                <a:latin typeface="Arial" charset="0"/>
              </a:rPr>
              <a:t>}</a:t>
            </a:r>
          </a:p>
          <a:p>
            <a:pPr>
              <a:defRPr/>
            </a:pPr>
            <a:endParaRPr lang="en-GB" dirty="0"/>
          </a:p>
        </p:txBody>
      </p:sp>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C9327993-8048-4736-950E-D2089E0C8F26}" type="slidenum">
              <a:rPr lang="en-US" altLang="en-US" sz="1200">
                <a:solidFill>
                  <a:srgbClr val="08515E"/>
                </a:solidFill>
              </a:rPr>
              <a:pPr/>
              <a:t>49</a:t>
            </a:fld>
            <a:endParaRPr lang="en-US" altLang="en-US" sz="1200">
              <a:solidFill>
                <a:srgbClr val="08515E"/>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457200" y="115888"/>
            <a:ext cx="8229600" cy="661987"/>
          </a:xfrm>
        </p:spPr>
        <p:txBody>
          <a:bodyPr/>
          <a:lstStyle/>
          <a:p>
            <a:r>
              <a:rPr lang="en-GB" altLang="en-US"/>
              <a:t>Good design principles</a:t>
            </a:r>
          </a:p>
        </p:txBody>
      </p:sp>
      <p:sp>
        <p:nvSpPr>
          <p:cNvPr id="8195" name="Content Placeholder 2"/>
          <p:cNvSpPr>
            <a:spLocks noGrp="1"/>
          </p:cNvSpPr>
          <p:nvPr>
            <p:ph idx="1"/>
          </p:nvPr>
        </p:nvSpPr>
        <p:spPr>
          <a:xfrm>
            <a:off x="457200" y="765175"/>
            <a:ext cx="7848600" cy="4572000"/>
          </a:xfrm>
        </p:spPr>
        <p:txBody>
          <a:bodyPr/>
          <a:lstStyle/>
          <a:p>
            <a:r>
              <a:rPr lang="en-GB" altLang="en-US"/>
              <a:t>DRY</a:t>
            </a:r>
          </a:p>
          <a:p>
            <a:pPr lvl="1"/>
            <a:r>
              <a:rPr lang="en-GB" altLang="en-US">
                <a:latin typeface="TheSans B5 Plain"/>
              </a:rPr>
              <a:t>Don't Repeat Yourself</a:t>
            </a:r>
          </a:p>
          <a:p>
            <a:pPr lvl="1"/>
            <a:r>
              <a:rPr lang="en-GB" altLang="en-US">
                <a:latin typeface="TheSans B5 Plain"/>
              </a:rPr>
              <a:t>So</a:t>
            </a:r>
          </a:p>
          <a:p>
            <a:pPr lvl="2"/>
            <a:r>
              <a:rPr lang="en-GB" altLang="en-US">
                <a:latin typeface="TheSans B5 Plain"/>
              </a:rPr>
              <a:t>1 version of (data, algorithm, document, image file, test plan)</a:t>
            </a:r>
          </a:p>
          <a:p>
            <a:pPr lvl="2"/>
            <a:r>
              <a:rPr lang="en-GB" altLang="en-US">
                <a:latin typeface="TheSans B5 Plain"/>
              </a:rPr>
              <a:t>Authoritative</a:t>
            </a:r>
          </a:p>
          <a:p>
            <a:pPr lvl="2"/>
            <a:r>
              <a:rPr lang="en-GB" altLang="en-US">
                <a:latin typeface="TheSans B5 Plain"/>
              </a:rPr>
              <a:t>Example for encryption algorithm use a code generator to generate javascript version from Java</a:t>
            </a:r>
          </a:p>
          <a:p>
            <a:pPr lvl="1"/>
            <a:r>
              <a:rPr lang="en-GB" altLang="en-US">
                <a:latin typeface="TheSans B5 Plain"/>
              </a:rPr>
              <a:t>Ok</a:t>
            </a:r>
          </a:p>
          <a:p>
            <a:pPr lvl="2"/>
            <a:r>
              <a:rPr lang="en-GB" altLang="en-US">
                <a:latin typeface="TheSans B5 Plain"/>
              </a:rPr>
              <a:t>To have cached copies, as long as they are generated from the original</a:t>
            </a:r>
          </a:p>
          <a:p>
            <a:pPr lvl="2"/>
            <a:endParaRPr lang="en-GB" altLang="en-US">
              <a:latin typeface="TheSans B5 Plain"/>
            </a:endParaRPr>
          </a:p>
        </p:txBody>
      </p:sp>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05FB0C01-6619-4F2E-8FA7-4B01EF32E280}" type="slidenum">
              <a:rPr lang="en-US" altLang="en-US" sz="1200">
                <a:solidFill>
                  <a:srgbClr val="08515E"/>
                </a:solidFill>
              </a:rPr>
              <a:pPr/>
              <a:t>5</a:t>
            </a:fld>
            <a:endParaRPr lang="en-US" altLang="en-US" sz="1200">
              <a:solidFill>
                <a:srgbClr val="08515E"/>
              </a:solidFill>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itle 1"/>
          <p:cNvSpPr>
            <a:spLocks noGrp="1"/>
          </p:cNvSpPr>
          <p:nvPr>
            <p:ph type="title"/>
          </p:nvPr>
        </p:nvSpPr>
        <p:spPr>
          <a:xfrm>
            <a:off x="457200" y="333375"/>
            <a:ext cx="8229600" cy="661988"/>
          </a:xfrm>
        </p:spPr>
        <p:txBody>
          <a:bodyPr/>
          <a:lstStyle/>
          <a:p>
            <a:r>
              <a:rPr lang="en-GB" altLang="en-US" sz="4000" b="1">
                <a:solidFill>
                  <a:srgbClr val="FF0000"/>
                </a:solidFill>
                <a:latin typeface="Arial" panose="020B0604020202020204" pitchFamily="34" charset="0"/>
              </a:rPr>
              <a:t>Singleton</a:t>
            </a:r>
            <a:endParaRPr lang="en-GB" altLang="en-US"/>
          </a:p>
        </p:txBody>
      </p:sp>
      <p:sp>
        <p:nvSpPr>
          <p:cNvPr id="52227" name="Content Placeholder 2"/>
          <p:cNvSpPr>
            <a:spLocks noGrp="1"/>
          </p:cNvSpPr>
          <p:nvPr>
            <p:ph idx="1"/>
          </p:nvPr>
        </p:nvSpPr>
        <p:spPr>
          <a:xfrm>
            <a:off x="457200" y="1304925"/>
            <a:ext cx="7848600" cy="4572000"/>
          </a:xfrm>
        </p:spPr>
        <p:txBody>
          <a:bodyPr/>
          <a:lstStyle/>
          <a:p>
            <a:pPr eaLnBrk="1" hangingPunct="1">
              <a:lnSpc>
                <a:spcPct val="100000"/>
              </a:lnSpc>
              <a:buFontTx/>
              <a:buChar char="•"/>
              <a:tabLst/>
            </a:pPr>
            <a:r>
              <a:rPr lang="en-GB" altLang="en-US" sz="2800" b="1">
                <a:solidFill>
                  <a:srgbClr val="008000"/>
                </a:solidFill>
                <a:latin typeface="Arial" panose="020B0604020202020204" pitchFamily="34" charset="0"/>
              </a:rPr>
              <a:t>Single instance of class</a:t>
            </a:r>
          </a:p>
          <a:p>
            <a:pPr eaLnBrk="1" hangingPunct="1">
              <a:lnSpc>
                <a:spcPct val="100000"/>
              </a:lnSpc>
              <a:buFontTx/>
              <a:buChar char="•"/>
              <a:tabLst/>
            </a:pPr>
            <a:r>
              <a:rPr lang="en-GB" altLang="en-US" sz="2800" b="1">
                <a:solidFill>
                  <a:srgbClr val="008000"/>
                </a:solidFill>
                <a:latin typeface="Arial" panose="020B0604020202020204" pitchFamily="34" charset="0"/>
              </a:rPr>
              <a:t>Constructor is private</a:t>
            </a:r>
          </a:p>
          <a:p>
            <a:pPr eaLnBrk="1" hangingPunct="1">
              <a:lnSpc>
                <a:spcPct val="100000"/>
              </a:lnSpc>
              <a:buFontTx/>
              <a:buChar char="•"/>
              <a:tabLst/>
            </a:pPr>
            <a:r>
              <a:rPr lang="en-GB" altLang="en-US" sz="2800" b="1">
                <a:solidFill>
                  <a:srgbClr val="008000"/>
                </a:solidFill>
                <a:latin typeface="Arial" panose="020B0604020202020204" pitchFamily="34" charset="0"/>
              </a:rPr>
              <a:t>static final Class instance constructed when application loads </a:t>
            </a:r>
          </a:p>
          <a:p>
            <a:pPr eaLnBrk="1" hangingPunct="1">
              <a:lnSpc>
                <a:spcPct val="100000"/>
              </a:lnSpc>
              <a:buFontTx/>
              <a:buChar char="•"/>
              <a:tabLst/>
            </a:pPr>
            <a:r>
              <a:rPr lang="en-GB" altLang="en-US" sz="2800" b="1">
                <a:solidFill>
                  <a:srgbClr val="008000"/>
                </a:solidFill>
                <a:latin typeface="Arial" panose="020B0604020202020204" pitchFamily="34" charset="0"/>
              </a:rPr>
              <a:t>or loaded only when need (lazy initialization)</a:t>
            </a:r>
          </a:p>
          <a:p>
            <a:pPr eaLnBrk="1" hangingPunct="1">
              <a:lnSpc>
                <a:spcPct val="100000"/>
              </a:lnSpc>
              <a:buFontTx/>
              <a:buChar char="•"/>
              <a:tabLst/>
            </a:pPr>
            <a:r>
              <a:rPr lang="en-GB" altLang="en-US" sz="2800" b="1">
                <a:solidFill>
                  <a:srgbClr val="008000"/>
                </a:solidFill>
                <a:latin typeface="Arial" panose="020B0604020202020204" pitchFamily="34" charset="0"/>
              </a:rPr>
              <a:t>Examples of usage</a:t>
            </a:r>
          </a:p>
          <a:p>
            <a:pPr marL="742950" lvl="1" indent="-285750" eaLnBrk="1" hangingPunct="1">
              <a:lnSpc>
                <a:spcPct val="100000"/>
              </a:lnSpc>
              <a:buFontTx/>
              <a:buChar char="–"/>
              <a:tabLst/>
            </a:pPr>
            <a:r>
              <a:rPr lang="en-GB" altLang="en-US" sz="2400" b="1">
                <a:solidFill>
                  <a:srgbClr val="008000"/>
                </a:solidFill>
                <a:latin typeface="Arial" panose="020B0604020202020204" pitchFamily="34" charset="0"/>
              </a:rPr>
              <a:t>to access database so that all threads go through one control point</a:t>
            </a:r>
          </a:p>
          <a:p>
            <a:pPr marL="742950" lvl="1" indent="-285750" eaLnBrk="1" hangingPunct="1">
              <a:lnSpc>
                <a:spcPct val="100000"/>
              </a:lnSpc>
              <a:buFontTx/>
              <a:buChar char="–"/>
              <a:tabLst/>
            </a:pPr>
            <a:r>
              <a:rPr lang="en-GB" altLang="en-US" sz="2400" b="1">
                <a:solidFill>
                  <a:srgbClr val="008000"/>
                </a:solidFill>
                <a:latin typeface="Arial" panose="020B0604020202020204" pitchFamily="34" charset="0"/>
              </a:rPr>
              <a:t>Font class keeps memory load low</a:t>
            </a:r>
          </a:p>
          <a:p>
            <a:pPr eaLnBrk="1" hangingPunct="1">
              <a:lnSpc>
                <a:spcPct val="100000"/>
              </a:lnSpc>
              <a:buFontTx/>
              <a:buChar char="•"/>
              <a:tabLst/>
            </a:pPr>
            <a:endParaRPr lang="en-GB" altLang="en-US" sz="2800" b="1">
              <a:solidFill>
                <a:srgbClr val="008000"/>
              </a:solidFill>
              <a:latin typeface="Arial" panose="020B0604020202020204" pitchFamily="34" charset="0"/>
            </a:endParaRPr>
          </a:p>
          <a:p>
            <a:pPr>
              <a:tabLst/>
            </a:pPr>
            <a:endParaRPr lang="en-GB" altLang="en-US" sz="2800"/>
          </a:p>
        </p:txBody>
      </p:sp>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8343F50C-C8DE-4C19-BA6E-36BE0820B12C}" type="slidenum">
              <a:rPr lang="en-US" altLang="en-US" sz="1200">
                <a:solidFill>
                  <a:srgbClr val="08515E"/>
                </a:solidFill>
              </a:rPr>
              <a:pPr/>
              <a:t>50</a:t>
            </a:fld>
            <a:endParaRPr lang="en-US" altLang="en-US" sz="1200">
              <a:solidFill>
                <a:srgbClr val="08515E"/>
              </a:solidFill>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1"/>
          <p:cNvSpPr>
            <a:spLocks noGrp="1"/>
          </p:cNvSpPr>
          <p:nvPr>
            <p:ph type="title"/>
          </p:nvPr>
        </p:nvSpPr>
        <p:spPr>
          <a:xfrm>
            <a:off x="457200" y="476250"/>
            <a:ext cx="8229600" cy="661988"/>
          </a:xfrm>
        </p:spPr>
        <p:txBody>
          <a:bodyPr/>
          <a:lstStyle/>
          <a:p>
            <a:r>
              <a:rPr lang="en-GB" altLang="en-US" sz="4000" b="1">
                <a:solidFill>
                  <a:srgbClr val="FF0000"/>
                </a:solidFill>
                <a:latin typeface="Arial" panose="020B0604020202020204" pitchFamily="34" charset="0"/>
              </a:rPr>
              <a:t>Singleton Example in Java</a:t>
            </a:r>
            <a:endParaRPr lang="en-GB" altLang="en-US"/>
          </a:p>
        </p:txBody>
      </p:sp>
      <p:sp>
        <p:nvSpPr>
          <p:cNvPr id="53251" name="Content Placeholder 2"/>
          <p:cNvSpPr>
            <a:spLocks noGrp="1"/>
          </p:cNvSpPr>
          <p:nvPr>
            <p:ph idx="1"/>
          </p:nvPr>
        </p:nvSpPr>
        <p:spPr>
          <a:xfrm>
            <a:off x="457200" y="1341438"/>
            <a:ext cx="7848600" cy="4572000"/>
          </a:xfrm>
        </p:spPr>
        <p:txBody>
          <a:bodyPr/>
          <a:lstStyle/>
          <a:p>
            <a:pPr eaLnBrk="1" hangingPunct="1">
              <a:lnSpc>
                <a:spcPct val="100000"/>
              </a:lnSpc>
              <a:buFont typeface="Times" panose="02020603050405020304" pitchFamily="18" charset="0"/>
              <a:buNone/>
              <a:tabLst/>
            </a:pPr>
            <a:r>
              <a:rPr lang="en-GB" altLang="en-US" sz="2400" b="1">
                <a:solidFill>
                  <a:srgbClr val="008000"/>
                </a:solidFill>
                <a:latin typeface="Arial" panose="020B0604020202020204" pitchFamily="34" charset="0"/>
              </a:rPr>
              <a:t>public class DbaseConnector {</a:t>
            </a:r>
          </a:p>
          <a:p>
            <a:pPr eaLnBrk="1" hangingPunct="1">
              <a:lnSpc>
                <a:spcPct val="100000"/>
              </a:lnSpc>
              <a:buFont typeface="Times" panose="02020603050405020304" pitchFamily="18" charset="0"/>
              <a:buNone/>
              <a:tabLst/>
            </a:pPr>
            <a:r>
              <a:rPr lang="en-GB" altLang="en-US" sz="2400" b="1">
                <a:solidFill>
                  <a:srgbClr val="008000"/>
                </a:solidFill>
                <a:latin typeface="Arial" panose="020B0604020202020204" pitchFamily="34" charset="0"/>
              </a:rPr>
              <a:t>    private static final DbaseConnector instance=new DbaseConnector();</a:t>
            </a:r>
          </a:p>
          <a:p>
            <a:pPr eaLnBrk="1" hangingPunct="1">
              <a:lnSpc>
                <a:spcPct val="100000"/>
              </a:lnSpc>
              <a:buFont typeface="Times" panose="02020603050405020304" pitchFamily="18" charset="0"/>
              <a:buNone/>
              <a:tabLst/>
            </a:pPr>
            <a:r>
              <a:rPr lang="en-GB" altLang="en-US" sz="2400" b="1">
                <a:solidFill>
                  <a:srgbClr val="008000"/>
                </a:solidFill>
                <a:latin typeface="Arial" panose="020B0604020202020204" pitchFamily="34" charset="0"/>
              </a:rPr>
              <a:t>    private DbaseConnector() {</a:t>
            </a:r>
          </a:p>
          <a:p>
            <a:pPr eaLnBrk="1" hangingPunct="1">
              <a:lnSpc>
                <a:spcPct val="100000"/>
              </a:lnSpc>
              <a:buFont typeface="Times" panose="02020603050405020304" pitchFamily="18" charset="0"/>
              <a:buNone/>
              <a:tabLst/>
            </a:pPr>
            <a:r>
              <a:rPr lang="en-GB" altLang="en-US" sz="2400" b="1">
                <a:solidFill>
                  <a:srgbClr val="008000"/>
                </a:solidFill>
                <a:latin typeface="Arial" panose="020B0604020202020204" pitchFamily="34" charset="0"/>
              </a:rPr>
              <a:t>             // database construction code…..</a:t>
            </a:r>
          </a:p>
          <a:p>
            <a:pPr eaLnBrk="1" hangingPunct="1">
              <a:lnSpc>
                <a:spcPct val="100000"/>
              </a:lnSpc>
              <a:buFont typeface="Times" panose="02020603050405020304" pitchFamily="18" charset="0"/>
              <a:buNone/>
              <a:tabLst/>
            </a:pPr>
            <a:r>
              <a:rPr lang="en-GB" altLang="en-US" sz="2400" b="1">
                <a:solidFill>
                  <a:srgbClr val="008000"/>
                </a:solidFill>
                <a:latin typeface="Arial" panose="020B0604020202020204" pitchFamily="34" charset="0"/>
              </a:rPr>
              <a:t>    }</a:t>
            </a:r>
          </a:p>
          <a:p>
            <a:pPr eaLnBrk="1" hangingPunct="1">
              <a:lnSpc>
                <a:spcPct val="100000"/>
              </a:lnSpc>
              <a:buFont typeface="Times" panose="02020603050405020304" pitchFamily="18" charset="0"/>
              <a:buNone/>
              <a:tabLst/>
            </a:pPr>
            <a:endParaRPr lang="en-GB" altLang="en-US" sz="2400" b="1">
              <a:solidFill>
                <a:srgbClr val="008000"/>
              </a:solidFill>
              <a:latin typeface="Arial" panose="020B0604020202020204" pitchFamily="34" charset="0"/>
            </a:endParaRPr>
          </a:p>
          <a:p>
            <a:pPr eaLnBrk="1" hangingPunct="1">
              <a:lnSpc>
                <a:spcPct val="100000"/>
              </a:lnSpc>
              <a:buFont typeface="Times" panose="02020603050405020304" pitchFamily="18" charset="0"/>
              <a:buNone/>
              <a:tabLst/>
            </a:pPr>
            <a:r>
              <a:rPr lang="en-GB" altLang="en-US" sz="2400" b="1">
                <a:solidFill>
                  <a:srgbClr val="008000"/>
                </a:solidFill>
                <a:latin typeface="Arial" panose="020B0604020202020204" pitchFamily="34" charset="0"/>
              </a:rPr>
              <a:t>    public static DbaseConnector getInstance() {</a:t>
            </a:r>
          </a:p>
          <a:p>
            <a:pPr eaLnBrk="1" hangingPunct="1">
              <a:lnSpc>
                <a:spcPct val="100000"/>
              </a:lnSpc>
              <a:buFont typeface="Times" panose="02020603050405020304" pitchFamily="18" charset="0"/>
              <a:buNone/>
              <a:tabLst/>
            </a:pPr>
            <a:r>
              <a:rPr lang="en-GB" altLang="en-US" sz="2400" b="1">
                <a:solidFill>
                  <a:srgbClr val="008000"/>
                </a:solidFill>
                <a:latin typeface="Arial" panose="020B0604020202020204" pitchFamily="34" charset="0"/>
              </a:rPr>
              <a:t>         return(instance);</a:t>
            </a:r>
          </a:p>
          <a:p>
            <a:pPr eaLnBrk="1" hangingPunct="1">
              <a:lnSpc>
                <a:spcPct val="100000"/>
              </a:lnSpc>
              <a:buFont typeface="Times" panose="02020603050405020304" pitchFamily="18" charset="0"/>
              <a:buNone/>
              <a:tabLst/>
            </a:pPr>
            <a:r>
              <a:rPr lang="en-GB" altLang="en-US" sz="2400" b="1">
                <a:solidFill>
                  <a:srgbClr val="008000"/>
                </a:solidFill>
                <a:latin typeface="Arial" panose="020B0604020202020204" pitchFamily="34" charset="0"/>
              </a:rPr>
              <a:t>   }</a:t>
            </a:r>
          </a:p>
          <a:p>
            <a:pPr eaLnBrk="1" hangingPunct="1">
              <a:lnSpc>
                <a:spcPct val="100000"/>
              </a:lnSpc>
              <a:buFont typeface="Times" panose="02020603050405020304" pitchFamily="18" charset="0"/>
              <a:buNone/>
              <a:tabLst/>
            </a:pPr>
            <a:r>
              <a:rPr lang="en-GB" altLang="en-US" b="1">
                <a:solidFill>
                  <a:srgbClr val="008000"/>
                </a:solidFill>
                <a:latin typeface="Arial" panose="020B0604020202020204" pitchFamily="34" charset="0"/>
              </a:rPr>
              <a:t>}</a:t>
            </a:r>
          </a:p>
          <a:p>
            <a:pPr>
              <a:tabLst/>
            </a:pPr>
            <a:endParaRPr lang="en-GB" altLang="en-US"/>
          </a:p>
        </p:txBody>
      </p:sp>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CC6093D3-2523-41FC-A818-8220BE7AEAB9}" type="slidenum">
              <a:rPr lang="en-US" altLang="en-US" sz="1200">
                <a:solidFill>
                  <a:srgbClr val="08515E"/>
                </a:solidFill>
              </a:rPr>
              <a:pPr/>
              <a:t>51</a:t>
            </a:fld>
            <a:endParaRPr lang="en-US" altLang="en-US" sz="1200">
              <a:solidFill>
                <a:srgbClr val="08515E"/>
              </a:solidFill>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1"/>
          <p:cNvSpPr>
            <a:spLocks noGrp="1"/>
          </p:cNvSpPr>
          <p:nvPr>
            <p:ph type="title"/>
          </p:nvPr>
        </p:nvSpPr>
        <p:spPr>
          <a:xfrm>
            <a:off x="107950" y="781050"/>
            <a:ext cx="9001125" cy="661988"/>
          </a:xfrm>
        </p:spPr>
        <p:txBody>
          <a:bodyPr/>
          <a:lstStyle/>
          <a:p>
            <a:r>
              <a:rPr lang="en-GB" altLang="en-US" b="1"/>
              <a:t>Singleton Example (lazy initialization) </a:t>
            </a:r>
          </a:p>
        </p:txBody>
      </p:sp>
      <p:sp>
        <p:nvSpPr>
          <p:cNvPr id="54275" name="Content Placeholder 2"/>
          <p:cNvSpPr>
            <a:spLocks noGrp="1"/>
          </p:cNvSpPr>
          <p:nvPr>
            <p:ph idx="1"/>
          </p:nvPr>
        </p:nvSpPr>
        <p:spPr/>
        <p:txBody>
          <a:bodyPr/>
          <a:lstStyle/>
          <a:p>
            <a:pPr eaLnBrk="1" hangingPunct="1">
              <a:lnSpc>
                <a:spcPct val="100000"/>
              </a:lnSpc>
              <a:buFont typeface="Times" panose="02020603050405020304" pitchFamily="18" charset="0"/>
              <a:buNone/>
              <a:tabLst/>
            </a:pPr>
            <a:r>
              <a:rPr lang="en-GB" altLang="en-US" sz="2000" b="1">
                <a:solidFill>
                  <a:srgbClr val="008000"/>
                </a:solidFill>
                <a:latin typeface="Arial" panose="020B0604020202020204" pitchFamily="34" charset="0"/>
              </a:rPr>
              <a:t>public class DbaseConnector {</a:t>
            </a:r>
          </a:p>
          <a:p>
            <a:pPr eaLnBrk="1" hangingPunct="1">
              <a:lnSpc>
                <a:spcPct val="100000"/>
              </a:lnSpc>
              <a:buFont typeface="Times" panose="02020603050405020304" pitchFamily="18" charset="0"/>
              <a:buNone/>
              <a:tabLst/>
            </a:pPr>
            <a:r>
              <a:rPr lang="en-GB" altLang="en-US" sz="2000" b="1">
                <a:solidFill>
                  <a:srgbClr val="008000"/>
                </a:solidFill>
                <a:latin typeface="Arial" panose="020B0604020202020204" pitchFamily="34" charset="0"/>
              </a:rPr>
              <a:t>    private static DbaseConnector instance;</a:t>
            </a:r>
          </a:p>
          <a:p>
            <a:pPr eaLnBrk="1" hangingPunct="1">
              <a:lnSpc>
                <a:spcPct val="100000"/>
              </a:lnSpc>
              <a:buFont typeface="Times" panose="02020603050405020304" pitchFamily="18" charset="0"/>
              <a:buNone/>
              <a:tabLst/>
            </a:pPr>
            <a:r>
              <a:rPr lang="en-GB" altLang="en-US" sz="2000" b="1">
                <a:solidFill>
                  <a:srgbClr val="008000"/>
                </a:solidFill>
                <a:latin typeface="Arial" panose="020B0604020202020204" pitchFamily="34" charset="0"/>
              </a:rPr>
              <a:t>    private DbaseConnector() {</a:t>
            </a:r>
          </a:p>
          <a:p>
            <a:pPr eaLnBrk="1" hangingPunct="1">
              <a:lnSpc>
                <a:spcPct val="100000"/>
              </a:lnSpc>
              <a:buFont typeface="Times" panose="02020603050405020304" pitchFamily="18" charset="0"/>
              <a:buNone/>
              <a:tabLst/>
            </a:pPr>
            <a:r>
              <a:rPr lang="en-GB" altLang="en-US" sz="2000" b="1">
                <a:solidFill>
                  <a:srgbClr val="008000"/>
                </a:solidFill>
                <a:latin typeface="Arial" panose="020B0604020202020204" pitchFamily="34" charset="0"/>
              </a:rPr>
              <a:t>             // database construction code…..</a:t>
            </a:r>
          </a:p>
          <a:p>
            <a:pPr eaLnBrk="1" hangingPunct="1">
              <a:lnSpc>
                <a:spcPct val="100000"/>
              </a:lnSpc>
              <a:buFont typeface="Times" panose="02020603050405020304" pitchFamily="18" charset="0"/>
              <a:buNone/>
              <a:tabLst/>
            </a:pPr>
            <a:r>
              <a:rPr lang="en-GB" altLang="en-US" sz="2000" b="1">
                <a:solidFill>
                  <a:srgbClr val="008000"/>
                </a:solidFill>
                <a:latin typeface="Arial" panose="020B0604020202020204" pitchFamily="34" charset="0"/>
              </a:rPr>
              <a:t>    }</a:t>
            </a:r>
          </a:p>
          <a:p>
            <a:pPr eaLnBrk="1" hangingPunct="1">
              <a:lnSpc>
                <a:spcPct val="100000"/>
              </a:lnSpc>
              <a:buFont typeface="Times" panose="02020603050405020304" pitchFamily="18" charset="0"/>
              <a:buNone/>
              <a:tabLst/>
            </a:pPr>
            <a:r>
              <a:rPr lang="en-GB" altLang="en-US" sz="2000" b="1">
                <a:solidFill>
                  <a:srgbClr val="008000"/>
                </a:solidFill>
                <a:latin typeface="Arial" panose="020B0604020202020204" pitchFamily="34" charset="0"/>
              </a:rPr>
              <a:t>    public static DbaseConnector synchronized getInstance() {</a:t>
            </a:r>
          </a:p>
          <a:p>
            <a:pPr eaLnBrk="1" hangingPunct="1">
              <a:lnSpc>
                <a:spcPct val="100000"/>
              </a:lnSpc>
              <a:buFont typeface="Times" panose="02020603050405020304" pitchFamily="18" charset="0"/>
              <a:buNone/>
              <a:tabLst/>
            </a:pPr>
            <a:r>
              <a:rPr lang="en-GB" altLang="en-US" sz="2000" b="1">
                <a:solidFill>
                  <a:srgbClr val="008000"/>
                </a:solidFill>
                <a:latin typeface="Arial" panose="020B0604020202020204" pitchFamily="34" charset="0"/>
              </a:rPr>
              <a:t>         if (instance==null) {</a:t>
            </a:r>
          </a:p>
          <a:p>
            <a:pPr eaLnBrk="1" hangingPunct="1">
              <a:lnSpc>
                <a:spcPct val="100000"/>
              </a:lnSpc>
              <a:buFont typeface="Times" panose="02020603050405020304" pitchFamily="18" charset="0"/>
              <a:buNone/>
              <a:tabLst/>
            </a:pPr>
            <a:r>
              <a:rPr lang="en-GB" altLang="en-US" sz="2000" b="1">
                <a:solidFill>
                  <a:srgbClr val="008000"/>
                </a:solidFill>
                <a:latin typeface="Arial" panose="020B0604020202020204" pitchFamily="34" charset="0"/>
              </a:rPr>
              <a:t>              instance=new DbaseConnector();</a:t>
            </a:r>
          </a:p>
          <a:p>
            <a:pPr eaLnBrk="1" hangingPunct="1">
              <a:lnSpc>
                <a:spcPct val="100000"/>
              </a:lnSpc>
              <a:buFont typeface="Times" panose="02020603050405020304" pitchFamily="18" charset="0"/>
              <a:buNone/>
              <a:tabLst/>
            </a:pPr>
            <a:r>
              <a:rPr lang="en-GB" altLang="en-US" sz="2000" b="1">
                <a:solidFill>
                  <a:srgbClr val="008000"/>
                </a:solidFill>
                <a:latin typeface="Arial" panose="020B0604020202020204" pitchFamily="34" charset="0"/>
              </a:rPr>
              <a:t>         }</a:t>
            </a:r>
          </a:p>
          <a:p>
            <a:pPr eaLnBrk="1" hangingPunct="1">
              <a:lnSpc>
                <a:spcPct val="100000"/>
              </a:lnSpc>
              <a:buFont typeface="Times" panose="02020603050405020304" pitchFamily="18" charset="0"/>
              <a:buNone/>
              <a:tabLst/>
            </a:pPr>
            <a:r>
              <a:rPr lang="en-GB" altLang="en-US" sz="2000" b="1">
                <a:solidFill>
                  <a:srgbClr val="008000"/>
                </a:solidFill>
                <a:latin typeface="Arial" panose="020B0604020202020204" pitchFamily="34" charset="0"/>
              </a:rPr>
              <a:t>         return(instance);</a:t>
            </a:r>
          </a:p>
          <a:p>
            <a:pPr eaLnBrk="1" hangingPunct="1">
              <a:lnSpc>
                <a:spcPct val="100000"/>
              </a:lnSpc>
              <a:buFont typeface="Times" panose="02020603050405020304" pitchFamily="18" charset="0"/>
              <a:buNone/>
              <a:tabLst/>
            </a:pPr>
            <a:r>
              <a:rPr lang="en-GB" altLang="en-US" sz="2000" b="1">
                <a:solidFill>
                  <a:srgbClr val="008000"/>
                </a:solidFill>
                <a:latin typeface="Arial" panose="020B0604020202020204" pitchFamily="34" charset="0"/>
              </a:rPr>
              <a:t>   }</a:t>
            </a:r>
          </a:p>
          <a:p>
            <a:pPr eaLnBrk="1" hangingPunct="1">
              <a:lnSpc>
                <a:spcPct val="100000"/>
              </a:lnSpc>
              <a:buFont typeface="Times" panose="02020603050405020304" pitchFamily="18" charset="0"/>
              <a:buNone/>
              <a:tabLst/>
            </a:pPr>
            <a:r>
              <a:rPr lang="en-GB" altLang="en-US" sz="2800" b="1">
                <a:solidFill>
                  <a:srgbClr val="008000"/>
                </a:solidFill>
                <a:latin typeface="Arial" panose="020B0604020202020204" pitchFamily="34" charset="0"/>
              </a:rPr>
              <a:t>}</a:t>
            </a:r>
          </a:p>
          <a:p>
            <a:pPr>
              <a:tabLst/>
            </a:pPr>
            <a:endParaRPr lang="en-GB" altLang="en-US" sz="2800"/>
          </a:p>
        </p:txBody>
      </p:sp>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6DEEF11F-AB0D-4FD9-A53B-1AC0A85271A0}" type="slidenum">
              <a:rPr lang="en-US" altLang="en-US" sz="1200">
                <a:solidFill>
                  <a:srgbClr val="08515E"/>
                </a:solidFill>
              </a:rPr>
              <a:pPr/>
              <a:t>52</a:t>
            </a:fld>
            <a:endParaRPr lang="en-US" altLang="en-US" sz="1200">
              <a:solidFill>
                <a:srgbClr val="08515E"/>
              </a:solidFill>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p:txBody>
          <a:bodyPr/>
          <a:lstStyle/>
          <a:p>
            <a:r>
              <a:rPr lang="en-GB" altLang="en-US" b="1"/>
              <a:t>Wrapper classes</a:t>
            </a:r>
          </a:p>
        </p:txBody>
      </p:sp>
      <p:sp>
        <p:nvSpPr>
          <p:cNvPr id="55299" name="Content Placeholder 2"/>
          <p:cNvSpPr>
            <a:spLocks noGrp="1"/>
          </p:cNvSpPr>
          <p:nvPr>
            <p:ph idx="1"/>
          </p:nvPr>
        </p:nvSpPr>
        <p:spPr/>
        <p:txBody>
          <a:bodyPr/>
          <a:lstStyle/>
          <a:p>
            <a:pPr eaLnBrk="1" hangingPunct="1">
              <a:lnSpc>
                <a:spcPct val="100000"/>
              </a:lnSpc>
              <a:buFontTx/>
              <a:buChar char="•"/>
              <a:tabLst/>
            </a:pPr>
            <a:r>
              <a:rPr lang="en-GB" altLang="en-US" b="1">
                <a:solidFill>
                  <a:srgbClr val="008000"/>
                </a:solidFill>
                <a:latin typeface="Arial" panose="020B0604020202020204" pitchFamily="34" charset="0"/>
              </a:rPr>
              <a:t>Problem</a:t>
            </a:r>
          </a:p>
          <a:p>
            <a:pPr marL="742950" lvl="1" indent="-285750" eaLnBrk="1" hangingPunct="1">
              <a:lnSpc>
                <a:spcPct val="100000"/>
              </a:lnSpc>
              <a:buFontTx/>
              <a:buChar char="–"/>
              <a:tabLst/>
            </a:pPr>
            <a:r>
              <a:rPr lang="en-GB" altLang="en-US" sz="2800" b="1">
                <a:solidFill>
                  <a:srgbClr val="008000"/>
                </a:solidFill>
                <a:latin typeface="Arial" panose="020B0604020202020204" pitchFamily="34" charset="0"/>
              </a:rPr>
              <a:t>Different external technologies to connect to</a:t>
            </a:r>
          </a:p>
          <a:p>
            <a:pPr marL="742950" lvl="1" indent="-285750" eaLnBrk="1" hangingPunct="1">
              <a:lnSpc>
                <a:spcPct val="100000"/>
              </a:lnSpc>
              <a:buFontTx/>
              <a:buChar char="–"/>
              <a:tabLst/>
            </a:pPr>
            <a:r>
              <a:rPr lang="en-GB" altLang="en-US" sz="2800" b="1">
                <a:solidFill>
                  <a:srgbClr val="008000"/>
                </a:solidFill>
                <a:latin typeface="Arial" panose="020B0604020202020204" pitchFamily="34" charset="0"/>
              </a:rPr>
              <a:t>Example for database connection</a:t>
            </a:r>
          </a:p>
          <a:p>
            <a:pPr marL="1143000" lvl="2" eaLnBrk="1" hangingPunct="1">
              <a:lnSpc>
                <a:spcPct val="100000"/>
              </a:lnSpc>
              <a:buFontTx/>
              <a:buChar char="•"/>
              <a:tabLst/>
            </a:pPr>
            <a:r>
              <a:rPr lang="en-GB" altLang="en-US" sz="2400" b="1">
                <a:solidFill>
                  <a:srgbClr val="008000"/>
                </a:solidFill>
                <a:latin typeface="Arial" panose="020B0604020202020204" pitchFamily="34" charset="0"/>
              </a:rPr>
              <a:t>ODBC		(Microsoft)</a:t>
            </a:r>
          </a:p>
          <a:p>
            <a:pPr marL="1143000" lvl="2" eaLnBrk="1" hangingPunct="1">
              <a:lnSpc>
                <a:spcPct val="100000"/>
              </a:lnSpc>
              <a:buFontTx/>
              <a:buChar char="•"/>
              <a:tabLst/>
            </a:pPr>
            <a:r>
              <a:rPr lang="en-GB" altLang="en-US" sz="2400" b="1">
                <a:solidFill>
                  <a:srgbClr val="008000"/>
                </a:solidFill>
                <a:latin typeface="Arial" panose="020B0604020202020204" pitchFamily="34" charset="0"/>
              </a:rPr>
              <a:t>JDBC		(Java standard)</a:t>
            </a:r>
          </a:p>
          <a:p>
            <a:pPr marL="742950" lvl="1" indent="-285750" eaLnBrk="1" hangingPunct="1">
              <a:lnSpc>
                <a:spcPct val="100000"/>
              </a:lnSpc>
              <a:buFontTx/>
              <a:buChar char="–"/>
              <a:tabLst/>
            </a:pPr>
            <a:r>
              <a:rPr lang="en-GB" altLang="en-US" sz="2800" b="1">
                <a:solidFill>
                  <a:srgbClr val="008000"/>
                </a:solidFill>
                <a:latin typeface="Arial" panose="020B0604020202020204" pitchFamily="34" charset="0"/>
              </a:rPr>
              <a:t>Other examples</a:t>
            </a:r>
          </a:p>
          <a:p>
            <a:pPr marL="1143000" lvl="2" eaLnBrk="1" hangingPunct="1">
              <a:lnSpc>
                <a:spcPct val="100000"/>
              </a:lnSpc>
              <a:buFontTx/>
              <a:buChar char="•"/>
              <a:tabLst/>
            </a:pPr>
            <a:r>
              <a:rPr lang="en-GB" altLang="en-US" sz="2400" b="1">
                <a:solidFill>
                  <a:srgbClr val="008000"/>
                </a:solidFill>
                <a:latin typeface="Arial" panose="020B0604020202020204" pitchFamily="34" charset="0"/>
              </a:rPr>
              <a:t>External Credit card payment</a:t>
            </a:r>
          </a:p>
          <a:p>
            <a:pPr marL="1143000" lvl="2" eaLnBrk="1" hangingPunct="1">
              <a:lnSpc>
                <a:spcPct val="100000"/>
              </a:lnSpc>
              <a:buFontTx/>
              <a:buChar char="•"/>
              <a:tabLst/>
            </a:pPr>
            <a:r>
              <a:rPr lang="en-GB" altLang="en-US" sz="2400" b="1">
                <a:solidFill>
                  <a:srgbClr val="008000"/>
                </a:solidFill>
                <a:latin typeface="Arial" panose="020B0604020202020204" pitchFamily="34" charset="0"/>
              </a:rPr>
              <a:t>Network connection (Java and Microsoft)</a:t>
            </a:r>
          </a:p>
          <a:p>
            <a:pPr marL="1143000" lvl="2" eaLnBrk="1" hangingPunct="1">
              <a:lnSpc>
                <a:spcPct val="100000"/>
              </a:lnSpc>
              <a:buFontTx/>
              <a:buChar char="•"/>
              <a:tabLst/>
            </a:pPr>
            <a:r>
              <a:rPr lang="en-GB" altLang="en-US" sz="2400" b="1">
                <a:solidFill>
                  <a:srgbClr val="008000"/>
                </a:solidFill>
                <a:latin typeface="Arial" panose="020B0604020202020204" pitchFamily="34" charset="0"/>
              </a:rPr>
              <a:t>Data structure libraries </a:t>
            </a:r>
          </a:p>
          <a:p>
            <a:pPr>
              <a:tabLst/>
            </a:pPr>
            <a:endParaRPr lang="en-GB" altLang="en-US"/>
          </a:p>
        </p:txBody>
      </p:sp>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712ACC88-01FE-41E4-BFA1-D62E30EFE9BE}" type="slidenum">
              <a:rPr lang="en-US" altLang="en-US" sz="1200">
                <a:solidFill>
                  <a:srgbClr val="08515E"/>
                </a:solidFill>
              </a:rPr>
              <a:pPr/>
              <a:t>53</a:t>
            </a:fld>
            <a:endParaRPr lang="en-US" altLang="en-US" sz="1200">
              <a:solidFill>
                <a:srgbClr val="08515E"/>
              </a:solidFill>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itle 1"/>
          <p:cNvSpPr>
            <a:spLocks noGrp="1"/>
          </p:cNvSpPr>
          <p:nvPr>
            <p:ph type="title"/>
          </p:nvPr>
        </p:nvSpPr>
        <p:spPr/>
        <p:txBody>
          <a:bodyPr/>
          <a:lstStyle/>
          <a:p>
            <a:r>
              <a:rPr lang="en-GB" altLang="en-US" b="1"/>
              <a:t>Wrapper classes</a:t>
            </a:r>
          </a:p>
        </p:txBody>
      </p:sp>
      <p:sp>
        <p:nvSpPr>
          <p:cNvPr id="56323" name="Content Placeholder 2"/>
          <p:cNvSpPr>
            <a:spLocks noGrp="1"/>
          </p:cNvSpPr>
          <p:nvPr>
            <p:ph idx="1"/>
          </p:nvPr>
        </p:nvSpPr>
        <p:spPr/>
        <p:txBody>
          <a:bodyPr/>
          <a:lstStyle/>
          <a:p>
            <a:pPr eaLnBrk="1" hangingPunct="1">
              <a:lnSpc>
                <a:spcPct val="100000"/>
              </a:lnSpc>
              <a:buFontTx/>
              <a:buChar char="•"/>
              <a:tabLst/>
            </a:pPr>
            <a:r>
              <a:rPr lang="en-GB" altLang="en-US" b="1">
                <a:solidFill>
                  <a:srgbClr val="008000"/>
                </a:solidFill>
                <a:latin typeface="Arial" panose="020B0604020202020204" pitchFamily="34" charset="0"/>
              </a:rPr>
              <a:t>Problem with coding directly</a:t>
            </a:r>
          </a:p>
          <a:p>
            <a:pPr marL="742950" lvl="1" indent="-285750" eaLnBrk="1" hangingPunct="1">
              <a:lnSpc>
                <a:spcPct val="100000"/>
              </a:lnSpc>
              <a:buFontTx/>
              <a:buChar char="–"/>
              <a:tabLst/>
            </a:pPr>
            <a:r>
              <a:rPr lang="en-GB" altLang="en-US" sz="2800" b="1">
                <a:solidFill>
                  <a:srgbClr val="008000"/>
                </a:solidFill>
                <a:latin typeface="Arial" panose="020B0604020202020204" pitchFamily="34" charset="0"/>
              </a:rPr>
              <a:t>Code will end up messy</a:t>
            </a:r>
          </a:p>
          <a:p>
            <a:pPr marL="742950" lvl="1" indent="-285750" eaLnBrk="1" hangingPunct="1">
              <a:lnSpc>
                <a:spcPct val="100000"/>
              </a:lnSpc>
              <a:buFontTx/>
              <a:buChar char="–"/>
              <a:tabLst/>
            </a:pPr>
            <a:r>
              <a:rPr lang="en-GB" altLang="en-US" sz="2800" b="1">
                <a:solidFill>
                  <a:srgbClr val="008000"/>
                </a:solidFill>
                <a:latin typeface="Arial" panose="020B0604020202020204" pitchFamily="34" charset="0"/>
              </a:rPr>
              <a:t>Hard to port</a:t>
            </a:r>
          </a:p>
          <a:p>
            <a:pPr marL="742950" lvl="1" indent="-285750" eaLnBrk="1" hangingPunct="1">
              <a:lnSpc>
                <a:spcPct val="100000"/>
              </a:lnSpc>
              <a:buFontTx/>
              <a:buChar char="–"/>
              <a:tabLst/>
            </a:pPr>
            <a:r>
              <a:rPr lang="en-GB" altLang="en-US" sz="2800" b="1">
                <a:solidFill>
                  <a:srgbClr val="008000"/>
                </a:solidFill>
                <a:latin typeface="Arial" panose="020B0604020202020204" pitchFamily="34" charset="0"/>
              </a:rPr>
              <a:t>Hard to understand</a:t>
            </a:r>
          </a:p>
          <a:p>
            <a:pPr eaLnBrk="1" hangingPunct="1">
              <a:lnSpc>
                <a:spcPct val="100000"/>
              </a:lnSpc>
              <a:buFontTx/>
              <a:buChar char="•"/>
              <a:tabLst/>
            </a:pPr>
            <a:r>
              <a:rPr lang="en-GB" altLang="en-US" b="1">
                <a:solidFill>
                  <a:srgbClr val="008000"/>
                </a:solidFill>
                <a:latin typeface="Arial" panose="020B0604020202020204" pitchFamily="34" charset="0"/>
              </a:rPr>
              <a:t>Benefits of wrapping code</a:t>
            </a:r>
          </a:p>
          <a:p>
            <a:pPr marL="742950" lvl="1" indent="-285750" eaLnBrk="1" hangingPunct="1">
              <a:lnSpc>
                <a:spcPct val="100000"/>
              </a:lnSpc>
              <a:buFontTx/>
              <a:buChar char="–"/>
              <a:tabLst/>
            </a:pPr>
            <a:r>
              <a:rPr lang="en-GB" altLang="en-US" sz="2800" b="1">
                <a:solidFill>
                  <a:srgbClr val="008000"/>
                </a:solidFill>
                <a:latin typeface="Arial" panose="020B0604020202020204" pitchFamily="34" charset="0"/>
              </a:rPr>
              <a:t>easier to swap modules (e.g. CC function)</a:t>
            </a:r>
          </a:p>
          <a:p>
            <a:pPr marL="742950" lvl="1" indent="-285750" eaLnBrk="1" hangingPunct="1">
              <a:lnSpc>
                <a:spcPct val="100000"/>
              </a:lnSpc>
              <a:buFontTx/>
              <a:buChar char="–"/>
              <a:tabLst/>
            </a:pPr>
            <a:r>
              <a:rPr lang="en-GB" altLang="en-US" sz="2800" b="1">
                <a:solidFill>
                  <a:srgbClr val="008000"/>
                </a:solidFill>
                <a:latin typeface="Arial" panose="020B0604020202020204" pitchFamily="34" charset="0"/>
              </a:rPr>
              <a:t>easier to implement standard functions (e.g. accountancy, error logs)</a:t>
            </a:r>
          </a:p>
        </p:txBody>
      </p:sp>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89D218EF-4791-4B20-BED1-CC279796BC9E}" type="slidenum">
              <a:rPr lang="en-US" altLang="en-US" sz="1200">
                <a:solidFill>
                  <a:srgbClr val="08515E"/>
                </a:solidFill>
              </a:rPr>
              <a:pPr/>
              <a:t>54</a:t>
            </a:fld>
            <a:endParaRPr lang="en-US" altLang="en-US" sz="1200">
              <a:solidFill>
                <a:srgbClr val="08515E"/>
              </a:solidFill>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itle 1"/>
          <p:cNvSpPr>
            <a:spLocks noGrp="1"/>
          </p:cNvSpPr>
          <p:nvPr>
            <p:ph type="title"/>
          </p:nvPr>
        </p:nvSpPr>
        <p:spPr/>
        <p:txBody>
          <a:bodyPr/>
          <a:lstStyle/>
          <a:p>
            <a:r>
              <a:rPr lang="en-GB" altLang="en-US"/>
              <a:t>Wrapper example (unwrapped code)</a:t>
            </a:r>
          </a:p>
        </p:txBody>
      </p:sp>
      <p:sp>
        <p:nvSpPr>
          <p:cNvPr id="57347" name="Content Placeholder 2"/>
          <p:cNvSpPr>
            <a:spLocks noGrp="1"/>
          </p:cNvSpPr>
          <p:nvPr>
            <p:ph idx="1"/>
          </p:nvPr>
        </p:nvSpPr>
        <p:spPr>
          <a:xfrm>
            <a:off x="179388" y="1665288"/>
            <a:ext cx="8856662" cy="4572000"/>
          </a:xfrm>
        </p:spPr>
        <p:txBody>
          <a:bodyPr/>
          <a:lstStyle/>
          <a:p>
            <a:pPr marL="0" indent="0">
              <a:buFont typeface="Times" panose="02020603050405020304" pitchFamily="18" charset="0"/>
              <a:buNone/>
            </a:pPr>
            <a:r>
              <a:rPr lang="en-GB" altLang="en-US" sz="2400" b="1">
                <a:solidFill>
                  <a:srgbClr val="008000"/>
                </a:solidFill>
              </a:rPr>
              <a:t>String sql="select * from customers";</a:t>
            </a:r>
          </a:p>
          <a:p>
            <a:pPr marL="0" indent="0">
              <a:buFont typeface="Times" panose="02020603050405020304" pitchFamily="18" charset="0"/>
              <a:buNone/>
            </a:pPr>
            <a:r>
              <a:rPr lang="en-GB" altLang="en-US" sz="2400" b="1">
                <a:solidFill>
                  <a:srgbClr val="008000"/>
                </a:solidFill>
              </a:rPr>
              <a:t>      try {</a:t>
            </a:r>
          </a:p>
          <a:p>
            <a:pPr marL="0" indent="0">
              <a:buFont typeface="Times" panose="02020603050405020304" pitchFamily="18" charset="0"/>
              <a:buNone/>
            </a:pPr>
            <a:r>
              <a:rPr lang="en-GB" altLang="en-US" sz="2400" b="1">
                <a:solidFill>
                  <a:srgbClr val="008000"/>
                </a:solidFill>
              </a:rPr>
              <a:t>            java.sql.Statement        s=dbConnection.createStatement();</a:t>
            </a:r>
          </a:p>
          <a:p>
            <a:pPr marL="0" indent="0">
              <a:buFont typeface="Times" panose="02020603050405020304" pitchFamily="18" charset="0"/>
              <a:buNone/>
            </a:pPr>
            <a:r>
              <a:rPr lang="en-GB" altLang="en-US" sz="2400" b="1">
                <a:solidFill>
                  <a:srgbClr val="008000"/>
                </a:solidFill>
              </a:rPr>
              <a:t>            int rows=s.executeUpdate(sql);</a:t>
            </a:r>
          </a:p>
          <a:p>
            <a:pPr marL="0" indent="0">
              <a:buFont typeface="Times" panose="02020603050405020304" pitchFamily="18" charset="0"/>
              <a:buNone/>
            </a:pPr>
            <a:r>
              <a:rPr lang="en-GB" altLang="en-US" sz="2400" b="1">
                <a:solidFill>
                  <a:srgbClr val="008000"/>
                </a:solidFill>
              </a:rPr>
              <a:t>            </a:t>
            </a:r>
          </a:p>
          <a:p>
            <a:pPr marL="0" indent="0">
              <a:buFont typeface="Times" panose="02020603050405020304" pitchFamily="18" charset="0"/>
              <a:buNone/>
            </a:pPr>
            <a:r>
              <a:rPr lang="en-GB" altLang="en-US" sz="2400" b="1">
                <a:solidFill>
                  <a:srgbClr val="008000"/>
                </a:solidFill>
              </a:rPr>
              <a:t>        } catch (Exception e) {</a:t>
            </a:r>
          </a:p>
          <a:p>
            <a:pPr marL="0" indent="0">
              <a:buFont typeface="Times" panose="02020603050405020304" pitchFamily="18" charset="0"/>
              <a:buNone/>
            </a:pPr>
            <a:r>
              <a:rPr lang="en-GB" altLang="en-US" sz="2400" b="1">
                <a:solidFill>
                  <a:srgbClr val="008000"/>
                </a:solidFill>
              </a:rPr>
              <a:t>            status=sql+" "+e.toString();</a:t>
            </a:r>
          </a:p>
          <a:p>
            <a:pPr marL="0" indent="0">
              <a:buFont typeface="Times" panose="02020603050405020304" pitchFamily="18" charset="0"/>
              <a:buNone/>
            </a:pPr>
            <a:r>
              <a:rPr lang="en-GB" altLang="en-US" sz="2400" b="1">
                <a:solidFill>
                  <a:srgbClr val="008000"/>
                </a:solidFill>
              </a:rPr>
              <a:t>            </a:t>
            </a:r>
          </a:p>
          <a:p>
            <a:pPr marL="0" indent="0">
              <a:buFont typeface="Times" panose="02020603050405020304" pitchFamily="18" charset="0"/>
              <a:buNone/>
            </a:pPr>
            <a:r>
              <a:rPr lang="en-GB" altLang="en-US" sz="2400" b="1">
                <a:solidFill>
                  <a:srgbClr val="008000"/>
                </a:solidFill>
              </a:rPr>
              <a:t>        };</a:t>
            </a:r>
          </a:p>
          <a:p>
            <a:pPr marL="0" indent="0">
              <a:buFont typeface="Times" panose="02020603050405020304" pitchFamily="18" charset="0"/>
              <a:buNone/>
            </a:pPr>
            <a:endParaRPr lang="en-GB" altLang="en-US" sz="2400" b="1">
              <a:solidFill>
                <a:srgbClr val="008000"/>
              </a:solidFill>
            </a:endParaRPr>
          </a:p>
        </p:txBody>
      </p:sp>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1A576F15-6451-4F44-86B7-961C2710FE60}" type="slidenum">
              <a:rPr lang="en-US" altLang="en-US" sz="1200">
                <a:solidFill>
                  <a:srgbClr val="08515E"/>
                </a:solidFill>
              </a:rPr>
              <a:pPr/>
              <a:t>55</a:t>
            </a:fld>
            <a:endParaRPr lang="en-US" altLang="en-US" sz="1200">
              <a:solidFill>
                <a:srgbClr val="08515E"/>
              </a:solidFill>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1"/>
          <p:cNvSpPr>
            <a:spLocks noGrp="1"/>
          </p:cNvSpPr>
          <p:nvPr>
            <p:ph type="title"/>
          </p:nvPr>
        </p:nvSpPr>
        <p:spPr/>
        <p:txBody>
          <a:bodyPr/>
          <a:lstStyle/>
          <a:p>
            <a:r>
              <a:rPr lang="en-GB" altLang="en-US"/>
              <a:t>Wrapped code</a:t>
            </a:r>
          </a:p>
        </p:txBody>
      </p:sp>
      <p:sp>
        <p:nvSpPr>
          <p:cNvPr id="58371" name="Content Placeholder 2"/>
          <p:cNvSpPr>
            <a:spLocks noGrp="1"/>
          </p:cNvSpPr>
          <p:nvPr>
            <p:ph idx="1"/>
          </p:nvPr>
        </p:nvSpPr>
        <p:spPr/>
        <p:txBody>
          <a:bodyPr/>
          <a:lstStyle/>
          <a:p>
            <a:pPr eaLnBrk="1" hangingPunct="1">
              <a:lnSpc>
                <a:spcPct val="100000"/>
              </a:lnSpc>
              <a:buFont typeface="Times" panose="02020603050405020304" pitchFamily="18" charset="0"/>
              <a:buNone/>
              <a:tabLst/>
            </a:pPr>
            <a:r>
              <a:rPr lang="en-GB" altLang="en-US" sz="2400" b="1">
                <a:solidFill>
                  <a:srgbClr val="008000"/>
                </a:solidFill>
                <a:latin typeface="Arial" panose="020B0604020202020204" pitchFamily="34" charset="0"/>
              </a:rPr>
              <a:t>public class SQLHelper {</a:t>
            </a:r>
          </a:p>
          <a:p>
            <a:pPr eaLnBrk="1" hangingPunct="1">
              <a:lnSpc>
                <a:spcPct val="100000"/>
              </a:lnSpc>
              <a:buFont typeface="Times" panose="02020603050405020304" pitchFamily="18" charset="0"/>
              <a:buNone/>
              <a:tabLst/>
            </a:pPr>
            <a:r>
              <a:rPr lang="en-GB" altLang="en-US" sz="2400" b="1">
                <a:solidFill>
                  <a:srgbClr val="008000"/>
                </a:solidFill>
                <a:latin typeface="Arial" panose="020B0604020202020204" pitchFamily="34" charset="0"/>
              </a:rPr>
              <a:t>   public void executeSQL(String sql) {</a:t>
            </a:r>
          </a:p>
          <a:p>
            <a:pPr eaLnBrk="1" hangingPunct="1">
              <a:lnSpc>
                <a:spcPct val="100000"/>
              </a:lnSpc>
              <a:buFont typeface="Times" panose="02020603050405020304" pitchFamily="18" charset="0"/>
              <a:buNone/>
              <a:tabLst/>
            </a:pPr>
            <a:r>
              <a:rPr lang="en-GB" altLang="en-US" sz="2400" b="1">
                <a:solidFill>
                  <a:srgbClr val="008000"/>
                </a:solidFill>
                <a:latin typeface="Arial" panose="020B0604020202020204" pitchFamily="34" charset="0"/>
              </a:rPr>
              <a:t>          try {</a:t>
            </a:r>
          </a:p>
          <a:p>
            <a:pPr eaLnBrk="1" hangingPunct="1">
              <a:lnSpc>
                <a:spcPct val="100000"/>
              </a:lnSpc>
              <a:buFont typeface="Times" panose="02020603050405020304" pitchFamily="18" charset="0"/>
              <a:buNone/>
              <a:tabLst/>
            </a:pPr>
            <a:r>
              <a:rPr lang="en-GB" altLang="en-US" sz="2400" b="1">
                <a:solidFill>
                  <a:srgbClr val="008000"/>
                </a:solidFill>
                <a:latin typeface="Arial" panose="020B0604020202020204" pitchFamily="34" charset="0"/>
              </a:rPr>
              <a:t>                java.sql.Statement s=dbConnection.createStatement();</a:t>
            </a:r>
          </a:p>
          <a:p>
            <a:pPr eaLnBrk="1" hangingPunct="1">
              <a:lnSpc>
                <a:spcPct val="100000"/>
              </a:lnSpc>
              <a:buFont typeface="Times" panose="02020603050405020304" pitchFamily="18" charset="0"/>
              <a:buNone/>
              <a:tabLst/>
            </a:pPr>
            <a:r>
              <a:rPr lang="en-GB" altLang="en-US" sz="2400" b="1">
                <a:solidFill>
                  <a:srgbClr val="008000"/>
                </a:solidFill>
                <a:latin typeface="Arial" panose="020B0604020202020204" pitchFamily="34" charset="0"/>
              </a:rPr>
              <a:t>                int rows=s.executeUpdate(sql);            </a:t>
            </a:r>
          </a:p>
          <a:p>
            <a:pPr eaLnBrk="1" hangingPunct="1">
              <a:lnSpc>
                <a:spcPct val="100000"/>
              </a:lnSpc>
              <a:buFont typeface="Times" panose="02020603050405020304" pitchFamily="18" charset="0"/>
              <a:buNone/>
              <a:tabLst/>
            </a:pPr>
            <a:r>
              <a:rPr lang="en-GB" altLang="en-US" sz="2400" b="1">
                <a:solidFill>
                  <a:srgbClr val="008000"/>
                </a:solidFill>
                <a:latin typeface="Arial" panose="020B0604020202020204" pitchFamily="34" charset="0"/>
              </a:rPr>
              <a:t>          } catch (Exception e) {</a:t>
            </a:r>
          </a:p>
          <a:p>
            <a:pPr eaLnBrk="1" hangingPunct="1">
              <a:lnSpc>
                <a:spcPct val="100000"/>
              </a:lnSpc>
              <a:buFont typeface="Times" panose="02020603050405020304" pitchFamily="18" charset="0"/>
              <a:buNone/>
              <a:tabLst/>
            </a:pPr>
            <a:r>
              <a:rPr lang="en-GB" altLang="en-US" sz="2400" b="1">
                <a:solidFill>
                  <a:srgbClr val="008000"/>
                </a:solidFill>
                <a:latin typeface="Arial" panose="020B0604020202020204" pitchFamily="34" charset="0"/>
              </a:rPr>
              <a:t>            status=sql+" "+e.toString();          </a:t>
            </a:r>
          </a:p>
          <a:p>
            <a:pPr eaLnBrk="1" hangingPunct="1">
              <a:lnSpc>
                <a:spcPct val="100000"/>
              </a:lnSpc>
              <a:buFont typeface="Times" panose="02020603050405020304" pitchFamily="18" charset="0"/>
              <a:buNone/>
              <a:tabLst/>
            </a:pPr>
            <a:r>
              <a:rPr lang="en-GB" altLang="en-US" sz="2400" b="1">
                <a:solidFill>
                  <a:srgbClr val="008000"/>
                </a:solidFill>
                <a:latin typeface="Arial" panose="020B0604020202020204" pitchFamily="34" charset="0"/>
              </a:rPr>
              <a:t>        };</a:t>
            </a:r>
          </a:p>
          <a:p>
            <a:pPr eaLnBrk="1" hangingPunct="1">
              <a:lnSpc>
                <a:spcPct val="100000"/>
              </a:lnSpc>
              <a:buFont typeface="Times" panose="02020603050405020304" pitchFamily="18" charset="0"/>
              <a:buNone/>
              <a:tabLst/>
            </a:pPr>
            <a:r>
              <a:rPr lang="en-GB" altLang="en-US" sz="2400" b="1">
                <a:solidFill>
                  <a:srgbClr val="008000"/>
                </a:solidFill>
                <a:latin typeface="Arial" panose="020B0604020202020204" pitchFamily="34" charset="0"/>
              </a:rPr>
              <a:t>}</a:t>
            </a:r>
          </a:p>
          <a:p>
            <a:pPr eaLnBrk="1" hangingPunct="1">
              <a:lnSpc>
                <a:spcPct val="100000"/>
              </a:lnSpc>
              <a:buFont typeface="Times" panose="02020603050405020304" pitchFamily="18" charset="0"/>
              <a:buNone/>
              <a:tabLst/>
            </a:pPr>
            <a:r>
              <a:rPr lang="en-GB" altLang="en-US" sz="2400" b="1">
                <a:solidFill>
                  <a:srgbClr val="008000"/>
                </a:solidFill>
                <a:latin typeface="Arial" panose="020B0604020202020204" pitchFamily="34" charset="0"/>
              </a:rPr>
              <a:t>}</a:t>
            </a:r>
          </a:p>
          <a:p>
            <a:pPr>
              <a:tabLst/>
            </a:pPr>
            <a:endParaRPr lang="en-GB" altLang="en-US"/>
          </a:p>
        </p:txBody>
      </p:sp>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6215B8E3-C8CC-4757-80FA-A80484111CFA}" type="slidenum">
              <a:rPr lang="en-US" altLang="en-US" sz="1200">
                <a:solidFill>
                  <a:srgbClr val="08515E"/>
                </a:solidFill>
              </a:rPr>
              <a:pPr/>
              <a:t>56</a:t>
            </a:fld>
            <a:endParaRPr lang="en-US" altLang="en-US" sz="1200">
              <a:solidFill>
                <a:srgbClr val="08515E"/>
              </a:solidFill>
            </a:endParaRP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itle 1"/>
          <p:cNvSpPr>
            <a:spLocks noGrp="1"/>
          </p:cNvSpPr>
          <p:nvPr>
            <p:ph type="title"/>
          </p:nvPr>
        </p:nvSpPr>
        <p:spPr/>
        <p:txBody>
          <a:bodyPr/>
          <a:lstStyle/>
          <a:p>
            <a:r>
              <a:rPr lang="en-GB" altLang="en-US"/>
              <a:t>Adapter class diagram example</a:t>
            </a:r>
          </a:p>
        </p:txBody>
      </p:sp>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FB90A3DA-2A94-42DE-B4F6-A17B47D3C01B}" type="slidenum">
              <a:rPr lang="en-US" altLang="en-US" sz="1200">
                <a:solidFill>
                  <a:srgbClr val="08515E"/>
                </a:solidFill>
              </a:rPr>
              <a:pPr/>
              <a:t>57</a:t>
            </a:fld>
            <a:endParaRPr lang="en-US" altLang="en-US" sz="1200">
              <a:solidFill>
                <a:srgbClr val="08515E"/>
              </a:solidFill>
            </a:endParaRPr>
          </a:p>
        </p:txBody>
      </p:sp>
      <p:pic>
        <p:nvPicPr>
          <p:cNvPr id="59398" name="Picture 1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39750" y="1624013"/>
            <a:ext cx="7272338" cy="4610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1"/>
          <p:cNvSpPr>
            <a:spLocks noGrp="1"/>
          </p:cNvSpPr>
          <p:nvPr>
            <p:ph type="title"/>
          </p:nvPr>
        </p:nvSpPr>
        <p:spPr/>
        <p:txBody>
          <a:bodyPr/>
          <a:lstStyle/>
          <a:p>
            <a:r>
              <a:rPr lang="en-GB" altLang="en-US"/>
              <a:t>Abstract factory</a:t>
            </a:r>
          </a:p>
        </p:txBody>
      </p:sp>
      <p:sp>
        <p:nvSpPr>
          <p:cNvPr id="60419" name="Content Placeholder 2"/>
          <p:cNvSpPr>
            <a:spLocks noGrp="1"/>
          </p:cNvSpPr>
          <p:nvPr>
            <p:ph idx="1"/>
          </p:nvPr>
        </p:nvSpPr>
        <p:spPr/>
        <p:txBody>
          <a:bodyPr/>
          <a:lstStyle/>
          <a:p>
            <a:r>
              <a:rPr lang="en-GB" altLang="en-US"/>
              <a:t>Used when you have an associated set of object types to create, but the actual class to create is decide at run time</a:t>
            </a:r>
          </a:p>
          <a:p>
            <a:r>
              <a:rPr lang="en-GB" altLang="en-US"/>
              <a:t>Example:</a:t>
            </a:r>
          </a:p>
          <a:p>
            <a:pPr lvl="1"/>
            <a:r>
              <a:rPr lang="en-GB" altLang="en-US">
                <a:latin typeface="TheSans B5 Plain"/>
              </a:rPr>
              <a:t>Sets of encryption algorithms from different providers</a:t>
            </a:r>
          </a:p>
          <a:p>
            <a:pPr lvl="1"/>
            <a:r>
              <a:rPr lang="en-GB" altLang="en-US">
                <a:latin typeface="TheSans B5 Plain"/>
              </a:rPr>
              <a:t>User interface components for different OS UI API</a:t>
            </a:r>
          </a:p>
        </p:txBody>
      </p:sp>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3495359A-407B-4F89-B363-597062F24B96}" type="slidenum">
              <a:rPr lang="en-US" altLang="en-US" sz="1200">
                <a:solidFill>
                  <a:srgbClr val="08515E"/>
                </a:solidFill>
              </a:rPr>
              <a:pPr/>
              <a:t>58</a:t>
            </a:fld>
            <a:endParaRPr lang="en-US" altLang="en-US" sz="1200">
              <a:solidFill>
                <a:srgbClr val="08515E"/>
              </a:solidFill>
            </a:endParaRP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itle 1"/>
          <p:cNvSpPr>
            <a:spLocks noGrp="1"/>
          </p:cNvSpPr>
          <p:nvPr>
            <p:ph type="title"/>
          </p:nvPr>
        </p:nvSpPr>
        <p:spPr/>
        <p:txBody>
          <a:bodyPr/>
          <a:lstStyle/>
          <a:p>
            <a:r>
              <a:rPr lang="en-GB" altLang="en-US"/>
              <a:t>Abstract Factory class diagram</a:t>
            </a:r>
          </a:p>
        </p:txBody>
      </p:sp>
      <p:pic>
        <p:nvPicPr>
          <p:cNvPr id="61443" name="Content Placeholder 6"/>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755650" y="1644650"/>
            <a:ext cx="6985000" cy="4443413"/>
          </a:xfrm>
        </p:spPr>
      </p:pic>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3A150515-E5C9-4645-8D3C-B617A3818159}" type="slidenum">
              <a:rPr lang="en-US" altLang="en-US" sz="1200">
                <a:solidFill>
                  <a:srgbClr val="08515E"/>
                </a:solidFill>
              </a:rPr>
              <a:pPr/>
              <a:t>59</a:t>
            </a:fld>
            <a:endParaRPr lang="en-US" altLang="en-US" sz="1200">
              <a:solidFill>
                <a:srgbClr val="08515E"/>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DRY and calculated data</a:t>
            </a:r>
          </a:p>
        </p:txBody>
      </p:sp>
      <p:sp>
        <p:nvSpPr>
          <p:cNvPr id="3" name="Content Placeholder 2"/>
          <p:cNvSpPr>
            <a:spLocks noGrp="1"/>
          </p:cNvSpPr>
          <p:nvPr>
            <p:ph idx="1"/>
          </p:nvPr>
        </p:nvSpPr>
        <p:spPr/>
        <p:txBody>
          <a:bodyPr/>
          <a:lstStyle/>
          <a:p>
            <a:r>
              <a:rPr lang="en-GB" dirty="0"/>
              <a:t>Transaction amounts</a:t>
            </a:r>
          </a:p>
          <a:p>
            <a:pPr lvl="1"/>
            <a:r>
              <a:rPr lang="en-GB" dirty="0"/>
              <a:t>+10  	-100		-40</a:t>
            </a:r>
          </a:p>
          <a:p>
            <a:pPr lvl="1"/>
            <a:endParaRPr lang="en-GB" dirty="0"/>
          </a:p>
          <a:p>
            <a:r>
              <a:rPr lang="en-GB" dirty="0"/>
              <a:t>Should not store balance, should calculate it</a:t>
            </a:r>
          </a:p>
          <a:p>
            <a:r>
              <a:rPr lang="en-GB" dirty="0"/>
              <a:t>Because</a:t>
            </a:r>
          </a:p>
          <a:p>
            <a:pPr lvl="1"/>
            <a:r>
              <a:rPr lang="en-GB" dirty="0"/>
              <a:t>If the 2 don’t agree which one is right?</a:t>
            </a:r>
          </a:p>
        </p:txBody>
      </p:sp>
      <p:sp>
        <p:nvSpPr>
          <p:cNvPr id="4" name="Date Placeholder 3"/>
          <p:cNvSpPr>
            <a:spLocks noGrp="1"/>
          </p:cNvSpPr>
          <p:nvPr>
            <p:ph type="dt" sz="half" idx="10"/>
          </p:nvPr>
        </p:nvSpPr>
        <p:spPr/>
        <p:txBody>
          <a:bodyPr/>
          <a:lstStyle/>
          <a:p>
            <a:pPr>
              <a:defRPr/>
            </a:pPr>
            <a:r>
              <a:rPr lang="en-US"/>
              <a:t>© University of Liverpool</a:t>
            </a:r>
            <a:endParaRPr lang="en-US"/>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p>
            <a:r>
              <a:rPr lang="en-US" altLang="en-US"/>
              <a:t>slide  </a:t>
            </a:r>
            <a:fld id="{3522F6FD-B88D-4A3C-9798-1970B1CB4C70}" type="slidenum">
              <a:rPr lang="en-US" altLang="en-US" smtClean="0"/>
              <a:pPr/>
              <a:t>6</a:t>
            </a:fld>
            <a:endParaRPr lang="en-US" altLang="en-US"/>
          </a:p>
        </p:txBody>
      </p:sp>
    </p:spTree>
    <p:extLst>
      <p:ext uri="{BB962C8B-B14F-4D97-AF65-F5344CB8AC3E}">
        <p14:creationId xmlns:p14="http://schemas.microsoft.com/office/powerpoint/2010/main" val="4032459889"/>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1"/>
          <p:cNvSpPr>
            <a:spLocks noGrp="1"/>
          </p:cNvSpPr>
          <p:nvPr>
            <p:ph type="title"/>
          </p:nvPr>
        </p:nvSpPr>
        <p:spPr/>
        <p:txBody>
          <a:bodyPr/>
          <a:lstStyle/>
          <a:p>
            <a:r>
              <a:rPr lang="en-GB" altLang="en-US"/>
              <a:t>Abstract factory code example</a:t>
            </a:r>
          </a:p>
        </p:txBody>
      </p:sp>
      <p:sp>
        <p:nvSpPr>
          <p:cNvPr id="62467" name="Content Placeholder 2"/>
          <p:cNvSpPr>
            <a:spLocks noGrp="1"/>
          </p:cNvSpPr>
          <p:nvPr>
            <p:ph idx="1"/>
          </p:nvPr>
        </p:nvSpPr>
        <p:spPr/>
        <p:txBody>
          <a:bodyPr/>
          <a:lstStyle/>
          <a:p>
            <a:pPr marL="0" indent="0">
              <a:buFont typeface="Times" panose="02020603050405020304" pitchFamily="18" charset="0"/>
              <a:buNone/>
            </a:pPr>
            <a:r>
              <a:rPr lang="en-GB" altLang="en-US" sz="2000" b="1"/>
              <a:t>interface SecurityFactory {</a:t>
            </a:r>
          </a:p>
          <a:p>
            <a:pPr marL="0" indent="0">
              <a:buFont typeface="Times" panose="02020603050405020304" pitchFamily="18" charset="0"/>
              <a:buNone/>
            </a:pPr>
            <a:r>
              <a:rPr lang="en-GB" altLang="en-US" sz="2000" b="1"/>
              <a:t>   public Encryptor createEncryptor();</a:t>
            </a:r>
          </a:p>
          <a:p>
            <a:pPr marL="0" indent="0">
              <a:buFont typeface="Times" panose="02020603050405020304" pitchFamily="18" charset="0"/>
              <a:buNone/>
            </a:pPr>
            <a:r>
              <a:rPr lang="en-GB" altLang="en-US" sz="2000" b="1"/>
              <a:t>}</a:t>
            </a:r>
          </a:p>
          <a:p>
            <a:pPr marL="0" indent="0">
              <a:buFont typeface="Times" panose="02020603050405020304" pitchFamily="18" charset="0"/>
              <a:buNone/>
            </a:pPr>
            <a:r>
              <a:rPr lang="en-GB" altLang="en-US" sz="2000" b="1"/>
              <a:t>class LowSecurityFactory implement  SecurityFactory {</a:t>
            </a:r>
          </a:p>
          <a:p>
            <a:pPr marL="0" indent="0">
              <a:buFont typeface="Times" panose="02020603050405020304" pitchFamily="18" charset="0"/>
              <a:buNone/>
            </a:pPr>
            <a:r>
              <a:rPr lang="en-GB" altLang="en-US" sz="2000" b="1"/>
              <a:t>    public Encryptor createEncryptor() {</a:t>
            </a:r>
          </a:p>
          <a:p>
            <a:pPr marL="0" indent="0">
              <a:buFont typeface="Times" panose="02020603050405020304" pitchFamily="18" charset="0"/>
              <a:buNone/>
            </a:pPr>
            <a:r>
              <a:rPr lang="en-GB" altLang="en-US" sz="2000" b="1"/>
              <a:t>           return(new ShortKeyEncryptor());</a:t>
            </a:r>
          </a:p>
          <a:p>
            <a:pPr marL="0" indent="0">
              <a:buFont typeface="Times" panose="02020603050405020304" pitchFamily="18" charset="0"/>
              <a:buNone/>
            </a:pPr>
            <a:r>
              <a:rPr lang="en-GB" altLang="en-US" sz="2000" b="1"/>
              <a:t>    }</a:t>
            </a:r>
          </a:p>
          <a:p>
            <a:pPr marL="0" indent="0">
              <a:buFont typeface="Times" panose="02020603050405020304" pitchFamily="18" charset="0"/>
              <a:buNone/>
            </a:pPr>
            <a:r>
              <a:rPr lang="en-GB" altLang="en-US" sz="2000" b="1"/>
              <a:t>}</a:t>
            </a:r>
          </a:p>
          <a:p>
            <a:pPr marL="0" indent="0">
              <a:buFont typeface="Times" panose="02020603050405020304" pitchFamily="18" charset="0"/>
              <a:buNone/>
            </a:pPr>
            <a:r>
              <a:rPr lang="en-GB" altLang="en-US" sz="2000" b="1"/>
              <a:t>class  HighSecurityFactory implement SecurityFactory {</a:t>
            </a:r>
          </a:p>
          <a:p>
            <a:pPr marL="0" indent="0">
              <a:buFont typeface="Times" panose="02020603050405020304" pitchFamily="18" charset="0"/>
              <a:buNone/>
            </a:pPr>
            <a:r>
              <a:rPr lang="en-GB" altLang="en-US" sz="2000" b="1"/>
              <a:t>    public Encryptor createEncryptor() {</a:t>
            </a:r>
          </a:p>
          <a:p>
            <a:pPr marL="0" indent="0">
              <a:buFont typeface="Times" panose="02020603050405020304" pitchFamily="18" charset="0"/>
              <a:buNone/>
            </a:pPr>
            <a:r>
              <a:rPr lang="en-GB" altLang="en-US" sz="2000" b="1"/>
              <a:t>           return(LongKeyEncryptor());</a:t>
            </a:r>
          </a:p>
          <a:p>
            <a:pPr marL="0" indent="0">
              <a:buFont typeface="Times" panose="02020603050405020304" pitchFamily="18" charset="0"/>
              <a:buNone/>
            </a:pPr>
            <a:r>
              <a:rPr lang="en-GB" altLang="en-US" sz="2000" b="1"/>
              <a:t>    }</a:t>
            </a:r>
          </a:p>
          <a:p>
            <a:pPr marL="0" indent="0">
              <a:buFont typeface="Times" panose="02020603050405020304" pitchFamily="18" charset="0"/>
              <a:buNone/>
            </a:pPr>
            <a:r>
              <a:rPr lang="en-GB" altLang="en-US" sz="2000" b="1"/>
              <a:t>}</a:t>
            </a:r>
          </a:p>
          <a:p>
            <a:pPr marL="0" indent="0">
              <a:buFont typeface="Times" panose="02020603050405020304" pitchFamily="18" charset="0"/>
              <a:buNone/>
            </a:pPr>
            <a:endParaRPr lang="en-GB" altLang="en-US" sz="2000" b="1"/>
          </a:p>
        </p:txBody>
      </p:sp>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3636F9EC-73A7-448C-8E1D-A2295F6BB5A9}" type="slidenum">
              <a:rPr lang="en-US" altLang="en-US" sz="1200">
                <a:solidFill>
                  <a:srgbClr val="08515E"/>
                </a:solidFill>
              </a:rPr>
              <a:pPr/>
              <a:t>60</a:t>
            </a:fld>
            <a:endParaRPr lang="en-US" altLang="en-US" sz="1200">
              <a:solidFill>
                <a:srgbClr val="08515E"/>
              </a:solidFill>
            </a:endParaRP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a:xfrm>
            <a:off x="457200" y="404813"/>
            <a:ext cx="8229600" cy="661987"/>
          </a:xfrm>
        </p:spPr>
        <p:txBody>
          <a:bodyPr/>
          <a:lstStyle/>
          <a:p>
            <a:r>
              <a:rPr lang="en-GB" altLang="en-US"/>
              <a:t>Abstract factory example</a:t>
            </a:r>
          </a:p>
        </p:txBody>
      </p:sp>
      <p:sp>
        <p:nvSpPr>
          <p:cNvPr id="63491" name="Content Placeholder 2"/>
          <p:cNvSpPr>
            <a:spLocks noGrp="1"/>
          </p:cNvSpPr>
          <p:nvPr>
            <p:ph idx="1"/>
          </p:nvPr>
        </p:nvSpPr>
        <p:spPr>
          <a:xfrm>
            <a:off x="457200" y="1196975"/>
            <a:ext cx="7848600" cy="4572000"/>
          </a:xfrm>
        </p:spPr>
        <p:txBody>
          <a:bodyPr/>
          <a:lstStyle/>
          <a:p>
            <a:pPr marL="0" indent="0">
              <a:buFont typeface="Times" panose="02020603050405020304" pitchFamily="18" charset="0"/>
              <a:buNone/>
            </a:pPr>
            <a:r>
              <a:rPr lang="en-GB" altLang="en-US" sz="1800" b="1"/>
              <a:t>class Application {</a:t>
            </a:r>
          </a:p>
          <a:p>
            <a:pPr marL="0" indent="0">
              <a:buFont typeface="Times" panose="02020603050405020304" pitchFamily="18" charset="0"/>
              <a:buNone/>
            </a:pPr>
            <a:r>
              <a:rPr lang="en-GB" altLang="en-US" sz="1800" b="1"/>
              <a:t>           private Encryptor encryptor;</a:t>
            </a:r>
          </a:p>
          <a:p>
            <a:pPr marL="0" indent="0">
              <a:buFont typeface="Times" panose="02020603050405020304" pitchFamily="18" charset="0"/>
              <a:buNone/>
            </a:pPr>
            <a:r>
              <a:rPr lang="en-GB" altLang="en-US" sz="1800" b="1"/>
              <a:t>	public Application(securityFactory sfactory) {</a:t>
            </a:r>
          </a:p>
          <a:p>
            <a:pPr marL="0" indent="0">
              <a:buFont typeface="Times" panose="02020603050405020304" pitchFamily="18" charset="0"/>
              <a:buNone/>
            </a:pPr>
            <a:r>
              <a:rPr lang="en-GB" altLang="en-US" sz="1800" b="1"/>
              <a:t>                 encryptor=sfactory.createEncryptor();</a:t>
            </a:r>
          </a:p>
          <a:p>
            <a:pPr marL="0" indent="0">
              <a:buFont typeface="Times" panose="02020603050405020304" pitchFamily="18" charset="0"/>
              <a:buNone/>
            </a:pPr>
            <a:r>
              <a:rPr lang="en-GB" altLang="en-US" sz="1800" b="1"/>
              <a:t>	}</a:t>
            </a:r>
          </a:p>
          <a:p>
            <a:pPr marL="0" indent="0">
              <a:buFont typeface="Times" panose="02020603050405020304" pitchFamily="18" charset="0"/>
              <a:buNone/>
            </a:pPr>
            <a:r>
              <a:rPr lang="en-GB" altLang="en-US" sz="1800" b="1"/>
              <a:t>}</a:t>
            </a:r>
          </a:p>
          <a:p>
            <a:pPr marL="0" indent="0">
              <a:buFont typeface="Times" panose="02020603050405020304" pitchFamily="18" charset="0"/>
              <a:buNone/>
            </a:pPr>
            <a:endParaRPr lang="en-GB" altLang="en-US" sz="1800" b="1"/>
          </a:p>
          <a:p>
            <a:pPr marL="0" indent="0">
              <a:buFont typeface="Times" panose="02020603050405020304" pitchFamily="18" charset="0"/>
              <a:buNone/>
            </a:pPr>
            <a:r>
              <a:rPr lang="en-GB" altLang="en-US" sz="1800" b="1"/>
              <a:t>class Start {</a:t>
            </a:r>
          </a:p>
          <a:p>
            <a:pPr marL="0" indent="0">
              <a:buFont typeface="Times" panose="02020603050405020304" pitchFamily="18" charset="0"/>
              <a:buNone/>
            </a:pPr>
            <a:r>
              <a:rPr lang="en-GB" altLang="en-US" sz="1800" b="1"/>
              <a:t>    public static void main(String argsv[ ]) {</a:t>
            </a:r>
          </a:p>
          <a:p>
            <a:pPr marL="0" indent="0">
              <a:buFont typeface="Times" panose="02020603050405020304" pitchFamily="18" charset="0"/>
              <a:buNone/>
            </a:pPr>
            <a:r>
              <a:rPr lang="en-GB" altLang="en-US" sz="1800" b="1"/>
              <a:t>        Application application;</a:t>
            </a:r>
          </a:p>
          <a:p>
            <a:pPr marL="0" indent="0">
              <a:buFont typeface="Times" panose="02020603050405020304" pitchFamily="18" charset="0"/>
              <a:buNone/>
            </a:pPr>
            <a:r>
              <a:rPr lang="en-GB" altLang="en-US" sz="1800" b="1"/>
              <a:t>        if (professionalVersion) {</a:t>
            </a:r>
          </a:p>
          <a:p>
            <a:pPr marL="0" indent="0">
              <a:buFont typeface="Times" panose="02020603050405020304" pitchFamily="18" charset="0"/>
              <a:buNone/>
            </a:pPr>
            <a:r>
              <a:rPr lang="en-GB" altLang="en-US" sz="1800" b="1"/>
              <a:t>              application=new Application(new HighSecurityFactory());</a:t>
            </a:r>
          </a:p>
          <a:p>
            <a:pPr marL="0" indent="0">
              <a:buFont typeface="Times" panose="02020603050405020304" pitchFamily="18" charset="0"/>
              <a:buNone/>
            </a:pPr>
            <a:r>
              <a:rPr lang="en-GB" altLang="en-US" sz="1800" b="1"/>
              <a:t>        } else {</a:t>
            </a:r>
          </a:p>
          <a:p>
            <a:pPr marL="0" indent="0">
              <a:buFont typeface="Times" panose="02020603050405020304" pitchFamily="18" charset="0"/>
              <a:buNone/>
            </a:pPr>
            <a:r>
              <a:rPr lang="en-GB" altLang="en-US" sz="1800" b="1"/>
              <a:t>              application=new Application(new LowSecurityFactory());</a:t>
            </a:r>
          </a:p>
          <a:p>
            <a:pPr marL="0" indent="0">
              <a:buFont typeface="Times" panose="02020603050405020304" pitchFamily="18" charset="0"/>
              <a:buNone/>
            </a:pPr>
            <a:r>
              <a:rPr lang="en-GB" altLang="en-US" sz="1800" b="1"/>
              <a:t>        }</a:t>
            </a:r>
          </a:p>
          <a:p>
            <a:pPr marL="0" indent="0">
              <a:buFont typeface="Times" panose="02020603050405020304" pitchFamily="18" charset="0"/>
              <a:buNone/>
            </a:pPr>
            <a:r>
              <a:rPr lang="en-GB" altLang="en-US" sz="1800" b="1"/>
              <a:t>    }</a:t>
            </a:r>
          </a:p>
          <a:p>
            <a:pPr marL="0" indent="0">
              <a:buFont typeface="Times" panose="02020603050405020304" pitchFamily="18" charset="0"/>
              <a:buNone/>
            </a:pPr>
            <a:r>
              <a:rPr lang="en-GB" altLang="en-US" sz="1800" b="1"/>
              <a:t>}</a:t>
            </a:r>
          </a:p>
          <a:p>
            <a:pPr marL="0" indent="0">
              <a:buFont typeface="Times" panose="02020603050405020304" pitchFamily="18" charset="0"/>
              <a:buNone/>
            </a:pPr>
            <a:endParaRPr lang="en-GB" altLang="en-US" sz="1800"/>
          </a:p>
        </p:txBody>
      </p:sp>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F6CF03F8-8F5C-4F68-8D54-850E9D32027D}" type="slidenum">
              <a:rPr lang="en-US" altLang="en-US" sz="1200">
                <a:solidFill>
                  <a:srgbClr val="08515E"/>
                </a:solidFill>
              </a:rPr>
              <a:pPr/>
              <a:t>61</a:t>
            </a:fld>
            <a:endParaRPr lang="en-US" altLang="en-US" sz="1200">
              <a:solidFill>
                <a:srgbClr val="08515E"/>
              </a:solidFill>
            </a:endParaRP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Title 1"/>
          <p:cNvSpPr>
            <a:spLocks noGrp="1"/>
          </p:cNvSpPr>
          <p:nvPr>
            <p:ph type="title"/>
          </p:nvPr>
        </p:nvSpPr>
        <p:spPr>
          <a:xfrm>
            <a:off x="457200" y="188913"/>
            <a:ext cx="8229600" cy="661987"/>
          </a:xfrm>
        </p:spPr>
        <p:txBody>
          <a:bodyPr/>
          <a:lstStyle/>
          <a:p>
            <a:r>
              <a:rPr lang="en-GB" altLang="en-US"/>
              <a:t>Builder</a:t>
            </a:r>
          </a:p>
        </p:txBody>
      </p:sp>
      <p:sp>
        <p:nvSpPr>
          <p:cNvPr id="64515" name="Content Placeholder 2"/>
          <p:cNvSpPr>
            <a:spLocks noGrp="1"/>
          </p:cNvSpPr>
          <p:nvPr>
            <p:ph idx="1"/>
          </p:nvPr>
        </p:nvSpPr>
        <p:spPr>
          <a:xfrm>
            <a:off x="250825" y="1017588"/>
            <a:ext cx="8642350" cy="4572000"/>
          </a:xfrm>
        </p:spPr>
        <p:txBody>
          <a:bodyPr/>
          <a:lstStyle/>
          <a:p>
            <a:pPr marL="0" indent="0">
              <a:buFont typeface="Times" panose="02020603050405020304" pitchFamily="18" charset="0"/>
              <a:buNone/>
            </a:pPr>
            <a:r>
              <a:rPr lang="en-GB" altLang="en-US"/>
              <a:t>Separates abstract definition of an object from its representation</a:t>
            </a:r>
          </a:p>
          <a:p>
            <a:pPr marL="0" indent="0">
              <a:buFont typeface="Times" panose="02020603050405020304" pitchFamily="18" charset="0"/>
              <a:buNone/>
            </a:pPr>
            <a:r>
              <a:rPr lang="en-GB" altLang="en-US"/>
              <a:t>Example</a:t>
            </a:r>
          </a:p>
          <a:p>
            <a:pPr marL="0" indent="0">
              <a:buFont typeface="Times" panose="02020603050405020304" pitchFamily="18" charset="0"/>
              <a:buNone/>
            </a:pPr>
            <a:r>
              <a:rPr lang="en-GB" altLang="en-US"/>
              <a:t>	Builder for SQL statements</a:t>
            </a:r>
          </a:p>
          <a:p>
            <a:pPr marL="0" indent="0">
              <a:buFont typeface="Times" panose="02020603050405020304" pitchFamily="18" charset="0"/>
              <a:buNone/>
            </a:pPr>
            <a:r>
              <a:rPr lang="en-GB" altLang="en-US"/>
              <a:t>Abstract interface</a:t>
            </a:r>
          </a:p>
          <a:p>
            <a:pPr marL="0" indent="0">
              <a:buFont typeface="Times" panose="02020603050405020304" pitchFamily="18" charset="0"/>
              <a:buNone/>
            </a:pPr>
            <a:r>
              <a:rPr lang="en-GB" altLang="en-US"/>
              <a:t>	Defines interface with appropriate  </a:t>
            </a:r>
          </a:p>
          <a:p>
            <a:pPr marL="0" indent="0">
              <a:buFont typeface="Times" panose="02020603050405020304" pitchFamily="18" charset="0"/>
              <a:buNone/>
            </a:pPr>
            <a:r>
              <a:rPr lang="en-GB" altLang="en-US"/>
              <a:t>      elements (table names, columns, indexes)</a:t>
            </a:r>
          </a:p>
          <a:p>
            <a:pPr marL="0" indent="0">
              <a:buFont typeface="Times" panose="02020603050405020304" pitchFamily="18" charset="0"/>
              <a:buNone/>
            </a:pPr>
            <a:r>
              <a:rPr lang="en-GB" altLang="en-US"/>
              <a:t>Concrete definition</a:t>
            </a:r>
          </a:p>
          <a:p>
            <a:pPr marL="0" indent="0">
              <a:buFont typeface="Times" panose="02020603050405020304" pitchFamily="18" charset="0"/>
              <a:buNone/>
            </a:pPr>
            <a:r>
              <a:rPr lang="en-GB" altLang="en-US"/>
              <a:t>       SelectBuilder (for select statements)</a:t>
            </a:r>
          </a:p>
          <a:p>
            <a:pPr marL="0" indent="0">
              <a:buFont typeface="Times" panose="02020603050405020304" pitchFamily="18" charset="0"/>
              <a:buNone/>
            </a:pPr>
            <a:endParaRPr lang="en-GB" altLang="en-US"/>
          </a:p>
        </p:txBody>
      </p:sp>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3C22BF43-0EA8-4903-B1F3-A33DCF8950E0}" type="slidenum">
              <a:rPr lang="en-US" altLang="en-US" sz="1200">
                <a:solidFill>
                  <a:srgbClr val="08515E"/>
                </a:solidFill>
              </a:rPr>
              <a:pPr/>
              <a:t>62</a:t>
            </a:fld>
            <a:endParaRPr lang="en-US" altLang="en-US" sz="1200">
              <a:solidFill>
                <a:srgbClr val="08515E"/>
              </a:solidFill>
            </a:endParaRP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Title 1"/>
          <p:cNvSpPr>
            <a:spLocks noGrp="1"/>
          </p:cNvSpPr>
          <p:nvPr>
            <p:ph type="title"/>
          </p:nvPr>
        </p:nvSpPr>
        <p:spPr/>
        <p:txBody>
          <a:bodyPr/>
          <a:lstStyle/>
          <a:p>
            <a:r>
              <a:rPr lang="en-GB" altLang="en-US"/>
              <a:t>Coding example</a:t>
            </a:r>
          </a:p>
        </p:txBody>
      </p:sp>
      <p:sp>
        <p:nvSpPr>
          <p:cNvPr id="65539" name="Content Placeholder 2"/>
          <p:cNvSpPr>
            <a:spLocks noGrp="1"/>
          </p:cNvSpPr>
          <p:nvPr>
            <p:ph idx="1"/>
          </p:nvPr>
        </p:nvSpPr>
        <p:spPr>
          <a:xfrm>
            <a:off x="457200" y="1665288"/>
            <a:ext cx="8362950" cy="4572000"/>
          </a:xfrm>
        </p:spPr>
        <p:txBody>
          <a:bodyPr/>
          <a:lstStyle/>
          <a:p>
            <a:pPr marL="0" indent="0">
              <a:buFont typeface="Times" panose="02020603050405020304" pitchFamily="18" charset="0"/>
              <a:buNone/>
            </a:pPr>
            <a:r>
              <a:rPr lang="en-GB" altLang="en-US" sz="2400"/>
              <a:t>public interface ISQLBuilder {</a:t>
            </a:r>
          </a:p>
          <a:p>
            <a:pPr marL="0" indent="0">
              <a:buFont typeface="Times" panose="02020603050405020304" pitchFamily="18" charset="0"/>
              <a:buNone/>
            </a:pPr>
            <a:r>
              <a:rPr lang="en-GB" altLang="en-US" sz="2400"/>
              <a:t>    public void setTableName(String table);</a:t>
            </a:r>
          </a:p>
          <a:p>
            <a:pPr marL="0" indent="0">
              <a:buFont typeface="Times" panose="02020603050405020304" pitchFamily="18" charset="0"/>
              <a:buNone/>
            </a:pPr>
            <a:r>
              <a:rPr lang="en-GB" altLang="en-US" sz="2400"/>
              <a:t>    public String getTableName();</a:t>
            </a:r>
          </a:p>
          <a:p>
            <a:pPr marL="0" indent="0">
              <a:buFont typeface="Times" panose="02020603050405020304" pitchFamily="18" charset="0"/>
              <a:buNone/>
            </a:pPr>
            <a:r>
              <a:rPr lang="en-GB" altLang="en-US" sz="2400"/>
              <a:t>    public void setCommandName(String command);</a:t>
            </a:r>
          </a:p>
          <a:p>
            <a:pPr marL="0" indent="0">
              <a:buFont typeface="Times" panose="02020603050405020304" pitchFamily="18" charset="0"/>
              <a:buNone/>
            </a:pPr>
            <a:r>
              <a:rPr lang="en-GB" altLang="en-US" sz="2400"/>
              <a:t>    public String getCommandName();</a:t>
            </a:r>
          </a:p>
          <a:p>
            <a:pPr marL="0" indent="0">
              <a:buFont typeface="Times" panose="02020603050405020304" pitchFamily="18" charset="0"/>
              <a:buNone/>
            </a:pPr>
            <a:r>
              <a:rPr lang="en-GB" altLang="en-US" sz="2400"/>
              <a:t>    public void addColumnName(String columnName);</a:t>
            </a:r>
          </a:p>
          <a:p>
            <a:pPr marL="0" indent="0">
              <a:buFont typeface="Times" panose="02020603050405020304" pitchFamily="18" charset="0"/>
              <a:buNone/>
            </a:pPr>
            <a:r>
              <a:rPr lang="en-GB" altLang="en-US" sz="2400"/>
              <a:t>    public String toSQLString();</a:t>
            </a:r>
          </a:p>
          <a:p>
            <a:pPr marL="0" indent="0">
              <a:buFont typeface="Times" panose="02020603050405020304" pitchFamily="18" charset="0"/>
              <a:buNone/>
            </a:pPr>
            <a:r>
              <a:rPr lang="en-GB" altLang="en-US" sz="2400"/>
              <a:t>    public String getWhereClause();</a:t>
            </a:r>
          </a:p>
          <a:p>
            <a:pPr marL="0" indent="0">
              <a:buFont typeface="Times" panose="02020603050405020304" pitchFamily="18" charset="0"/>
              <a:buNone/>
            </a:pPr>
            <a:r>
              <a:rPr lang="en-GB" altLang="en-US" sz="2400"/>
              <a:t>    public void addWhereClause(String where);</a:t>
            </a:r>
          </a:p>
          <a:p>
            <a:pPr marL="0" indent="0">
              <a:buFont typeface="Times" panose="02020603050405020304" pitchFamily="18" charset="0"/>
              <a:buNone/>
            </a:pPr>
            <a:r>
              <a:rPr lang="en-GB" altLang="en-US" sz="2400"/>
              <a:t>    </a:t>
            </a:r>
          </a:p>
          <a:p>
            <a:pPr marL="0" indent="0">
              <a:buFont typeface="Times" panose="02020603050405020304" pitchFamily="18" charset="0"/>
              <a:buNone/>
            </a:pPr>
            <a:r>
              <a:rPr lang="en-GB" altLang="en-US" sz="2400"/>
              <a:t>}</a:t>
            </a:r>
          </a:p>
          <a:p>
            <a:pPr marL="0" indent="0">
              <a:buFont typeface="Times" panose="02020603050405020304" pitchFamily="18" charset="0"/>
              <a:buNone/>
            </a:pPr>
            <a:endParaRPr lang="en-GB" altLang="en-US" sz="2400"/>
          </a:p>
          <a:p>
            <a:pPr marL="0" indent="0">
              <a:buFont typeface="Times" panose="02020603050405020304" pitchFamily="18" charset="0"/>
              <a:buNone/>
            </a:pPr>
            <a:endParaRPr lang="en-GB" altLang="en-US"/>
          </a:p>
          <a:p>
            <a:pPr marL="0" indent="0">
              <a:buFont typeface="Times" panose="02020603050405020304" pitchFamily="18" charset="0"/>
              <a:buNone/>
            </a:pPr>
            <a:endParaRPr lang="en-GB" altLang="en-US"/>
          </a:p>
        </p:txBody>
      </p:sp>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055403D8-CB7D-44FE-BED1-AB4DC092EAB9}" type="slidenum">
              <a:rPr lang="en-US" altLang="en-US" sz="1200">
                <a:solidFill>
                  <a:srgbClr val="08515E"/>
                </a:solidFill>
              </a:rPr>
              <a:pPr/>
              <a:t>63</a:t>
            </a:fld>
            <a:endParaRPr lang="en-US" altLang="en-US" sz="1200">
              <a:solidFill>
                <a:srgbClr val="08515E"/>
              </a:solidFill>
            </a:endParaRP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Content Placeholder 2"/>
          <p:cNvSpPr>
            <a:spLocks noGrp="1"/>
          </p:cNvSpPr>
          <p:nvPr>
            <p:ph idx="1"/>
          </p:nvPr>
        </p:nvSpPr>
        <p:spPr>
          <a:xfrm>
            <a:off x="457200" y="44450"/>
            <a:ext cx="7848600" cy="4572000"/>
          </a:xfrm>
        </p:spPr>
        <p:txBody>
          <a:bodyPr/>
          <a:lstStyle/>
          <a:p>
            <a:pPr marL="0" indent="0">
              <a:buFont typeface="Times" panose="02020603050405020304" pitchFamily="18" charset="0"/>
              <a:buNone/>
            </a:pPr>
            <a:r>
              <a:rPr lang="en-GB" altLang="en-US" sz="2000"/>
              <a:t>public abstract class SQLBuilderBase implements ISQLBuilder {</a:t>
            </a:r>
          </a:p>
          <a:p>
            <a:pPr marL="0" indent="0">
              <a:buFont typeface="Times" panose="02020603050405020304" pitchFamily="18" charset="0"/>
              <a:buNone/>
            </a:pPr>
            <a:r>
              <a:rPr lang="en-GB" altLang="en-US" sz="2000"/>
              <a:t>    private String tableName;</a:t>
            </a:r>
          </a:p>
          <a:p>
            <a:pPr marL="0" indent="0">
              <a:buFont typeface="Times" panose="02020603050405020304" pitchFamily="18" charset="0"/>
              <a:buNone/>
            </a:pPr>
            <a:r>
              <a:rPr lang="en-GB" altLang="en-US" sz="2000"/>
              <a:t>    private String commandName;</a:t>
            </a:r>
          </a:p>
          <a:p>
            <a:pPr marL="0" indent="0">
              <a:buFont typeface="Times" panose="02020603050405020304" pitchFamily="18" charset="0"/>
              <a:buNone/>
            </a:pPr>
            <a:r>
              <a:rPr lang="en-GB" altLang="en-US" sz="2000"/>
              <a:t>    private StringBuilder whereClause=new StringBuilder();</a:t>
            </a:r>
          </a:p>
          <a:p>
            <a:pPr marL="0" indent="0">
              <a:buFont typeface="Times" panose="02020603050405020304" pitchFamily="18" charset="0"/>
              <a:buNone/>
            </a:pPr>
            <a:r>
              <a:rPr lang="en-GB" altLang="en-US" sz="2000"/>
              <a:t>    private Vector &lt;String&gt; columnNames=new Vector &lt;String&gt;();</a:t>
            </a:r>
          </a:p>
          <a:p>
            <a:pPr marL="0" indent="0">
              <a:buFont typeface="Times" panose="02020603050405020304" pitchFamily="18" charset="0"/>
              <a:buNone/>
            </a:pPr>
            <a:endParaRPr lang="en-GB" altLang="en-US" sz="2000"/>
          </a:p>
          <a:p>
            <a:pPr marL="0" indent="0">
              <a:buFont typeface="Times" panose="02020603050405020304" pitchFamily="18" charset="0"/>
              <a:buNone/>
            </a:pPr>
            <a:r>
              <a:rPr lang="en-GB" altLang="en-US" sz="2000"/>
              <a:t>    public String getTableName() {</a:t>
            </a:r>
          </a:p>
          <a:p>
            <a:pPr marL="0" indent="0">
              <a:buFont typeface="Times" panose="02020603050405020304" pitchFamily="18" charset="0"/>
              <a:buNone/>
            </a:pPr>
            <a:r>
              <a:rPr lang="en-GB" altLang="en-US" sz="2000"/>
              <a:t>        return tableName;</a:t>
            </a:r>
          </a:p>
          <a:p>
            <a:pPr marL="0" indent="0">
              <a:buFont typeface="Times" panose="02020603050405020304" pitchFamily="18" charset="0"/>
              <a:buNone/>
            </a:pPr>
            <a:r>
              <a:rPr lang="en-GB" altLang="en-US" sz="2000"/>
              <a:t>    }</a:t>
            </a:r>
          </a:p>
          <a:p>
            <a:pPr marL="0" indent="0">
              <a:buFont typeface="Times" panose="02020603050405020304" pitchFamily="18" charset="0"/>
              <a:buNone/>
            </a:pPr>
            <a:r>
              <a:rPr lang="en-GB" altLang="en-US" sz="2000"/>
              <a:t>    public void setTableName(String tableName) {</a:t>
            </a:r>
          </a:p>
          <a:p>
            <a:pPr marL="0" indent="0">
              <a:buFont typeface="Times" panose="02020603050405020304" pitchFamily="18" charset="0"/>
              <a:buNone/>
            </a:pPr>
            <a:r>
              <a:rPr lang="en-GB" altLang="en-US" sz="2000"/>
              <a:t>        this.tableName = tableName;</a:t>
            </a:r>
          </a:p>
          <a:p>
            <a:pPr marL="0" indent="0">
              <a:buFont typeface="Times" panose="02020603050405020304" pitchFamily="18" charset="0"/>
              <a:buNone/>
            </a:pPr>
            <a:r>
              <a:rPr lang="en-GB" altLang="en-US" sz="2000"/>
              <a:t>    }</a:t>
            </a:r>
          </a:p>
          <a:p>
            <a:pPr marL="0" indent="0">
              <a:buFont typeface="Times" panose="02020603050405020304" pitchFamily="18" charset="0"/>
              <a:buNone/>
            </a:pPr>
            <a:endParaRPr lang="en-GB" altLang="en-US" sz="2000"/>
          </a:p>
          <a:p>
            <a:pPr marL="0" indent="0">
              <a:buFont typeface="Times" panose="02020603050405020304" pitchFamily="18" charset="0"/>
              <a:buNone/>
            </a:pPr>
            <a:r>
              <a:rPr lang="en-GB" altLang="en-US" sz="2000"/>
              <a:t>    public String getCommandName() {</a:t>
            </a:r>
          </a:p>
          <a:p>
            <a:pPr marL="0" indent="0">
              <a:buFont typeface="Times" panose="02020603050405020304" pitchFamily="18" charset="0"/>
              <a:buNone/>
            </a:pPr>
            <a:r>
              <a:rPr lang="en-GB" altLang="en-US" sz="2000"/>
              <a:t>        return commandName;</a:t>
            </a:r>
          </a:p>
          <a:p>
            <a:pPr marL="0" indent="0">
              <a:buFont typeface="Times" panose="02020603050405020304" pitchFamily="18" charset="0"/>
              <a:buNone/>
            </a:pPr>
            <a:r>
              <a:rPr lang="en-GB" altLang="en-US" sz="2000"/>
              <a:t>    }</a:t>
            </a:r>
          </a:p>
          <a:p>
            <a:pPr marL="0" indent="0">
              <a:buFont typeface="Times" panose="02020603050405020304" pitchFamily="18" charset="0"/>
              <a:buNone/>
            </a:pPr>
            <a:endParaRPr lang="en-GB" altLang="en-US" sz="2000"/>
          </a:p>
          <a:p>
            <a:pPr marL="0" indent="0">
              <a:buFont typeface="Times" panose="02020603050405020304" pitchFamily="18" charset="0"/>
              <a:buNone/>
            </a:pPr>
            <a:r>
              <a:rPr lang="en-GB" altLang="en-US" sz="2000"/>
              <a:t>public void setCommandName(String commandName) {</a:t>
            </a:r>
          </a:p>
          <a:p>
            <a:pPr marL="0" indent="0">
              <a:buFont typeface="Times" panose="02020603050405020304" pitchFamily="18" charset="0"/>
              <a:buNone/>
            </a:pPr>
            <a:r>
              <a:rPr lang="en-GB" altLang="en-US" sz="2000"/>
              <a:t>        this.commandName = commandName;</a:t>
            </a:r>
          </a:p>
          <a:p>
            <a:pPr marL="0" indent="0">
              <a:buFont typeface="Times" panose="02020603050405020304" pitchFamily="18" charset="0"/>
              <a:buNone/>
            </a:pPr>
            <a:r>
              <a:rPr lang="en-GB" altLang="en-US" sz="2000"/>
              <a:t>    }</a:t>
            </a:r>
          </a:p>
          <a:p>
            <a:pPr marL="0" indent="0">
              <a:buFont typeface="Times" panose="02020603050405020304" pitchFamily="18" charset="0"/>
              <a:buNone/>
            </a:pPr>
            <a:r>
              <a:rPr lang="en-GB" altLang="en-US" sz="2000"/>
              <a:t>    </a:t>
            </a:r>
          </a:p>
        </p:txBody>
      </p:sp>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5B8C3152-9AC6-45FA-AF68-C9EADE7DF9D1}" type="slidenum">
              <a:rPr lang="en-US" altLang="en-US" sz="1200">
                <a:solidFill>
                  <a:srgbClr val="08515E"/>
                </a:solidFill>
              </a:rPr>
              <a:pPr/>
              <a:t>64</a:t>
            </a:fld>
            <a:endParaRPr lang="en-US" altLang="en-US" sz="1200">
              <a:solidFill>
                <a:srgbClr val="08515E"/>
              </a:solidFill>
            </a:endParaRP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Content Placeholder 2"/>
          <p:cNvSpPr>
            <a:spLocks noGrp="1"/>
          </p:cNvSpPr>
          <p:nvPr>
            <p:ph idx="1"/>
          </p:nvPr>
        </p:nvSpPr>
        <p:spPr>
          <a:xfrm>
            <a:off x="457200" y="-63500"/>
            <a:ext cx="7848600" cy="4572000"/>
          </a:xfrm>
        </p:spPr>
        <p:txBody>
          <a:bodyPr/>
          <a:lstStyle/>
          <a:p>
            <a:pPr marL="0" indent="0">
              <a:buFont typeface="Times" panose="02020603050405020304" pitchFamily="18" charset="0"/>
              <a:buNone/>
            </a:pPr>
            <a:r>
              <a:rPr lang="en-GB" altLang="en-US"/>
              <a:t> </a:t>
            </a:r>
            <a:r>
              <a:rPr lang="en-GB" altLang="en-US" sz="2000"/>
              <a:t>public void addColumnName(String columnName) {</a:t>
            </a:r>
          </a:p>
          <a:p>
            <a:pPr marL="0" indent="0">
              <a:buFont typeface="Times" panose="02020603050405020304" pitchFamily="18" charset="0"/>
              <a:buNone/>
            </a:pPr>
            <a:r>
              <a:rPr lang="en-GB" altLang="en-US" sz="2000"/>
              <a:t>        columnNames.add(columnName);        </a:t>
            </a:r>
          </a:p>
          <a:p>
            <a:pPr marL="0" indent="0">
              <a:buFont typeface="Times" panose="02020603050405020304" pitchFamily="18" charset="0"/>
              <a:buNone/>
            </a:pPr>
            <a:r>
              <a:rPr lang="en-GB" altLang="en-US" sz="2000"/>
              <a:t>    }</a:t>
            </a:r>
          </a:p>
          <a:p>
            <a:pPr marL="0" indent="0">
              <a:buFont typeface="Times" panose="02020603050405020304" pitchFamily="18" charset="0"/>
              <a:buNone/>
            </a:pPr>
            <a:r>
              <a:rPr lang="en-GB" altLang="en-US" sz="2000"/>
              <a:t>    </a:t>
            </a:r>
          </a:p>
          <a:p>
            <a:pPr marL="0" indent="0">
              <a:buFont typeface="Times" panose="02020603050405020304" pitchFamily="18" charset="0"/>
              <a:buNone/>
            </a:pPr>
            <a:r>
              <a:rPr lang="en-GB" altLang="en-US" sz="2000"/>
              <a:t>    public int getColumnCount() {</a:t>
            </a:r>
          </a:p>
          <a:p>
            <a:pPr marL="0" indent="0">
              <a:buFont typeface="Times" panose="02020603050405020304" pitchFamily="18" charset="0"/>
              <a:buNone/>
            </a:pPr>
            <a:r>
              <a:rPr lang="en-GB" altLang="en-US" sz="2000"/>
              <a:t>        return(columnNames.size());</a:t>
            </a:r>
          </a:p>
          <a:p>
            <a:pPr marL="0" indent="0">
              <a:buFont typeface="Times" panose="02020603050405020304" pitchFamily="18" charset="0"/>
              <a:buNone/>
            </a:pPr>
            <a:r>
              <a:rPr lang="en-GB" altLang="en-US" sz="2000"/>
              <a:t>    }</a:t>
            </a:r>
          </a:p>
          <a:p>
            <a:pPr marL="0" indent="0">
              <a:buFont typeface="Times" panose="02020603050405020304" pitchFamily="18" charset="0"/>
              <a:buNone/>
            </a:pPr>
            <a:r>
              <a:rPr lang="en-GB" altLang="en-US" sz="2000"/>
              <a:t>    </a:t>
            </a:r>
          </a:p>
          <a:p>
            <a:pPr marL="0" indent="0">
              <a:buFont typeface="Times" panose="02020603050405020304" pitchFamily="18" charset="0"/>
              <a:buNone/>
            </a:pPr>
            <a:r>
              <a:rPr lang="en-GB" altLang="en-US" sz="2000"/>
              <a:t>    public String getColumnName(int index) {</a:t>
            </a:r>
          </a:p>
          <a:p>
            <a:pPr marL="0" indent="0">
              <a:buFont typeface="Times" panose="02020603050405020304" pitchFamily="18" charset="0"/>
              <a:buNone/>
            </a:pPr>
            <a:r>
              <a:rPr lang="en-GB" altLang="en-US" sz="2000"/>
              <a:t>        return(columnNames.get(index));</a:t>
            </a:r>
          </a:p>
          <a:p>
            <a:pPr marL="0" indent="0">
              <a:buFont typeface="Times" panose="02020603050405020304" pitchFamily="18" charset="0"/>
              <a:buNone/>
            </a:pPr>
            <a:r>
              <a:rPr lang="en-GB" altLang="en-US" sz="2000"/>
              <a:t>    }</a:t>
            </a:r>
          </a:p>
          <a:p>
            <a:pPr marL="0" indent="0">
              <a:buFont typeface="Times" panose="02020603050405020304" pitchFamily="18" charset="0"/>
              <a:buNone/>
            </a:pPr>
            <a:r>
              <a:rPr lang="en-GB" altLang="en-US" sz="2000"/>
              <a:t>    </a:t>
            </a:r>
          </a:p>
          <a:p>
            <a:pPr marL="0" indent="0">
              <a:buFont typeface="Times" panose="02020603050405020304" pitchFamily="18" charset="0"/>
              <a:buNone/>
            </a:pPr>
            <a:r>
              <a:rPr lang="en-GB" altLang="en-US" sz="2000"/>
              <a:t>    public void addWhereClause(String whereStatement) {</a:t>
            </a:r>
          </a:p>
          <a:p>
            <a:pPr marL="0" indent="0">
              <a:buFont typeface="Times" panose="02020603050405020304" pitchFamily="18" charset="0"/>
              <a:buNone/>
            </a:pPr>
            <a:r>
              <a:rPr lang="en-GB" altLang="en-US" sz="2000"/>
              <a:t>        this.whereClause.append(whereStatement);</a:t>
            </a:r>
          </a:p>
          <a:p>
            <a:pPr marL="0" indent="0">
              <a:buFont typeface="Times" panose="02020603050405020304" pitchFamily="18" charset="0"/>
              <a:buNone/>
            </a:pPr>
            <a:r>
              <a:rPr lang="en-GB" altLang="en-US" sz="2000"/>
              <a:t>    }</a:t>
            </a:r>
          </a:p>
          <a:p>
            <a:pPr marL="0" indent="0">
              <a:buFont typeface="Times" panose="02020603050405020304" pitchFamily="18" charset="0"/>
              <a:buNone/>
            </a:pPr>
            <a:r>
              <a:rPr lang="en-GB" altLang="en-US" sz="2000"/>
              <a:t>    </a:t>
            </a:r>
          </a:p>
          <a:p>
            <a:pPr marL="0" indent="0">
              <a:buFont typeface="Times" panose="02020603050405020304" pitchFamily="18" charset="0"/>
              <a:buNone/>
            </a:pPr>
            <a:r>
              <a:rPr lang="en-GB" altLang="en-US" sz="2000"/>
              <a:t>    public String getWhereClause() {</a:t>
            </a:r>
          </a:p>
          <a:p>
            <a:pPr marL="0" indent="0">
              <a:buFont typeface="Times" panose="02020603050405020304" pitchFamily="18" charset="0"/>
              <a:buNone/>
            </a:pPr>
            <a:r>
              <a:rPr lang="en-GB" altLang="en-US" sz="2000"/>
              <a:t>        return(whereClause.toString());</a:t>
            </a:r>
          </a:p>
          <a:p>
            <a:pPr marL="0" indent="0">
              <a:buFont typeface="Times" panose="02020603050405020304" pitchFamily="18" charset="0"/>
              <a:buNone/>
            </a:pPr>
            <a:r>
              <a:rPr lang="en-GB" altLang="en-US" sz="2000"/>
              <a:t>    }</a:t>
            </a:r>
          </a:p>
        </p:txBody>
      </p:sp>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456F62B9-35AB-4451-806A-2512809D0014}" type="slidenum">
              <a:rPr lang="en-US" altLang="en-US" sz="1200">
                <a:solidFill>
                  <a:srgbClr val="08515E"/>
                </a:solidFill>
              </a:rPr>
              <a:pPr/>
              <a:t>65</a:t>
            </a:fld>
            <a:endParaRPr lang="en-US" altLang="en-US" sz="1200">
              <a:solidFill>
                <a:srgbClr val="08515E"/>
              </a:solidFill>
            </a:endParaRP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Title 1"/>
          <p:cNvSpPr>
            <a:spLocks noGrp="1"/>
          </p:cNvSpPr>
          <p:nvPr>
            <p:ph type="title"/>
          </p:nvPr>
        </p:nvSpPr>
        <p:spPr/>
        <p:txBody>
          <a:bodyPr/>
          <a:lstStyle/>
          <a:p>
            <a:r>
              <a:rPr lang="en-GB" altLang="en-US"/>
              <a:t>Coding example</a:t>
            </a:r>
          </a:p>
        </p:txBody>
      </p:sp>
      <p:sp>
        <p:nvSpPr>
          <p:cNvPr id="68611" name="Content Placeholder 2"/>
          <p:cNvSpPr>
            <a:spLocks noGrp="1"/>
          </p:cNvSpPr>
          <p:nvPr>
            <p:ph idx="1"/>
          </p:nvPr>
        </p:nvSpPr>
        <p:spPr/>
        <p:txBody>
          <a:bodyPr/>
          <a:lstStyle/>
          <a:p>
            <a:pPr marL="0" indent="0">
              <a:buFont typeface="Times" panose="02020603050405020304" pitchFamily="18" charset="0"/>
              <a:buNone/>
            </a:pPr>
            <a:r>
              <a:rPr lang="en-GB" altLang="en-US" sz="2800"/>
              <a:t>public class SQLSelectBuilder extends SQLBuilderBase {</a:t>
            </a:r>
          </a:p>
          <a:p>
            <a:pPr marL="0" indent="0">
              <a:buFont typeface="Times" panose="02020603050405020304" pitchFamily="18" charset="0"/>
              <a:buNone/>
            </a:pPr>
            <a:r>
              <a:rPr lang="en-GB" altLang="en-US" sz="2800"/>
              <a:t>    public SQLSelectBuilder(String tableName) {</a:t>
            </a:r>
          </a:p>
          <a:p>
            <a:pPr marL="0" indent="0">
              <a:buFont typeface="Times" panose="02020603050405020304" pitchFamily="18" charset="0"/>
              <a:buNone/>
            </a:pPr>
            <a:r>
              <a:rPr lang="en-GB" altLang="en-US" sz="2800"/>
              <a:t>        super.setTableName(tableName);</a:t>
            </a:r>
          </a:p>
          <a:p>
            <a:pPr marL="0" indent="0">
              <a:buFont typeface="Times" panose="02020603050405020304" pitchFamily="18" charset="0"/>
              <a:buNone/>
            </a:pPr>
            <a:r>
              <a:rPr lang="en-GB" altLang="en-US" sz="2800"/>
              <a:t>        super.setCommandName("SELECT");        </a:t>
            </a:r>
          </a:p>
          <a:p>
            <a:pPr marL="0" indent="0">
              <a:buFont typeface="Times" panose="02020603050405020304" pitchFamily="18" charset="0"/>
              <a:buNone/>
            </a:pPr>
            <a:r>
              <a:rPr lang="en-GB" altLang="en-US" sz="2800"/>
              <a:t>    }</a:t>
            </a:r>
          </a:p>
          <a:p>
            <a:pPr marL="0" indent="0">
              <a:buFont typeface="Times" panose="02020603050405020304" pitchFamily="18" charset="0"/>
              <a:buNone/>
            </a:pPr>
            <a:r>
              <a:rPr lang="en-GB" altLang="en-US" sz="2800"/>
              <a:t>    </a:t>
            </a:r>
          </a:p>
        </p:txBody>
      </p:sp>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18C7F470-6258-4A64-BBAC-5409FC64E485}" type="slidenum">
              <a:rPr lang="en-US" altLang="en-US" sz="1200">
                <a:solidFill>
                  <a:srgbClr val="08515E"/>
                </a:solidFill>
              </a:rPr>
              <a:pPr/>
              <a:t>66</a:t>
            </a:fld>
            <a:endParaRPr lang="en-US" altLang="en-US" sz="1200">
              <a:solidFill>
                <a:srgbClr val="08515E"/>
              </a:solidFill>
            </a:endParaRP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Content Placeholder 2"/>
          <p:cNvSpPr>
            <a:spLocks noGrp="1"/>
          </p:cNvSpPr>
          <p:nvPr>
            <p:ph idx="1"/>
          </p:nvPr>
        </p:nvSpPr>
        <p:spPr>
          <a:xfrm>
            <a:off x="457200" y="80963"/>
            <a:ext cx="7848600" cy="4572000"/>
          </a:xfrm>
        </p:spPr>
        <p:txBody>
          <a:bodyPr/>
          <a:lstStyle/>
          <a:p>
            <a:pPr marL="0" indent="0">
              <a:buFont typeface="Times" panose="02020603050405020304" pitchFamily="18" charset="0"/>
              <a:buNone/>
            </a:pPr>
            <a:r>
              <a:rPr lang="en-GB" altLang="en-US" sz="2000"/>
              <a:t>public String toSQLString() {</a:t>
            </a:r>
          </a:p>
          <a:p>
            <a:pPr marL="0" indent="0">
              <a:buFont typeface="Times" panose="02020603050405020304" pitchFamily="18" charset="0"/>
              <a:buNone/>
            </a:pPr>
            <a:r>
              <a:rPr lang="en-GB" altLang="en-US" sz="2000"/>
              <a:t>        StringBuilder sb=new StringBuilder();</a:t>
            </a:r>
          </a:p>
          <a:p>
            <a:pPr marL="0" indent="0">
              <a:buFont typeface="Times" panose="02020603050405020304" pitchFamily="18" charset="0"/>
              <a:buNone/>
            </a:pPr>
            <a:r>
              <a:rPr lang="en-GB" altLang="en-US" sz="2000"/>
              <a:t>        sb.append(this.getCommandName()+" ");</a:t>
            </a:r>
          </a:p>
          <a:p>
            <a:pPr marL="0" indent="0">
              <a:buFont typeface="Times" panose="02020603050405020304" pitchFamily="18" charset="0"/>
              <a:buNone/>
            </a:pPr>
            <a:r>
              <a:rPr lang="en-GB" altLang="en-US" sz="2000"/>
              <a:t>        if (getColumnCount()==0) {</a:t>
            </a:r>
          </a:p>
          <a:p>
            <a:pPr marL="0" indent="0">
              <a:buFont typeface="Times" panose="02020603050405020304" pitchFamily="18" charset="0"/>
              <a:buNone/>
            </a:pPr>
            <a:r>
              <a:rPr lang="en-GB" altLang="en-US" sz="2000"/>
              <a:t>            sb.append("(*)");</a:t>
            </a:r>
          </a:p>
          <a:p>
            <a:pPr marL="0" indent="0">
              <a:buFont typeface="Times" panose="02020603050405020304" pitchFamily="18" charset="0"/>
              <a:buNone/>
            </a:pPr>
            <a:r>
              <a:rPr lang="en-GB" altLang="en-US" sz="2000"/>
              <a:t>        } else {</a:t>
            </a:r>
          </a:p>
          <a:p>
            <a:pPr marL="0" indent="0">
              <a:buFont typeface="Times" panose="02020603050405020304" pitchFamily="18" charset="0"/>
              <a:buNone/>
            </a:pPr>
            <a:r>
              <a:rPr lang="en-GB" altLang="en-US" sz="2000"/>
              <a:t>            sb.append("(");</a:t>
            </a:r>
          </a:p>
          <a:p>
            <a:pPr marL="0" indent="0">
              <a:buFont typeface="Times" panose="02020603050405020304" pitchFamily="18" charset="0"/>
              <a:buNone/>
            </a:pPr>
            <a:r>
              <a:rPr lang="en-GB" altLang="en-US" sz="2000"/>
              <a:t>            for (int idx=0;idx&lt;this.getColumnCount();idx++) {</a:t>
            </a:r>
          </a:p>
          <a:p>
            <a:pPr marL="0" indent="0">
              <a:buFont typeface="Times" panose="02020603050405020304" pitchFamily="18" charset="0"/>
              <a:buNone/>
            </a:pPr>
            <a:r>
              <a:rPr lang="en-GB" altLang="en-US" sz="2000"/>
              <a:t>                sb.append(getColumnName(idx));</a:t>
            </a:r>
          </a:p>
          <a:p>
            <a:pPr marL="0" indent="0">
              <a:buFont typeface="Times" panose="02020603050405020304" pitchFamily="18" charset="0"/>
              <a:buNone/>
            </a:pPr>
            <a:r>
              <a:rPr lang="en-GB" altLang="en-US" sz="2000"/>
              <a:t>                if (idx!=this.getColumnCount()-1) {</a:t>
            </a:r>
          </a:p>
          <a:p>
            <a:pPr marL="0" indent="0">
              <a:buFont typeface="Times" panose="02020603050405020304" pitchFamily="18" charset="0"/>
              <a:buNone/>
            </a:pPr>
            <a:r>
              <a:rPr lang="en-GB" altLang="en-US" sz="2000"/>
              <a:t>                    sb.append(",");</a:t>
            </a:r>
          </a:p>
          <a:p>
            <a:pPr marL="0" indent="0">
              <a:buFont typeface="Times" panose="02020603050405020304" pitchFamily="18" charset="0"/>
              <a:buNone/>
            </a:pPr>
            <a:r>
              <a:rPr lang="en-GB" altLang="en-US" sz="2000"/>
              <a:t>                }</a:t>
            </a:r>
          </a:p>
          <a:p>
            <a:pPr marL="0" indent="0">
              <a:buFont typeface="Times" panose="02020603050405020304" pitchFamily="18" charset="0"/>
              <a:buNone/>
            </a:pPr>
            <a:r>
              <a:rPr lang="en-GB" altLang="en-US" sz="2000"/>
              <a:t>            }     sb.append(")");</a:t>
            </a:r>
          </a:p>
          <a:p>
            <a:pPr marL="0" indent="0">
              <a:buFont typeface="Times" panose="02020603050405020304" pitchFamily="18" charset="0"/>
              <a:buNone/>
            </a:pPr>
            <a:r>
              <a:rPr lang="en-GB" altLang="en-US" sz="2000"/>
              <a:t>        }</a:t>
            </a:r>
          </a:p>
          <a:p>
            <a:pPr marL="0" indent="0">
              <a:buFont typeface="Times" panose="02020603050405020304" pitchFamily="18" charset="0"/>
              <a:buNone/>
            </a:pPr>
            <a:r>
              <a:rPr lang="en-GB" altLang="en-US" sz="2000"/>
              <a:t>        sb.append(" from "+this.getTableName());</a:t>
            </a:r>
          </a:p>
          <a:p>
            <a:pPr marL="0" indent="0">
              <a:buFont typeface="Times" panose="02020603050405020304" pitchFamily="18" charset="0"/>
              <a:buNone/>
            </a:pPr>
            <a:r>
              <a:rPr lang="en-GB" altLang="en-US" sz="2000"/>
              <a:t>        sb.append(" where "+getWhereClause());</a:t>
            </a:r>
          </a:p>
          <a:p>
            <a:pPr marL="0" indent="0">
              <a:buFont typeface="Times" panose="02020603050405020304" pitchFamily="18" charset="0"/>
              <a:buNone/>
            </a:pPr>
            <a:r>
              <a:rPr lang="en-GB" altLang="en-US" sz="2000"/>
              <a:t>        return(sb.toString());</a:t>
            </a:r>
          </a:p>
          <a:p>
            <a:pPr marL="0" indent="0">
              <a:buFont typeface="Times" panose="02020603050405020304" pitchFamily="18" charset="0"/>
              <a:buNone/>
            </a:pPr>
            <a:r>
              <a:rPr lang="en-GB" altLang="en-US" sz="2000"/>
              <a:t>    }</a:t>
            </a:r>
          </a:p>
          <a:p>
            <a:pPr marL="0" indent="0">
              <a:buFont typeface="Times" panose="02020603050405020304" pitchFamily="18" charset="0"/>
              <a:buNone/>
            </a:pPr>
            <a:r>
              <a:rPr lang="en-GB" altLang="en-US" sz="2000"/>
              <a:t>}</a:t>
            </a:r>
          </a:p>
          <a:p>
            <a:pPr marL="0" indent="0">
              <a:buFont typeface="Times" panose="02020603050405020304" pitchFamily="18" charset="0"/>
              <a:buNone/>
            </a:pPr>
            <a:endParaRPr lang="en-GB" altLang="en-US" sz="2000"/>
          </a:p>
        </p:txBody>
      </p:sp>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287D79CC-2B25-4103-BECF-7DA6B5F18645}" type="slidenum">
              <a:rPr lang="en-US" altLang="en-US" sz="1200">
                <a:solidFill>
                  <a:srgbClr val="08515E"/>
                </a:solidFill>
              </a:rPr>
              <a:pPr/>
              <a:t>67</a:t>
            </a:fld>
            <a:endParaRPr lang="en-US" altLang="en-US" sz="1200">
              <a:solidFill>
                <a:srgbClr val="08515E"/>
              </a:solidFill>
            </a:endParaRP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Title 1"/>
          <p:cNvSpPr>
            <a:spLocks noGrp="1"/>
          </p:cNvSpPr>
          <p:nvPr>
            <p:ph type="title"/>
          </p:nvPr>
        </p:nvSpPr>
        <p:spPr>
          <a:xfrm>
            <a:off x="457200" y="174625"/>
            <a:ext cx="8229600" cy="661988"/>
          </a:xfrm>
        </p:spPr>
        <p:txBody>
          <a:bodyPr/>
          <a:lstStyle/>
          <a:p>
            <a:r>
              <a:rPr lang="en-GB" altLang="en-US"/>
              <a:t>Builder coding example</a:t>
            </a:r>
          </a:p>
        </p:txBody>
      </p:sp>
      <p:sp>
        <p:nvSpPr>
          <p:cNvPr id="70659" name="Content Placeholder 2"/>
          <p:cNvSpPr>
            <a:spLocks noGrp="1"/>
          </p:cNvSpPr>
          <p:nvPr>
            <p:ph idx="1"/>
          </p:nvPr>
        </p:nvSpPr>
        <p:spPr>
          <a:xfrm>
            <a:off x="457200" y="1125538"/>
            <a:ext cx="8291513" cy="4572000"/>
          </a:xfrm>
        </p:spPr>
        <p:txBody>
          <a:bodyPr/>
          <a:lstStyle/>
          <a:p>
            <a:pPr marL="0" indent="0">
              <a:buFont typeface="Times" panose="02020603050405020304" pitchFamily="18" charset="0"/>
              <a:buNone/>
            </a:pPr>
            <a:r>
              <a:rPr lang="en-GB" altLang="en-US" sz="2000" b="1"/>
              <a:t>public class Main {</a:t>
            </a:r>
          </a:p>
          <a:p>
            <a:pPr marL="0" indent="0">
              <a:buFont typeface="Times" panose="02020603050405020304" pitchFamily="18" charset="0"/>
              <a:buNone/>
            </a:pPr>
            <a:r>
              <a:rPr lang="en-GB" altLang="en-US" sz="2000" b="1"/>
              <a:t>    public static void main(String argvs[]) {</a:t>
            </a:r>
          </a:p>
          <a:p>
            <a:pPr marL="0" indent="0">
              <a:buFont typeface="Times" panose="02020603050405020304" pitchFamily="18" charset="0"/>
              <a:buNone/>
            </a:pPr>
            <a:r>
              <a:rPr lang="en-GB" altLang="en-US" sz="2000" b="1"/>
              <a:t>        SQLSelectBuilder builder=new SQLSelectBuilder("customers");</a:t>
            </a:r>
          </a:p>
          <a:p>
            <a:pPr marL="0" indent="0">
              <a:buFont typeface="Times" panose="02020603050405020304" pitchFamily="18" charset="0"/>
              <a:buNone/>
            </a:pPr>
            <a:r>
              <a:rPr lang="en-GB" altLang="en-US" sz="2000" b="1"/>
              <a:t>        builder.addWhereClause("customerid=3");</a:t>
            </a:r>
          </a:p>
          <a:p>
            <a:pPr marL="0" indent="0">
              <a:buFont typeface="Times" panose="02020603050405020304" pitchFamily="18" charset="0"/>
              <a:buNone/>
            </a:pPr>
            <a:r>
              <a:rPr lang="en-GB" altLang="en-US" sz="2000" b="1"/>
              <a:t>        System.out.println("SQL string is "+builder.toSQLString());</a:t>
            </a:r>
          </a:p>
          <a:p>
            <a:pPr marL="0" indent="0">
              <a:buFont typeface="Times" panose="02020603050405020304" pitchFamily="18" charset="0"/>
              <a:buNone/>
            </a:pPr>
            <a:r>
              <a:rPr lang="en-GB" altLang="en-US" sz="2000" b="1"/>
              <a:t>        </a:t>
            </a:r>
          </a:p>
          <a:p>
            <a:pPr marL="0" indent="0">
              <a:buFont typeface="Times" panose="02020603050405020304" pitchFamily="18" charset="0"/>
              <a:buNone/>
            </a:pPr>
            <a:r>
              <a:rPr lang="en-GB" altLang="en-US" sz="2000" b="1"/>
              <a:t>    }</a:t>
            </a:r>
          </a:p>
          <a:p>
            <a:pPr marL="0" indent="0">
              <a:buFont typeface="Times" panose="02020603050405020304" pitchFamily="18" charset="0"/>
              <a:buNone/>
            </a:pPr>
            <a:r>
              <a:rPr lang="en-GB" altLang="en-US" sz="2000" b="1"/>
              <a:t>    </a:t>
            </a:r>
          </a:p>
          <a:p>
            <a:pPr marL="0" indent="0">
              <a:buFont typeface="Times" panose="02020603050405020304" pitchFamily="18" charset="0"/>
              <a:buNone/>
            </a:pPr>
            <a:r>
              <a:rPr lang="en-GB" altLang="en-US" sz="2000" b="1"/>
              <a:t>}</a:t>
            </a:r>
          </a:p>
          <a:p>
            <a:pPr marL="0" indent="0">
              <a:buFont typeface="Times" panose="02020603050405020304" pitchFamily="18" charset="0"/>
              <a:buNone/>
            </a:pPr>
            <a:endParaRPr lang="en-GB" altLang="en-US" sz="2000" b="1"/>
          </a:p>
        </p:txBody>
      </p:sp>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DE96C6F2-B721-47FF-A715-97C63909D585}" type="slidenum">
              <a:rPr lang="en-US" altLang="en-US" sz="1200">
                <a:solidFill>
                  <a:srgbClr val="08515E"/>
                </a:solidFill>
              </a:rPr>
              <a:pPr/>
              <a:t>68</a:t>
            </a:fld>
            <a:endParaRPr lang="en-US" altLang="en-US" sz="1200">
              <a:solidFill>
                <a:srgbClr val="08515E"/>
              </a:solidFill>
            </a:endParaRP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Title 1"/>
          <p:cNvSpPr>
            <a:spLocks noGrp="1"/>
          </p:cNvSpPr>
          <p:nvPr>
            <p:ph type="title"/>
          </p:nvPr>
        </p:nvSpPr>
        <p:spPr>
          <a:xfrm>
            <a:off x="457200" y="188913"/>
            <a:ext cx="8229600" cy="661987"/>
          </a:xfrm>
        </p:spPr>
        <p:txBody>
          <a:bodyPr/>
          <a:lstStyle/>
          <a:p>
            <a:r>
              <a:rPr lang="en-GB" altLang="en-US"/>
              <a:t>So why both with all this complexity?</a:t>
            </a:r>
          </a:p>
        </p:txBody>
      </p:sp>
      <p:sp>
        <p:nvSpPr>
          <p:cNvPr id="3" name="Content Placeholder 2"/>
          <p:cNvSpPr>
            <a:spLocks noGrp="1"/>
          </p:cNvSpPr>
          <p:nvPr>
            <p:ph idx="1"/>
          </p:nvPr>
        </p:nvSpPr>
        <p:spPr>
          <a:xfrm>
            <a:off x="323850" y="1160463"/>
            <a:ext cx="8280400" cy="4572000"/>
          </a:xfrm>
        </p:spPr>
        <p:txBody>
          <a:bodyPr/>
          <a:lstStyle/>
          <a:p>
            <a:pPr marL="0" indent="0">
              <a:buFont typeface="Times" panose="02020603050405020304" pitchFamily="18" charset="0"/>
              <a:buNone/>
              <a:defRPr/>
            </a:pPr>
            <a:r>
              <a:rPr lang="en-GB" sz="1800" b="1" dirty="0" err="1"/>
              <a:t>SQLSelectBuilder</a:t>
            </a:r>
            <a:r>
              <a:rPr lang="en-GB" sz="1800" b="1" dirty="0"/>
              <a:t> builder=new </a:t>
            </a:r>
            <a:r>
              <a:rPr lang="en-GB" sz="1800" b="1" dirty="0" err="1"/>
              <a:t>SQLSelectBuilder</a:t>
            </a:r>
            <a:r>
              <a:rPr lang="en-GB" sz="1800" b="1" dirty="0"/>
              <a:t>("customers");</a:t>
            </a:r>
          </a:p>
          <a:p>
            <a:pPr marL="0" indent="0">
              <a:buFont typeface="Times" panose="02020603050405020304" pitchFamily="18" charset="0"/>
              <a:buNone/>
              <a:defRPr/>
            </a:pPr>
            <a:r>
              <a:rPr lang="en-GB" sz="1800" b="1" dirty="0"/>
              <a:t>        </a:t>
            </a:r>
            <a:r>
              <a:rPr lang="en-GB" sz="1800" b="1" dirty="0" err="1"/>
              <a:t>builder.addWhereClause</a:t>
            </a:r>
            <a:r>
              <a:rPr lang="en-GB" sz="1800" b="1" dirty="0"/>
              <a:t>("</a:t>
            </a:r>
            <a:r>
              <a:rPr lang="en-GB" sz="1800" b="1" dirty="0" err="1"/>
              <a:t>customerid</a:t>
            </a:r>
            <a:r>
              <a:rPr lang="en-GB" sz="1800" b="1" dirty="0"/>
              <a:t>=3"); </a:t>
            </a:r>
          </a:p>
          <a:p>
            <a:pPr>
              <a:defRPr/>
            </a:pPr>
            <a:r>
              <a:rPr lang="en-GB" sz="2800" dirty="0"/>
              <a:t>Instead of</a:t>
            </a:r>
          </a:p>
          <a:p>
            <a:pPr lvl="1">
              <a:defRPr/>
            </a:pPr>
            <a:r>
              <a:rPr lang="en-GB" sz="2800" dirty="0"/>
              <a:t>String </a:t>
            </a:r>
            <a:r>
              <a:rPr lang="en-GB" sz="2800" dirty="0" err="1"/>
              <a:t>sql</a:t>
            </a:r>
            <a:r>
              <a:rPr lang="en-GB" sz="2800" dirty="0"/>
              <a:t>=“select (*) from customer where </a:t>
            </a:r>
            <a:r>
              <a:rPr lang="en-GB" sz="2800" dirty="0" err="1"/>
              <a:t>customerid</a:t>
            </a:r>
            <a:r>
              <a:rPr lang="en-GB" sz="2800" dirty="0"/>
              <a:t>=3”</a:t>
            </a:r>
          </a:p>
          <a:p>
            <a:pPr>
              <a:defRPr/>
            </a:pPr>
            <a:r>
              <a:rPr lang="en-GB" sz="2800" dirty="0"/>
              <a:t>Reduces chance of syntax error</a:t>
            </a:r>
          </a:p>
          <a:p>
            <a:pPr lvl="1">
              <a:defRPr/>
            </a:pPr>
            <a:r>
              <a:rPr lang="en-GB" sz="2800" dirty="0"/>
              <a:t>Fool proofing code</a:t>
            </a:r>
          </a:p>
          <a:p>
            <a:pPr>
              <a:defRPr/>
            </a:pPr>
            <a:r>
              <a:rPr lang="en-GB" sz="2800" dirty="0"/>
              <a:t>Allows builder to generate code for other syntaxes (transparent translation) “limit v. top”</a:t>
            </a:r>
          </a:p>
          <a:p>
            <a:pPr>
              <a:defRPr/>
            </a:pPr>
            <a:r>
              <a:rPr lang="en-GB" sz="2800" dirty="0"/>
              <a:t>Allows builder to introduce new layers in database complexity, for example </a:t>
            </a:r>
            <a:r>
              <a:rPr lang="en-GB" sz="2800" dirty="0" err="1"/>
              <a:t>sharding</a:t>
            </a:r>
            <a:r>
              <a:rPr lang="en-GB" sz="2800" dirty="0"/>
              <a:t>, security layer</a:t>
            </a:r>
          </a:p>
          <a:p>
            <a:pPr>
              <a:defRPr/>
            </a:pPr>
            <a:endParaRPr lang="en-GB" sz="2800" dirty="0"/>
          </a:p>
          <a:p>
            <a:pPr lvl="1">
              <a:defRPr/>
            </a:pPr>
            <a:endParaRPr lang="en-GB" sz="2800" dirty="0"/>
          </a:p>
        </p:txBody>
      </p:sp>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7DCF9766-8210-4BDE-BBEA-DF7C258D19F3}" type="slidenum">
              <a:rPr lang="en-US" altLang="en-US" sz="1200">
                <a:solidFill>
                  <a:srgbClr val="08515E"/>
                </a:solidFill>
              </a:rPr>
              <a:pPr/>
              <a:t>69</a:t>
            </a:fld>
            <a:endParaRPr lang="en-US" altLang="en-US" sz="1200">
              <a:solidFill>
                <a:srgbClr val="08515E"/>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Other DRY violations</a:t>
            </a:r>
          </a:p>
        </p:txBody>
      </p:sp>
      <p:sp>
        <p:nvSpPr>
          <p:cNvPr id="3" name="Content Placeholder 2"/>
          <p:cNvSpPr>
            <a:spLocks noGrp="1"/>
          </p:cNvSpPr>
          <p:nvPr>
            <p:ph idx="1"/>
          </p:nvPr>
        </p:nvSpPr>
        <p:spPr/>
        <p:txBody>
          <a:bodyPr/>
          <a:lstStyle/>
          <a:p>
            <a:r>
              <a:rPr lang="en-GB" dirty="0"/>
              <a:t>Storing repeated data across database tables </a:t>
            </a:r>
          </a:p>
          <a:p>
            <a:r>
              <a:rPr lang="en-GB" dirty="0"/>
              <a:t>Storing derived data across database tables (caching results is ok)</a:t>
            </a:r>
          </a:p>
          <a:p>
            <a:r>
              <a:rPr lang="en-GB" dirty="0"/>
              <a:t>Storing same data at client and server</a:t>
            </a:r>
          </a:p>
          <a:p>
            <a:pPr lvl="1"/>
            <a:r>
              <a:rPr lang="en-GB" dirty="0"/>
              <a:t>Generally always better to store at server and download on initialising client</a:t>
            </a:r>
          </a:p>
          <a:p>
            <a:endParaRPr lang="en-GB" dirty="0"/>
          </a:p>
        </p:txBody>
      </p:sp>
      <p:sp>
        <p:nvSpPr>
          <p:cNvPr id="4" name="Date Placeholder 3"/>
          <p:cNvSpPr>
            <a:spLocks noGrp="1"/>
          </p:cNvSpPr>
          <p:nvPr>
            <p:ph type="dt" sz="half" idx="10"/>
          </p:nvPr>
        </p:nvSpPr>
        <p:spPr/>
        <p:txBody>
          <a:bodyPr/>
          <a:lstStyle/>
          <a:p>
            <a:pPr>
              <a:defRPr/>
            </a:pPr>
            <a:r>
              <a:rPr lang="en-US"/>
              <a:t>© University of Liverpool</a:t>
            </a:r>
            <a:endParaRPr lang="en-US"/>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p>
            <a:r>
              <a:rPr lang="en-US" altLang="en-US"/>
              <a:t>slide  </a:t>
            </a:r>
            <a:fld id="{3522F6FD-B88D-4A3C-9798-1970B1CB4C70}" type="slidenum">
              <a:rPr lang="en-US" altLang="en-US" smtClean="0"/>
              <a:pPr/>
              <a:t>7</a:t>
            </a:fld>
            <a:endParaRPr lang="en-US" altLang="en-US"/>
          </a:p>
        </p:txBody>
      </p:sp>
    </p:spTree>
    <p:extLst>
      <p:ext uri="{BB962C8B-B14F-4D97-AF65-F5344CB8AC3E}">
        <p14:creationId xmlns:p14="http://schemas.microsoft.com/office/powerpoint/2010/main" val="1597859436"/>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Title 1"/>
          <p:cNvSpPr>
            <a:spLocks noGrp="1"/>
          </p:cNvSpPr>
          <p:nvPr>
            <p:ph type="title"/>
          </p:nvPr>
        </p:nvSpPr>
        <p:spPr/>
        <p:txBody>
          <a:bodyPr/>
          <a:lstStyle/>
          <a:p>
            <a:r>
              <a:rPr lang="en-GB" altLang="en-US"/>
              <a:t>Sharding</a:t>
            </a:r>
          </a:p>
        </p:txBody>
      </p:sp>
      <p:sp>
        <p:nvSpPr>
          <p:cNvPr id="72707" name="Content Placeholder 2"/>
          <p:cNvSpPr>
            <a:spLocks noGrp="1"/>
          </p:cNvSpPr>
          <p:nvPr>
            <p:ph idx="1"/>
          </p:nvPr>
        </p:nvSpPr>
        <p:spPr/>
        <p:txBody>
          <a:bodyPr/>
          <a:lstStyle/>
          <a:p>
            <a:r>
              <a:rPr lang="en-GB" altLang="en-US"/>
              <a:t>Splitting data over more than 1 database or database table, based on a key index</a:t>
            </a:r>
          </a:p>
          <a:p>
            <a:r>
              <a:rPr lang="en-GB" altLang="en-US"/>
              <a:t>Data can be divided based on</a:t>
            </a:r>
          </a:p>
          <a:p>
            <a:pPr lvl="1"/>
            <a:r>
              <a:rPr lang="en-GB" altLang="en-US">
                <a:latin typeface="TheSans B5 Plain"/>
              </a:rPr>
              <a:t>Key index range</a:t>
            </a:r>
          </a:p>
          <a:p>
            <a:pPr lvl="2"/>
            <a:r>
              <a:rPr lang="en-GB" altLang="en-US">
                <a:latin typeface="TheSans B5 Plain"/>
              </a:rPr>
              <a:t>(0-99 table 1, 100-199 table 2 etc)</a:t>
            </a:r>
          </a:p>
          <a:p>
            <a:pPr lvl="1"/>
            <a:r>
              <a:rPr lang="en-GB" altLang="en-US">
                <a:latin typeface="TheSans B5 Plain"/>
              </a:rPr>
              <a:t>Hash function on key index</a:t>
            </a:r>
          </a:p>
          <a:p>
            <a:endParaRPr lang="en-GB" altLang="en-US"/>
          </a:p>
        </p:txBody>
      </p:sp>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CD7E2813-754E-46C0-8761-17BB7718A010}" type="slidenum">
              <a:rPr lang="en-US" altLang="en-US" sz="1200">
                <a:solidFill>
                  <a:srgbClr val="08515E"/>
                </a:solidFill>
              </a:rPr>
              <a:pPr/>
              <a:t>70</a:t>
            </a:fld>
            <a:endParaRPr lang="en-US" altLang="en-US" sz="1200">
              <a:solidFill>
                <a:srgbClr val="08515E"/>
              </a:solidFill>
            </a:endParaRP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Title 1"/>
          <p:cNvSpPr>
            <a:spLocks noGrp="1"/>
          </p:cNvSpPr>
          <p:nvPr>
            <p:ph type="title"/>
          </p:nvPr>
        </p:nvSpPr>
        <p:spPr>
          <a:xfrm>
            <a:off x="457200" y="188913"/>
            <a:ext cx="8229600" cy="661987"/>
          </a:xfrm>
        </p:spPr>
        <p:txBody>
          <a:bodyPr/>
          <a:lstStyle/>
          <a:p>
            <a:r>
              <a:rPr lang="en-GB" altLang="en-US"/>
              <a:t>Sharding example</a:t>
            </a:r>
          </a:p>
        </p:txBody>
      </p:sp>
      <p:sp>
        <p:nvSpPr>
          <p:cNvPr id="3" name="Content Placeholder 2"/>
          <p:cNvSpPr>
            <a:spLocks noGrp="1"/>
          </p:cNvSpPr>
          <p:nvPr>
            <p:ph idx="1"/>
          </p:nvPr>
        </p:nvSpPr>
        <p:spPr>
          <a:xfrm>
            <a:off x="457200" y="1233488"/>
            <a:ext cx="8435975" cy="4572000"/>
          </a:xfrm>
        </p:spPr>
        <p:txBody>
          <a:bodyPr/>
          <a:lstStyle/>
          <a:p>
            <a:pPr marL="0" indent="0">
              <a:buFont typeface="Times" panose="02020603050405020304" pitchFamily="18" charset="0"/>
              <a:buNone/>
              <a:defRPr/>
            </a:pPr>
            <a:r>
              <a:rPr lang="en-GB" sz="2800" dirty="0"/>
              <a:t>public String </a:t>
            </a:r>
            <a:r>
              <a:rPr lang="en-GB" sz="2800" dirty="0" err="1"/>
              <a:t>getTableName</a:t>
            </a:r>
            <a:r>
              <a:rPr lang="en-GB" sz="2800" dirty="0"/>
              <a:t>() {</a:t>
            </a:r>
          </a:p>
          <a:p>
            <a:pPr marL="0" indent="0">
              <a:buFont typeface="Times" panose="02020603050405020304" pitchFamily="18" charset="0"/>
              <a:buNone/>
              <a:defRPr/>
            </a:pPr>
            <a:r>
              <a:rPr lang="en-GB" sz="2800" dirty="0"/>
              <a:t>        if (</a:t>
            </a:r>
            <a:r>
              <a:rPr lang="en-GB" sz="2800" dirty="0" err="1"/>
              <a:t>customer_id</a:t>
            </a:r>
            <a:r>
              <a:rPr lang="en-GB" sz="2800" dirty="0"/>
              <a:t>!=0) {</a:t>
            </a:r>
          </a:p>
          <a:p>
            <a:pPr marL="0" indent="0">
              <a:buFont typeface="Times" panose="02020603050405020304" pitchFamily="18" charset="0"/>
              <a:buNone/>
              <a:defRPr/>
            </a:pPr>
            <a:r>
              <a:rPr lang="en-GB" sz="2800" dirty="0"/>
              <a:t>              return </a:t>
            </a:r>
            <a:r>
              <a:rPr lang="en-GB" sz="2800" dirty="0" err="1"/>
              <a:t>tableName</a:t>
            </a:r>
            <a:r>
              <a:rPr lang="en-GB" sz="2800" dirty="0"/>
              <a:t>+”_”+</a:t>
            </a:r>
            <a:r>
              <a:rPr lang="en-GB" sz="2800" dirty="0" err="1"/>
              <a:t>customer_id</a:t>
            </a:r>
            <a:r>
              <a:rPr lang="en-GB" sz="2800" dirty="0"/>
              <a:t>/1000;</a:t>
            </a:r>
          </a:p>
          <a:p>
            <a:pPr marL="0" indent="0">
              <a:buFont typeface="Times" panose="02020603050405020304" pitchFamily="18" charset="0"/>
              <a:buNone/>
              <a:defRPr/>
            </a:pPr>
            <a:r>
              <a:rPr lang="en-GB" sz="2800" dirty="0"/>
              <a:t>        } else {</a:t>
            </a:r>
          </a:p>
          <a:p>
            <a:pPr marL="0" indent="0">
              <a:buFont typeface="Times" panose="02020603050405020304" pitchFamily="18" charset="0"/>
              <a:buNone/>
              <a:defRPr/>
            </a:pPr>
            <a:r>
              <a:rPr lang="en-GB" sz="2800" dirty="0"/>
              <a:t>             return </a:t>
            </a:r>
            <a:r>
              <a:rPr lang="en-GB" sz="2800" dirty="0" err="1"/>
              <a:t>tableName</a:t>
            </a:r>
            <a:r>
              <a:rPr lang="en-GB" sz="2800" dirty="0"/>
              <a:t>;</a:t>
            </a:r>
          </a:p>
          <a:p>
            <a:pPr marL="0" indent="0">
              <a:buFont typeface="Times" panose="02020603050405020304" pitchFamily="18" charset="0"/>
              <a:buNone/>
              <a:defRPr/>
            </a:pPr>
            <a:r>
              <a:rPr lang="en-GB" sz="2800" dirty="0"/>
              <a:t>        }</a:t>
            </a:r>
          </a:p>
          <a:p>
            <a:pPr marL="0" indent="0">
              <a:buFont typeface="Times" panose="02020603050405020304" pitchFamily="18" charset="0"/>
              <a:buNone/>
              <a:defRPr/>
            </a:pPr>
            <a:r>
              <a:rPr lang="en-GB" sz="2800" dirty="0"/>
              <a:t>    }</a:t>
            </a:r>
          </a:p>
          <a:p>
            <a:pPr>
              <a:defRPr/>
            </a:pPr>
            <a:endParaRPr lang="en-GB" dirty="0"/>
          </a:p>
        </p:txBody>
      </p:sp>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29216978-2B50-41F1-A91A-3C2E553A3E7D}" type="slidenum">
              <a:rPr lang="en-US" altLang="en-US" sz="1200">
                <a:solidFill>
                  <a:srgbClr val="08515E"/>
                </a:solidFill>
              </a:rPr>
              <a:pPr/>
              <a:t>71</a:t>
            </a:fld>
            <a:endParaRPr lang="en-US" altLang="en-US" sz="1200">
              <a:solidFill>
                <a:srgbClr val="08515E"/>
              </a:solidFill>
            </a:endParaRP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Title 1"/>
          <p:cNvSpPr>
            <a:spLocks noGrp="1"/>
          </p:cNvSpPr>
          <p:nvPr>
            <p:ph type="title"/>
          </p:nvPr>
        </p:nvSpPr>
        <p:spPr>
          <a:xfrm>
            <a:off x="457200" y="174625"/>
            <a:ext cx="8229600" cy="661988"/>
          </a:xfrm>
        </p:spPr>
        <p:txBody>
          <a:bodyPr/>
          <a:lstStyle/>
          <a:p>
            <a:r>
              <a:rPr lang="en-GB" altLang="en-US"/>
              <a:t>Table validation</a:t>
            </a:r>
          </a:p>
        </p:txBody>
      </p:sp>
      <p:sp>
        <p:nvSpPr>
          <p:cNvPr id="3" name="Content Placeholder 2"/>
          <p:cNvSpPr>
            <a:spLocks noGrp="1"/>
          </p:cNvSpPr>
          <p:nvPr>
            <p:ph idx="1"/>
          </p:nvPr>
        </p:nvSpPr>
        <p:spPr>
          <a:xfrm>
            <a:off x="457200" y="908050"/>
            <a:ext cx="7848600" cy="4572000"/>
          </a:xfrm>
        </p:spPr>
        <p:txBody>
          <a:bodyPr/>
          <a:lstStyle/>
          <a:p>
            <a:pPr>
              <a:defRPr/>
            </a:pPr>
            <a:r>
              <a:rPr lang="en-GB" dirty="0"/>
              <a:t>Can debug to make sure table names are valid for the application</a:t>
            </a:r>
          </a:p>
          <a:p>
            <a:pPr marL="457200" lvl="1" indent="0">
              <a:buFont typeface="Times CE"/>
              <a:buNone/>
              <a:defRPr/>
            </a:pPr>
            <a:r>
              <a:rPr lang="en-GB" sz="2400" dirty="0"/>
              <a:t>public void </a:t>
            </a:r>
            <a:r>
              <a:rPr lang="en-GB" sz="2400" dirty="0" err="1"/>
              <a:t>setTableName</a:t>
            </a:r>
            <a:r>
              <a:rPr lang="en-GB" sz="2400" dirty="0"/>
              <a:t>(String </a:t>
            </a:r>
            <a:r>
              <a:rPr lang="en-GB" sz="2400" dirty="0" err="1"/>
              <a:t>tableName</a:t>
            </a:r>
            <a:r>
              <a:rPr lang="en-GB" sz="2400" dirty="0"/>
              <a:t>) throws </a:t>
            </a:r>
            <a:r>
              <a:rPr lang="en-GB" sz="2400" dirty="0" err="1"/>
              <a:t>BadTableNameException</a:t>
            </a:r>
            <a:r>
              <a:rPr lang="en-GB" sz="2400" dirty="0"/>
              <a:t> {</a:t>
            </a:r>
          </a:p>
          <a:p>
            <a:pPr marL="457200" lvl="1" indent="0">
              <a:buFont typeface="Times CE"/>
              <a:buNone/>
              <a:defRPr/>
            </a:pPr>
            <a:r>
              <a:rPr lang="en-GB" sz="2400" dirty="0"/>
              <a:t>        if (!</a:t>
            </a:r>
            <a:r>
              <a:rPr lang="en-GB" sz="2400" dirty="0" err="1"/>
              <a:t>tableNames.contains</a:t>
            </a:r>
            <a:r>
              <a:rPr lang="en-GB" sz="2400" dirty="0"/>
              <a:t>(</a:t>
            </a:r>
            <a:r>
              <a:rPr lang="en-GB" sz="2400" dirty="0" err="1"/>
              <a:t>tableName</a:t>
            </a:r>
            <a:r>
              <a:rPr lang="en-GB" sz="2400" dirty="0"/>
              <a:t>)) {</a:t>
            </a:r>
          </a:p>
          <a:p>
            <a:pPr marL="457200" lvl="1" indent="0">
              <a:buFont typeface="Times CE"/>
              <a:buNone/>
              <a:defRPr/>
            </a:pPr>
            <a:r>
              <a:rPr lang="en-GB" sz="2400" dirty="0"/>
              <a:t>            throw new </a:t>
            </a:r>
            <a:r>
              <a:rPr lang="en-GB" sz="2400" dirty="0" err="1"/>
              <a:t>BadTableNameException</a:t>
            </a:r>
            <a:r>
              <a:rPr lang="en-GB" sz="2400" dirty="0"/>
              <a:t>();</a:t>
            </a:r>
          </a:p>
          <a:p>
            <a:pPr marL="457200" lvl="1" indent="0">
              <a:buFont typeface="Times CE"/>
              <a:buNone/>
              <a:defRPr/>
            </a:pPr>
            <a:r>
              <a:rPr lang="en-GB" sz="2400" dirty="0"/>
              <a:t>            </a:t>
            </a:r>
          </a:p>
          <a:p>
            <a:pPr marL="457200" lvl="1" indent="0">
              <a:buFont typeface="Times CE"/>
              <a:buNone/>
              <a:defRPr/>
            </a:pPr>
            <a:r>
              <a:rPr lang="en-GB" sz="2400" dirty="0"/>
              <a:t>            };</a:t>
            </a:r>
          </a:p>
          <a:p>
            <a:pPr marL="457200" lvl="1" indent="0">
              <a:buFont typeface="Times CE"/>
              <a:buNone/>
              <a:defRPr/>
            </a:pPr>
            <a:r>
              <a:rPr lang="en-GB" sz="2400" dirty="0"/>
              <a:t>        }</a:t>
            </a:r>
          </a:p>
          <a:p>
            <a:pPr marL="457200" lvl="1" indent="0">
              <a:buFont typeface="Times CE"/>
              <a:buNone/>
              <a:defRPr/>
            </a:pPr>
            <a:r>
              <a:rPr lang="en-GB" sz="2400" dirty="0"/>
              <a:t>        </a:t>
            </a:r>
            <a:r>
              <a:rPr lang="en-GB" sz="2400" dirty="0" err="1"/>
              <a:t>this.tableName</a:t>
            </a:r>
            <a:r>
              <a:rPr lang="en-GB" sz="2400" dirty="0"/>
              <a:t> = </a:t>
            </a:r>
            <a:r>
              <a:rPr lang="en-GB" sz="2400" dirty="0" err="1"/>
              <a:t>tableName</a:t>
            </a:r>
            <a:r>
              <a:rPr lang="en-GB" sz="2400" dirty="0"/>
              <a:t>;</a:t>
            </a:r>
          </a:p>
          <a:p>
            <a:pPr marL="457200" lvl="1" indent="0">
              <a:buFont typeface="Times CE"/>
              <a:buNone/>
              <a:defRPr/>
            </a:pPr>
            <a:r>
              <a:rPr lang="en-GB" sz="2400" dirty="0"/>
              <a:t>    }</a:t>
            </a:r>
          </a:p>
          <a:p>
            <a:pPr marL="457200" lvl="1" indent="0">
              <a:buFont typeface="Times CE"/>
              <a:buNone/>
              <a:defRPr/>
            </a:pPr>
            <a:r>
              <a:rPr lang="en-GB" sz="2400" dirty="0"/>
              <a:t>More useful than run time SQL error, since error is caught earlier, better application control</a:t>
            </a:r>
          </a:p>
          <a:p>
            <a:pPr lvl="1">
              <a:defRPr/>
            </a:pPr>
            <a:endParaRPr lang="en-GB" dirty="0"/>
          </a:p>
        </p:txBody>
      </p:sp>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B9914D14-34D1-4922-9655-178992103E16}" type="slidenum">
              <a:rPr lang="en-US" altLang="en-US" sz="1200">
                <a:solidFill>
                  <a:srgbClr val="08515E"/>
                </a:solidFill>
              </a:rPr>
              <a:pPr/>
              <a:t>72</a:t>
            </a:fld>
            <a:endParaRPr lang="en-US" altLang="en-US" sz="1200">
              <a:solidFill>
                <a:srgbClr val="08515E"/>
              </a:solidFill>
            </a:endParaRP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Title 1"/>
          <p:cNvSpPr>
            <a:spLocks noGrp="1"/>
          </p:cNvSpPr>
          <p:nvPr>
            <p:ph type="title"/>
          </p:nvPr>
        </p:nvSpPr>
        <p:spPr/>
        <p:txBody>
          <a:bodyPr/>
          <a:lstStyle/>
          <a:p>
            <a:r>
              <a:rPr lang="en-GB" altLang="en-US"/>
              <a:t>Multiton</a:t>
            </a:r>
          </a:p>
        </p:txBody>
      </p:sp>
      <p:sp>
        <p:nvSpPr>
          <p:cNvPr id="75779" name="Content Placeholder 2"/>
          <p:cNvSpPr>
            <a:spLocks noGrp="1"/>
          </p:cNvSpPr>
          <p:nvPr>
            <p:ph idx="1"/>
          </p:nvPr>
        </p:nvSpPr>
        <p:spPr/>
        <p:txBody>
          <a:bodyPr/>
          <a:lstStyle/>
          <a:p>
            <a:r>
              <a:rPr lang="en-GB" altLang="en-US"/>
              <a:t>Like a singleton, but</a:t>
            </a:r>
          </a:p>
          <a:p>
            <a:pPr lvl="1"/>
            <a:r>
              <a:rPr lang="en-GB" altLang="en-US">
                <a:latin typeface="TheSans B5 Plain"/>
              </a:rPr>
              <a:t>Produces a different singleton instance dependent on a key</a:t>
            </a:r>
          </a:p>
          <a:p>
            <a:pPr lvl="1"/>
            <a:r>
              <a:rPr lang="en-GB" altLang="en-US">
                <a:latin typeface="TheSans B5 Plain"/>
              </a:rPr>
              <a:t>Example</a:t>
            </a:r>
          </a:p>
          <a:p>
            <a:pPr lvl="2"/>
            <a:r>
              <a:rPr lang="en-GB" altLang="en-US">
                <a:latin typeface="TheSans B5 Plain"/>
              </a:rPr>
              <a:t>You want a singleton class instance for a CRM (Customer relationship manager) for each customer</a:t>
            </a:r>
          </a:p>
        </p:txBody>
      </p:sp>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52E4C530-F6A0-413A-917F-32947987ED55}" type="slidenum">
              <a:rPr lang="en-US" altLang="en-US" sz="1200">
                <a:solidFill>
                  <a:srgbClr val="08515E"/>
                </a:solidFill>
              </a:rPr>
              <a:pPr/>
              <a:t>73</a:t>
            </a:fld>
            <a:endParaRPr lang="en-US" altLang="en-US" sz="1200">
              <a:solidFill>
                <a:srgbClr val="08515E"/>
              </a:solidFill>
            </a:endParaRP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Title 1"/>
          <p:cNvSpPr>
            <a:spLocks noGrp="1"/>
          </p:cNvSpPr>
          <p:nvPr>
            <p:ph type="title"/>
          </p:nvPr>
        </p:nvSpPr>
        <p:spPr>
          <a:xfrm>
            <a:off x="457200" y="-41275"/>
            <a:ext cx="8229600" cy="661988"/>
          </a:xfrm>
        </p:spPr>
        <p:txBody>
          <a:bodyPr/>
          <a:lstStyle/>
          <a:p>
            <a:r>
              <a:rPr lang="en-GB" altLang="en-US"/>
              <a:t>Multiton code example</a:t>
            </a:r>
          </a:p>
        </p:txBody>
      </p:sp>
      <p:sp>
        <p:nvSpPr>
          <p:cNvPr id="76803" name="Content Placeholder 2"/>
          <p:cNvSpPr>
            <a:spLocks noGrp="1"/>
          </p:cNvSpPr>
          <p:nvPr>
            <p:ph idx="1"/>
          </p:nvPr>
        </p:nvSpPr>
        <p:spPr>
          <a:xfrm>
            <a:off x="457200" y="585788"/>
            <a:ext cx="8435975" cy="4572000"/>
          </a:xfrm>
        </p:spPr>
        <p:txBody>
          <a:bodyPr/>
          <a:lstStyle/>
          <a:p>
            <a:pPr marL="0" indent="0">
              <a:buFont typeface="Times" panose="02020603050405020304" pitchFamily="18" charset="0"/>
              <a:buNone/>
            </a:pPr>
            <a:r>
              <a:rPr lang="en-GB" altLang="en-US" sz="1800"/>
              <a:t>public class CRMHandler {</a:t>
            </a:r>
          </a:p>
          <a:p>
            <a:pPr marL="0" indent="0">
              <a:buFont typeface="Times" panose="02020603050405020304" pitchFamily="18" charset="0"/>
              <a:buNone/>
            </a:pPr>
            <a:r>
              <a:rPr lang="en-GB" altLang="en-US" sz="1800"/>
              <a:t>    private int customer_id=0;</a:t>
            </a:r>
          </a:p>
          <a:p>
            <a:pPr marL="0" indent="0">
              <a:buFont typeface="Times" panose="02020603050405020304" pitchFamily="18" charset="0"/>
              <a:buNone/>
            </a:pPr>
            <a:r>
              <a:rPr lang="en-GB" altLang="en-US" sz="1800"/>
              <a:t>    private int staffid=0;</a:t>
            </a:r>
          </a:p>
          <a:p>
            <a:pPr marL="0" indent="0">
              <a:buFont typeface="Times" panose="02020603050405020304" pitchFamily="18" charset="0"/>
              <a:buNone/>
            </a:pPr>
            <a:r>
              <a:rPr lang="en-GB" altLang="en-US" sz="1800"/>
              <a:t>    private java.util.Date lastContactTime;</a:t>
            </a:r>
          </a:p>
          <a:p>
            <a:pPr marL="0" indent="0">
              <a:buFont typeface="Times" panose="02020603050405020304" pitchFamily="18" charset="0"/>
              <a:buNone/>
            </a:pPr>
            <a:r>
              <a:rPr lang="en-GB" altLang="en-US" sz="1800"/>
              <a:t>    private static  Hashtable &lt;Integer,CRMHandler&gt; allHandlers =new Hashtable &lt;Integer,CRMHandler&gt;() ;</a:t>
            </a:r>
          </a:p>
          <a:p>
            <a:pPr marL="0" indent="0">
              <a:buFont typeface="Times" panose="02020603050405020304" pitchFamily="18" charset="0"/>
              <a:buNone/>
            </a:pPr>
            <a:r>
              <a:rPr lang="en-GB" altLang="en-US" sz="1800"/>
              <a:t>    </a:t>
            </a:r>
          </a:p>
          <a:p>
            <a:pPr marL="0" indent="0">
              <a:buFont typeface="Times" panose="02020603050405020304" pitchFamily="18" charset="0"/>
              <a:buNone/>
            </a:pPr>
            <a:r>
              <a:rPr lang="en-GB" altLang="en-US" sz="1800"/>
              <a:t>    private CRMHandler(int customer_id) {      // private constructor</a:t>
            </a:r>
          </a:p>
          <a:p>
            <a:pPr marL="0" indent="0">
              <a:buFont typeface="Times" panose="02020603050405020304" pitchFamily="18" charset="0"/>
              <a:buNone/>
            </a:pPr>
            <a:r>
              <a:rPr lang="en-GB" altLang="en-US" sz="1800"/>
              <a:t>        this.customer_id=customer_id;</a:t>
            </a:r>
          </a:p>
          <a:p>
            <a:pPr marL="0" indent="0">
              <a:buFont typeface="Times" panose="02020603050405020304" pitchFamily="18" charset="0"/>
              <a:buNone/>
            </a:pPr>
            <a:r>
              <a:rPr lang="en-GB" altLang="en-US" sz="1800"/>
              <a:t>        System.out.println("Making handler for customer id "+customer_id);        </a:t>
            </a:r>
          </a:p>
          <a:p>
            <a:pPr marL="0" indent="0">
              <a:buFont typeface="Times" panose="02020603050405020304" pitchFamily="18" charset="0"/>
              <a:buNone/>
            </a:pPr>
            <a:r>
              <a:rPr lang="en-GB" altLang="en-US" sz="1800"/>
              <a:t>    }</a:t>
            </a:r>
          </a:p>
          <a:p>
            <a:pPr marL="0" indent="0">
              <a:buFont typeface="Times" panose="02020603050405020304" pitchFamily="18" charset="0"/>
              <a:buNone/>
            </a:pPr>
            <a:r>
              <a:rPr lang="en-GB" altLang="en-US" sz="1800"/>
              <a:t>    </a:t>
            </a:r>
          </a:p>
          <a:p>
            <a:pPr marL="0" indent="0">
              <a:buFont typeface="Times" panose="02020603050405020304" pitchFamily="18" charset="0"/>
              <a:buNone/>
            </a:pPr>
            <a:r>
              <a:rPr lang="en-GB" altLang="en-US" sz="1800"/>
              <a:t>    public static synchronized CRMHandler getCRMHandler(int customer_id) {</a:t>
            </a:r>
          </a:p>
          <a:p>
            <a:pPr marL="0" indent="0">
              <a:buFont typeface="Times" panose="02020603050405020304" pitchFamily="18" charset="0"/>
              <a:buNone/>
            </a:pPr>
            <a:r>
              <a:rPr lang="en-GB" altLang="en-US" sz="1800"/>
              <a:t>        if (!allHandlers.containsKey(new Integer(customer_id))) {</a:t>
            </a:r>
          </a:p>
          <a:p>
            <a:pPr marL="0" indent="0">
              <a:buFont typeface="Times" panose="02020603050405020304" pitchFamily="18" charset="0"/>
              <a:buNone/>
            </a:pPr>
            <a:r>
              <a:rPr lang="en-GB" altLang="en-US" sz="1800"/>
              <a:t>            CRMHandler handler=new CRMHandler(customer_id);</a:t>
            </a:r>
          </a:p>
          <a:p>
            <a:pPr marL="0" indent="0">
              <a:buFont typeface="Times" panose="02020603050405020304" pitchFamily="18" charset="0"/>
              <a:buNone/>
            </a:pPr>
            <a:r>
              <a:rPr lang="en-GB" altLang="en-US" sz="1800"/>
              <a:t>            allHandlers.put(new Integer(customer_id), handler);</a:t>
            </a:r>
          </a:p>
          <a:p>
            <a:pPr marL="0" indent="0">
              <a:buFont typeface="Times" panose="02020603050405020304" pitchFamily="18" charset="0"/>
              <a:buNone/>
            </a:pPr>
            <a:r>
              <a:rPr lang="en-GB" altLang="en-US" sz="1800"/>
              <a:t>        }</a:t>
            </a:r>
          </a:p>
          <a:p>
            <a:pPr marL="0" indent="0">
              <a:buFont typeface="Times" panose="02020603050405020304" pitchFamily="18" charset="0"/>
              <a:buNone/>
            </a:pPr>
            <a:r>
              <a:rPr lang="en-GB" altLang="en-US" sz="1800"/>
              <a:t>        return(allHandlers.get(new Integer(customer_id)));</a:t>
            </a:r>
          </a:p>
          <a:p>
            <a:pPr marL="0" indent="0">
              <a:buFont typeface="Times" panose="02020603050405020304" pitchFamily="18" charset="0"/>
              <a:buNone/>
            </a:pPr>
            <a:r>
              <a:rPr lang="en-GB" altLang="en-US" sz="1800"/>
              <a:t>    }  </a:t>
            </a:r>
          </a:p>
          <a:p>
            <a:pPr marL="0" indent="0">
              <a:buFont typeface="Times" panose="02020603050405020304" pitchFamily="18" charset="0"/>
              <a:buNone/>
            </a:pPr>
            <a:r>
              <a:rPr lang="en-GB" altLang="en-US" sz="1800"/>
              <a:t>    </a:t>
            </a:r>
          </a:p>
          <a:p>
            <a:pPr marL="0" indent="0">
              <a:buFont typeface="Times" panose="02020603050405020304" pitchFamily="18" charset="0"/>
              <a:buNone/>
            </a:pPr>
            <a:r>
              <a:rPr lang="en-GB" altLang="en-US" sz="1800"/>
              <a:t>}</a:t>
            </a:r>
          </a:p>
        </p:txBody>
      </p:sp>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2F09DECC-DEC5-4224-93CB-13B79733F954}" type="slidenum">
              <a:rPr lang="en-US" altLang="en-US" sz="1200">
                <a:solidFill>
                  <a:srgbClr val="08515E"/>
                </a:solidFill>
              </a:rPr>
              <a:pPr/>
              <a:t>74</a:t>
            </a:fld>
            <a:endParaRPr lang="en-US" altLang="en-US" sz="1200">
              <a:solidFill>
                <a:srgbClr val="08515E"/>
              </a:solidFill>
            </a:endParaRP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Title 1"/>
          <p:cNvSpPr>
            <a:spLocks noGrp="1"/>
          </p:cNvSpPr>
          <p:nvPr>
            <p:ph type="title"/>
          </p:nvPr>
        </p:nvSpPr>
        <p:spPr>
          <a:xfrm>
            <a:off x="457200" y="103188"/>
            <a:ext cx="8229600" cy="661987"/>
          </a:xfrm>
        </p:spPr>
        <p:txBody>
          <a:bodyPr/>
          <a:lstStyle/>
          <a:p>
            <a:r>
              <a:rPr lang="en-GB" altLang="en-US"/>
              <a:t>Flyweight pattern</a:t>
            </a:r>
          </a:p>
        </p:txBody>
      </p:sp>
      <p:sp>
        <p:nvSpPr>
          <p:cNvPr id="77827" name="Content Placeholder 2"/>
          <p:cNvSpPr>
            <a:spLocks noGrp="1"/>
          </p:cNvSpPr>
          <p:nvPr>
            <p:ph idx="1"/>
          </p:nvPr>
        </p:nvSpPr>
        <p:spPr>
          <a:xfrm>
            <a:off x="457200" y="1125538"/>
            <a:ext cx="7848600" cy="4572000"/>
          </a:xfrm>
        </p:spPr>
        <p:txBody>
          <a:bodyPr/>
          <a:lstStyle/>
          <a:p>
            <a:r>
              <a:rPr lang="en-GB" altLang="en-US"/>
              <a:t>Used to share memory allocation between objects with similar properties</a:t>
            </a:r>
          </a:p>
          <a:p>
            <a:r>
              <a:rPr lang="en-GB" altLang="en-US"/>
              <a:t>Example</a:t>
            </a:r>
          </a:p>
          <a:p>
            <a:pPr lvl="1"/>
            <a:r>
              <a:rPr lang="en-GB" altLang="en-US">
                <a:latin typeface="TheSans B5 Plain"/>
              </a:rPr>
              <a:t>A word processor could have a different font definition for each character</a:t>
            </a:r>
          </a:p>
          <a:p>
            <a:r>
              <a:rPr lang="en-GB" altLang="en-US"/>
              <a:t>Related to Multiton</a:t>
            </a:r>
          </a:p>
          <a:p>
            <a:pPr lvl="1"/>
            <a:r>
              <a:rPr lang="en-GB" altLang="en-US">
                <a:latin typeface="TheSans B5 Plain"/>
              </a:rPr>
              <a:t>Heavyweight resource will be often expressed a multiton</a:t>
            </a:r>
          </a:p>
        </p:txBody>
      </p:sp>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A14AB536-2D58-433D-8A31-10800D45DF36}" type="slidenum">
              <a:rPr lang="en-US" altLang="en-US" sz="1200">
                <a:solidFill>
                  <a:srgbClr val="08515E"/>
                </a:solidFill>
              </a:rPr>
              <a:pPr/>
              <a:t>75</a:t>
            </a:fld>
            <a:endParaRPr lang="en-US" altLang="en-US" sz="1200">
              <a:solidFill>
                <a:srgbClr val="08515E"/>
              </a:solidFill>
            </a:endParaRP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Title 1"/>
          <p:cNvSpPr>
            <a:spLocks noGrp="1"/>
          </p:cNvSpPr>
          <p:nvPr>
            <p:ph type="title"/>
          </p:nvPr>
        </p:nvSpPr>
        <p:spPr/>
        <p:txBody>
          <a:bodyPr/>
          <a:lstStyle/>
          <a:p>
            <a:r>
              <a:rPr lang="en-GB" altLang="en-US"/>
              <a:t>Flyweight example</a:t>
            </a:r>
          </a:p>
        </p:txBody>
      </p:sp>
      <p:sp>
        <p:nvSpPr>
          <p:cNvPr id="78851" name="Content Placeholder 2"/>
          <p:cNvSpPr>
            <a:spLocks noGrp="1"/>
          </p:cNvSpPr>
          <p:nvPr>
            <p:ph idx="1"/>
          </p:nvPr>
        </p:nvSpPr>
        <p:spPr/>
        <p:txBody>
          <a:bodyPr/>
          <a:lstStyle/>
          <a:p>
            <a:pPr marL="0" indent="0">
              <a:buFont typeface="Times" panose="02020603050405020304" pitchFamily="18" charset="0"/>
              <a:buNone/>
            </a:pPr>
            <a:r>
              <a:rPr lang="en-GB" altLang="en-US" sz="2000"/>
              <a:t>public class FontDefinition {</a:t>
            </a:r>
          </a:p>
          <a:p>
            <a:pPr marL="0" indent="0">
              <a:buFont typeface="Times" panose="02020603050405020304" pitchFamily="18" charset="0"/>
              <a:buNone/>
            </a:pPr>
            <a:r>
              <a:rPr lang="en-GB" altLang="en-US" sz="2000"/>
              <a:t>    private static  Hashtable &lt;String,FontDefinition&gt; allFonts =new Hashtable &lt;String,FontDefinition&gt;() ;</a:t>
            </a:r>
          </a:p>
          <a:p>
            <a:pPr marL="0" indent="0">
              <a:buFont typeface="Times" panose="02020603050405020304" pitchFamily="18" charset="0"/>
              <a:buNone/>
            </a:pPr>
            <a:r>
              <a:rPr lang="en-GB" altLang="en-US" sz="2000"/>
              <a:t>    private String name="";</a:t>
            </a:r>
          </a:p>
          <a:p>
            <a:pPr marL="0" indent="0">
              <a:buFont typeface="Times" panose="02020603050405020304" pitchFamily="18" charset="0"/>
              <a:buNone/>
            </a:pPr>
            <a:r>
              <a:rPr lang="en-GB" altLang="en-US" sz="2000"/>
              <a:t>    private java.awt.Font font;</a:t>
            </a:r>
          </a:p>
          <a:p>
            <a:pPr marL="0" indent="0">
              <a:buFont typeface="Times" panose="02020603050405020304" pitchFamily="18" charset="0"/>
              <a:buNone/>
            </a:pPr>
            <a:r>
              <a:rPr lang="en-GB" altLang="en-US" sz="2000"/>
              <a:t>    private FontDefinition(String name) {      // private constructor</a:t>
            </a:r>
          </a:p>
          <a:p>
            <a:pPr marL="0" indent="0">
              <a:buFont typeface="Times" panose="02020603050405020304" pitchFamily="18" charset="0"/>
              <a:buNone/>
            </a:pPr>
            <a:r>
              <a:rPr lang="en-GB" altLang="en-US" sz="2000"/>
              <a:t>        this.name=name;        </a:t>
            </a:r>
          </a:p>
          <a:p>
            <a:pPr marL="0" indent="0">
              <a:buFont typeface="Times" panose="02020603050405020304" pitchFamily="18" charset="0"/>
              <a:buNone/>
            </a:pPr>
            <a:r>
              <a:rPr lang="en-GB" altLang="en-US" sz="2000"/>
              <a:t>        // TO DO</a:t>
            </a:r>
          </a:p>
          <a:p>
            <a:pPr marL="0" indent="0">
              <a:buFont typeface="Times" panose="02020603050405020304" pitchFamily="18" charset="0"/>
              <a:buNone/>
            </a:pPr>
            <a:r>
              <a:rPr lang="en-GB" altLang="en-US" sz="2000"/>
              <a:t>        // Code to create Font natively is here see AWT documentation for Java                </a:t>
            </a:r>
          </a:p>
          <a:p>
            <a:pPr marL="0" indent="0">
              <a:buFont typeface="Times" panose="02020603050405020304" pitchFamily="18" charset="0"/>
              <a:buNone/>
            </a:pPr>
            <a:r>
              <a:rPr lang="en-GB" altLang="en-US" sz="2000"/>
              <a:t>        //</a:t>
            </a:r>
          </a:p>
          <a:p>
            <a:pPr marL="0" indent="0">
              <a:buFont typeface="Times" panose="02020603050405020304" pitchFamily="18" charset="0"/>
              <a:buNone/>
            </a:pPr>
            <a:r>
              <a:rPr lang="en-GB" altLang="en-US" sz="2000"/>
              <a:t>    }</a:t>
            </a:r>
          </a:p>
        </p:txBody>
      </p:sp>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F8916386-3CE9-49D2-AFC4-FF0FD477A6E1}" type="slidenum">
              <a:rPr lang="en-US" altLang="en-US" sz="1200">
                <a:solidFill>
                  <a:srgbClr val="08515E"/>
                </a:solidFill>
              </a:rPr>
              <a:pPr/>
              <a:t>76</a:t>
            </a:fld>
            <a:endParaRPr lang="en-US" altLang="en-US" sz="1200">
              <a:solidFill>
                <a:srgbClr val="08515E"/>
              </a:solidFill>
            </a:endParaRP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Title 1"/>
          <p:cNvSpPr>
            <a:spLocks noGrp="1"/>
          </p:cNvSpPr>
          <p:nvPr>
            <p:ph type="title"/>
          </p:nvPr>
        </p:nvSpPr>
        <p:spPr/>
        <p:txBody>
          <a:bodyPr/>
          <a:lstStyle/>
          <a:p>
            <a:r>
              <a:rPr lang="en-GB" altLang="en-US"/>
              <a:t>Flyweight example</a:t>
            </a:r>
          </a:p>
        </p:txBody>
      </p:sp>
      <p:sp>
        <p:nvSpPr>
          <p:cNvPr id="3" name="Content Placeholder 2"/>
          <p:cNvSpPr>
            <a:spLocks noGrp="1"/>
          </p:cNvSpPr>
          <p:nvPr>
            <p:ph idx="1"/>
          </p:nvPr>
        </p:nvSpPr>
        <p:spPr/>
        <p:txBody>
          <a:bodyPr/>
          <a:lstStyle/>
          <a:p>
            <a:pPr marL="0" indent="0">
              <a:buFont typeface="Times" panose="02020603050405020304" pitchFamily="18" charset="0"/>
              <a:buNone/>
              <a:defRPr/>
            </a:pPr>
            <a:r>
              <a:rPr lang="en-GB" sz="2400" dirty="0"/>
              <a:t>public static synchronized </a:t>
            </a:r>
            <a:r>
              <a:rPr lang="en-GB" sz="2400" dirty="0" err="1"/>
              <a:t>FontDefinition</a:t>
            </a:r>
            <a:r>
              <a:rPr lang="en-GB" sz="2400" dirty="0"/>
              <a:t> </a:t>
            </a:r>
            <a:r>
              <a:rPr lang="en-GB" sz="2400" dirty="0" err="1"/>
              <a:t>getFont</a:t>
            </a:r>
            <a:r>
              <a:rPr lang="en-GB" sz="2400" dirty="0"/>
              <a:t>(String name) {</a:t>
            </a:r>
          </a:p>
          <a:p>
            <a:pPr marL="0" indent="0">
              <a:buFont typeface="Times" panose="02020603050405020304" pitchFamily="18" charset="0"/>
              <a:buNone/>
              <a:defRPr/>
            </a:pPr>
            <a:r>
              <a:rPr lang="en-GB" sz="2400" dirty="0"/>
              <a:t>        if (!</a:t>
            </a:r>
            <a:r>
              <a:rPr lang="en-GB" sz="2400" dirty="0" err="1"/>
              <a:t>allFonts.containsKey</a:t>
            </a:r>
            <a:r>
              <a:rPr lang="en-GB" sz="2400" dirty="0"/>
              <a:t>(name)) {</a:t>
            </a:r>
          </a:p>
          <a:p>
            <a:pPr marL="0" indent="0">
              <a:buFont typeface="Times" panose="02020603050405020304" pitchFamily="18" charset="0"/>
              <a:buNone/>
              <a:defRPr/>
            </a:pPr>
            <a:r>
              <a:rPr lang="en-GB" sz="2400" dirty="0"/>
              <a:t>            </a:t>
            </a:r>
            <a:r>
              <a:rPr lang="en-GB" sz="2400" dirty="0" err="1"/>
              <a:t>FontDefinition</a:t>
            </a:r>
            <a:r>
              <a:rPr lang="en-GB" sz="2400" dirty="0"/>
              <a:t> definition=new </a:t>
            </a:r>
            <a:r>
              <a:rPr lang="en-GB" sz="2400" dirty="0" err="1"/>
              <a:t>FontDefinition</a:t>
            </a:r>
            <a:r>
              <a:rPr lang="en-GB" sz="2400" dirty="0"/>
              <a:t>(name);</a:t>
            </a:r>
          </a:p>
          <a:p>
            <a:pPr marL="0" indent="0">
              <a:buFont typeface="Times" panose="02020603050405020304" pitchFamily="18" charset="0"/>
              <a:buNone/>
              <a:defRPr/>
            </a:pPr>
            <a:r>
              <a:rPr lang="en-GB" sz="2400" dirty="0"/>
              <a:t>            </a:t>
            </a:r>
            <a:r>
              <a:rPr lang="en-GB" sz="2400" dirty="0" err="1"/>
              <a:t>allFonts.put</a:t>
            </a:r>
            <a:r>
              <a:rPr lang="en-GB" sz="2400" dirty="0"/>
              <a:t>(</a:t>
            </a:r>
            <a:r>
              <a:rPr lang="en-GB" sz="2400" dirty="0" err="1"/>
              <a:t>name,definition</a:t>
            </a:r>
            <a:r>
              <a:rPr lang="en-GB" sz="2400" dirty="0"/>
              <a:t>);</a:t>
            </a:r>
          </a:p>
          <a:p>
            <a:pPr marL="0" indent="0">
              <a:buFont typeface="Times" panose="02020603050405020304" pitchFamily="18" charset="0"/>
              <a:buNone/>
              <a:defRPr/>
            </a:pPr>
            <a:r>
              <a:rPr lang="en-GB" sz="2400" dirty="0"/>
              <a:t>        }</a:t>
            </a:r>
          </a:p>
          <a:p>
            <a:pPr marL="0" indent="0">
              <a:buFont typeface="Times" panose="02020603050405020304" pitchFamily="18" charset="0"/>
              <a:buNone/>
              <a:defRPr/>
            </a:pPr>
            <a:r>
              <a:rPr lang="en-GB" sz="2400" dirty="0"/>
              <a:t>        return(</a:t>
            </a:r>
            <a:r>
              <a:rPr lang="en-GB" sz="2400" dirty="0" err="1"/>
              <a:t>allFonts.get</a:t>
            </a:r>
            <a:r>
              <a:rPr lang="en-GB" sz="2400" dirty="0"/>
              <a:t>(name));</a:t>
            </a:r>
          </a:p>
          <a:p>
            <a:pPr marL="0" indent="0">
              <a:buFont typeface="Times" panose="02020603050405020304" pitchFamily="18" charset="0"/>
              <a:buNone/>
              <a:defRPr/>
            </a:pPr>
            <a:r>
              <a:rPr lang="en-GB" sz="2400" dirty="0"/>
              <a:t>    }</a:t>
            </a:r>
          </a:p>
          <a:p>
            <a:pPr marL="0" indent="0">
              <a:buFont typeface="Times" panose="02020603050405020304" pitchFamily="18" charset="0"/>
              <a:buNone/>
              <a:defRPr/>
            </a:pPr>
            <a:r>
              <a:rPr lang="en-GB" sz="2400" dirty="0"/>
              <a:t>}</a:t>
            </a:r>
          </a:p>
          <a:p>
            <a:pPr>
              <a:defRPr/>
            </a:pPr>
            <a:endParaRPr lang="en-GB" sz="2400" dirty="0"/>
          </a:p>
        </p:txBody>
      </p:sp>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C5B6BE81-2410-4A84-B12F-2DB64DDD536F}" type="slidenum">
              <a:rPr lang="en-US" altLang="en-US" sz="1200">
                <a:solidFill>
                  <a:srgbClr val="08515E"/>
                </a:solidFill>
              </a:rPr>
              <a:pPr/>
              <a:t>77</a:t>
            </a:fld>
            <a:endParaRPr lang="en-US" altLang="en-US" sz="1200">
              <a:solidFill>
                <a:srgbClr val="08515E"/>
              </a:solidFill>
            </a:endParaRP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Title 1"/>
          <p:cNvSpPr>
            <a:spLocks noGrp="1"/>
          </p:cNvSpPr>
          <p:nvPr>
            <p:ph type="title"/>
          </p:nvPr>
        </p:nvSpPr>
        <p:spPr>
          <a:xfrm>
            <a:off x="457200" y="260350"/>
            <a:ext cx="8229600" cy="661988"/>
          </a:xfrm>
        </p:spPr>
        <p:txBody>
          <a:bodyPr/>
          <a:lstStyle/>
          <a:p>
            <a:r>
              <a:rPr lang="en-GB" altLang="en-US"/>
              <a:t>Flyweight example</a:t>
            </a:r>
          </a:p>
        </p:txBody>
      </p:sp>
      <p:sp>
        <p:nvSpPr>
          <p:cNvPr id="80899" name="Content Placeholder 2"/>
          <p:cNvSpPr>
            <a:spLocks noGrp="1"/>
          </p:cNvSpPr>
          <p:nvPr>
            <p:ph idx="1"/>
          </p:nvPr>
        </p:nvSpPr>
        <p:spPr>
          <a:xfrm>
            <a:off x="457200" y="1233488"/>
            <a:ext cx="7848600" cy="4572000"/>
          </a:xfrm>
        </p:spPr>
        <p:txBody>
          <a:bodyPr/>
          <a:lstStyle/>
          <a:p>
            <a:pPr marL="0" indent="0">
              <a:buFont typeface="Times" panose="02020603050405020304" pitchFamily="18" charset="0"/>
              <a:buNone/>
            </a:pPr>
            <a:r>
              <a:rPr lang="en-GB" altLang="en-US" sz="2400"/>
              <a:t>public class WPCharacter {</a:t>
            </a:r>
          </a:p>
          <a:p>
            <a:pPr marL="0" indent="0">
              <a:buFont typeface="Times" panose="02020603050405020304" pitchFamily="18" charset="0"/>
              <a:buNone/>
            </a:pPr>
            <a:r>
              <a:rPr lang="en-GB" altLang="en-US" sz="2400"/>
              <a:t>    private FontDefinition fontDefinition;</a:t>
            </a:r>
          </a:p>
          <a:p>
            <a:pPr marL="0" indent="0">
              <a:buFont typeface="Times" panose="02020603050405020304" pitchFamily="18" charset="0"/>
              <a:buNone/>
            </a:pPr>
            <a:r>
              <a:rPr lang="en-GB" altLang="en-US" sz="2400"/>
              <a:t>    private char letter;</a:t>
            </a:r>
          </a:p>
          <a:p>
            <a:pPr marL="0" indent="0">
              <a:buFont typeface="Times" panose="02020603050405020304" pitchFamily="18" charset="0"/>
              <a:buNone/>
            </a:pPr>
            <a:r>
              <a:rPr lang="en-GB" altLang="en-US" sz="2400"/>
              <a:t>    public void setFontName(String fname) {</a:t>
            </a:r>
          </a:p>
          <a:p>
            <a:pPr marL="0" indent="0">
              <a:buFont typeface="Times" panose="02020603050405020304" pitchFamily="18" charset="0"/>
              <a:buNone/>
            </a:pPr>
            <a:r>
              <a:rPr lang="en-GB" altLang="en-US" sz="2400"/>
              <a:t>        // Font definition is fly weight…</a:t>
            </a:r>
          </a:p>
          <a:p>
            <a:pPr marL="0" indent="0">
              <a:buFont typeface="Times" panose="02020603050405020304" pitchFamily="18" charset="0"/>
              <a:buNone/>
            </a:pPr>
            <a:r>
              <a:rPr lang="en-GB" altLang="en-US" sz="2400"/>
              <a:t>        fontDefinition=FontDefinition.getFont(fname);</a:t>
            </a:r>
          </a:p>
          <a:p>
            <a:pPr marL="0" indent="0">
              <a:buFont typeface="Times" panose="02020603050405020304" pitchFamily="18" charset="0"/>
              <a:buNone/>
            </a:pPr>
            <a:r>
              <a:rPr lang="en-GB" altLang="en-US" sz="2400"/>
              <a:t>    }</a:t>
            </a:r>
          </a:p>
          <a:p>
            <a:pPr marL="0" indent="0">
              <a:buFont typeface="Times" panose="02020603050405020304" pitchFamily="18" charset="0"/>
              <a:buNone/>
            </a:pPr>
            <a:r>
              <a:rPr lang="en-GB" altLang="en-US" sz="2400"/>
              <a:t>    </a:t>
            </a:r>
          </a:p>
          <a:p>
            <a:pPr marL="0" indent="0">
              <a:buFont typeface="Times" panose="02020603050405020304" pitchFamily="18" charset="0"/>
              <a:buNone/>
            </a:pPr>
            <a:r>
              <a:rPr lang="en-GB" altLang="en-US" sz="2400"/>
              <a:t>    public WPCharacter(char letter) {</a:t>
            </a:r>
          </a:p>
          <a:p>
            <a:pPr marL="0" indent="0">
              <a:buFont typeface="Times" panose="02020603050405020304" pitchFamily="18" charset="0"/>
              <a:buNone/>
            </a:pPr>
            <a:r>
              <a:rPr lang="en-GB" altLang="en-US" sz="2400"/>
              <a:t>        this.letter=letter;</a:t>
            </a:r>
          </a:p>
          <a:p>
            <a:pPr marL="0" indent="0">
              <a:buFont typeface="Times" panose="02020603050405020304" pitchFamily="18" charset="0"/>
              <a:buNone/>
            </a:pPr>
            <a:r>
              <a:rPr lang="en-GB" altLang="en-US" sz="2400"/>
              <a:t>    }</a:t>
            </a:r>
          </a:p>
          <a:p>
            <a:pPr marL="0" indent="0">
              <a:buFont typeface="Times" panose="02020603050405020304" pitchFamily="18" charset="0"/>
              <a:buNone/>
            </a:pPr>
            <a:r>
              <a:rPr lang="en-GB" altLang="en-US" sz="2400"/>
              <a:t>}</a:t>
            </a:r>
          </a:p>
        </p:txBody>
      </p:sp>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ED8BB2B4-FF40-4919-8323-0644A0170601}" type="slidenum">
              <a:rPr lang="en-US" altLang="en-US" sz="1200">
                <a:solidFill>
                  <a:srgbClr val="08515E"/>
                </a:solidFill>
              </a:rPr>
              <a:pPr/>
              <a:t>78</a:t>
            </a:fld>
            <a:endParaRPr lang="en-US" altLang="en-US" sz="1200">
              <a:solidFill>
                <a:srgbClr val="08515E"/>
              </a:solidFill>
            </a:endParaRP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Title 1"/>
          <p:cNvSpPr>
            <a:spLocks noGrp="1"/>
          </p:cNvSpPr>
          <p:nvPr>
            <p:ph type="title"/>
          </p:nvPr>
        </p:nvSpPr>
        <p:spPr/>
        <p:txBody>
          <a:bodyPr/>
          <a:lstStyle/>
          <a:p>
            <a:r>
              <a:rPr lang="en-GB" altLang="en-US"/>
              <a:t>Chain of responsibility</a:t>
            </a:r>
          </a:p>
        </p:txBody>
      </p:sp>
      <p:sp>
        <p:nvSpPr>
          <p:cNvPr id="81923" name="Content Placeholder 2"/>
          <p:cNvSpPr>
            <a:spLocks noGrp="1"/>
          </p:cNvSpPr>
          <p:nvPr>
            <p:ph idx="1"/>
          </p:nvPr>
        </p:nvSpPr>
        <p:spPr/>
        <p:txBody>
          <a:bodyPr/>
          <a:lstStyle/>
          <a:p>
            <a:r>
              <a:rPr lang="en-GB" altLang="en-US"/>
              <a:t>A number of classes work together to handle a message (call)</a:t>
            </a:r>
          </a:p>
          <a:p>
            <a:r>
              <a:rPr lang="en-GB" altLang="en-US"/>
              <a:t>If the class doesn’t want to handle the message, it passes the messages down to next class in the chain</a:t>
            </a:r>
          </a:p>
          <a:p>
            <a:r>
              <a:rPr lang="en-GB" altLang="en-US"/>
              <a:t>Example</a:t>
            </a:r>
          </a:p>
          <a:p>
            <a:pPr lvl="1"/>
            <a:r>
              <a:rPr lang="en-GB" altLang="en-US">
                <a:latin typeface="TheSans B5 Plain"/>
              </a:rPr>
              <a:t>System logging</a:t>
            </a:r>
          </a:p>
        </p:txBody>
      </p:sp>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1C83F048-2EE7-4653-953A-E6FB508FD60F}" type="slidenum">
              <a:rPr lang="en-US" altLang="en-US" sz="1200">
                <a:solidFill>
                  <a:srgbClr val="08515E"/>
                </a:solidFill>
              </a:rPr>
              <a:pPr/>
              <a:t>79</a:t>
            </a:fld>
            <a:endParaRPr lang="en-US" altLang="en-US" sz="1200">
              <a:solidFill>
                <a:srgbClr val="08515E"/>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457200" y="260350"/>
            <a:ext cx="8229600" cy="661988"/>
          </a:xfrm>
        </p:spPr>
        <p:txBody>
          <a:bodyPr/>
          <a:lstStyle/>
          <a:p>
            <a:r>
              <a:rPr lang="en-GB" altLang="en-US"/>
              <a:t>Design principles</a:t>
            </a:r>
          </a:p>
        </p:txBody>
      </p:sp>
      <p:sp>
        <p:nvSpPr>
          <p:cNvPr id="9219" name="Content Placeholder 2"/>
          <p:cNvSpPr>
            <a:spLocks noGrp="1"/>
          </p:cNvSpPr>
          <p:nvPr>
            <p:ph idx="1"/>
          </p:nvPr>
        </p:nvSpPr>
        <p:spPr>
          <a:xfrm>
            <a:off x="457200" y="1304925"/>
            <a:ext cx="8291513" cy="4572000"/>
          </a:xfrm>
        </p:spPr>
        <p:txBody>
          <a:bodyPr/>
          <a:lstStyle/>
          <a:p>
            <a:r>
              <a:rPr lang="en-GB" altLang="en-US"/>
              <a:t>Open Closed Principle (OCP) </a:t>
            </a:r>
            <a:r>
              <a:rPr lang="en-GB" altLang="en-US" sz="1600"/>
              <a:t>(Bertrand Meyer)</a:t>
            </a:r>
          </a:p>
          <a:p>
            <a:pPr lvl="1"/>
            <a:r>
              <a:rPr lang="en-GB" altLang="en-US">
                <a:latin typeface="TheSans B5 Plain"/>
              </a:rPr>
              <a:t>Definition</a:t>
            </a:r>
          </a:p>
          <a:p>
            <a:pPr lvl="2"/>
            <a:r>
              <a:rPr lang="en-GB" altLang="en-US">
                <a:latin typeface="TheSans B5 Plain"/>
              </a:rPr>
              <a:t>Open for extension</a:t>
            </a:r>
          </a:p>
          <a:p>
            <a:pPr lvl="2"/>
            <a:r>
              <a:rPr lang="en-GB" altLang="en-US">
                <a:latin typeface="TheSans B5 Plain"/>
              </a:rPr>
              <a:t>Closed from modification</a:t>
            </a:r>
          </a:p>
          <a:p>
            <a:pPr lvl="1"/>
            <a:r>
              <a:rPr lang="en-GB" altLang="en-US">
                <a:latin typeface="TheSans B5 Plain"/>
              </a:rPr>
              <a:t>In practise implemented using</a:t>
            </a:r>
          </a:p>
          <a:p>
            <a:pPr lvl="2"/>
            <a:r>
              <a:rPr lang="en-GB" altLang="en-US">
                <a:latin typeface="TheSans B5 Plain"/>
              </a:rPr>
              <a:t>Use of interface definitions (head, no body)</a:t>
            </a:r>
          </a:p>
          <a:p>
            <a:pPr lvl="3"/>
            <a:r>
              <a:rPr lang="en-GB" altLang="en-US">
                <a:latin typeface="TheSans B5 Plain"/>
              </a:rPr>
              <a:t>Dynamic polymorphism (run time type checking)</a:t>
            </a:r>
          </a:p>
          <a:p>
            <a:pPr lvl="2"/>
            <a:r>
              <a:rPr lang="en-GB" altLang="en-US">
                <a:latin typeface="TheSans B5 Plain"/>
              </a:rPr>
              <a:t>Use of generics</a:t>
            </a:r>
          </a:p>
          <a:p>
            <a:pPr lvl="3"/>
            <a:r>
              <a:rPr lang="en-GB" altLang="en-US">
                <a:latin typeface="TheSans B5 Plain"/>
              </a:rPr>
              <a:t>Static polymorphism (compile time checking)</a:t>
            </a:r>
          </a:p>
          <a:p>
            <a:pPr lvl="2"/>
            <a:endParaRPr lang="en-GB" altLang="en-US">
              <a:latin typeface="TheSans B5 Plain"/>
            </a:endParaRPr>
          </a:p>
          <a:p>
            <a:pPr lvl="1"/>
            <a:endParaRPr lang="en-GB" altLang="en-US">
              <a:latin typeface="TheSans B5 Plain"/>
            </a:endParaRPr>
          </a:p>
        </p:txBody>
      </p:sp>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94EF630A-F675-483B-9122-5B8F98B20316}" type="slidenum">
              <a:rPr lang="en-US" altLang="en-US" sz="1200">
                <a:solidFill>
                  <a:srgbClr val="08515E"/>
                </a:solidFill>
              </a:rPr>
              <a:pPr/>
              <a:t>8</a:t>
            </a:fld>
            <a:endParaRPr lang="en-US" altLang="en-US" sz="1200">
              <a:solidFill>
                <a:srgbClr val="08515E"/>
              </a:solidFill>
            </a:endParaRP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Content Placeholder 2"/>
          <p:cNvSpPr>
            <a:spLocks noGrp="1"/>
          </p:cNvSpPr>
          <p:nvPr>
            <p:ph idx="1"/>
          </p:nvPr>
        </p:nvSpPr>
        <p:spPr>
          <a:xfrm>
            <a:off x="457200" y="188913"/>
            <a:ext cx="8291513" cy="4572000"/>
          </a:xfrm>
        </p:spPr>
        <p:txBody>
          <a:bodyPr/>
          <a:lstStyle/>
          <a:p>
            <a:pPr marL="0" indent="0">
              <a:buFont typeface="Times" panose="02020603050405020304" pitchFamily="18" charset="0"/>
              <a:buNone/>
            </a:pPr>
            <a:r>
              <a:rPr lang="en-GB" altLang="en-US" sz="1800" b="1"/>
              <a:t>abstract class Logger {</a:t>
            </a:r>
          </a:p>
          <a:p>
            <a:pPr marL="0" indent="0">
              <a:buFont typeface="Times" panose="02020603050405020304" pitchFamily="18" charset="0"/>
              <a:buNone/>
            </a:pPr>
            <a:r>
              <a:rPr lang="en-GB" altLang="en-US" sz="1800" b="1"/>
              <a:t>    public static int ERR = 3;  // highest priorty message</a:t>
            </a:r>
          </a:p>
          <a:p>
            <a:pPr marL="0" indent="0">
              <a:buFont typeface="Times" panose="02020603050405020304" pitchFamily="18" charset="0"/>
              <a:buNone/>
            </a:pPr>
            <a:r>
              <a:rPr lang="en-GB" altLang="en-US" sz="1800" b="1"/>
              <a:t>    public static int NOTICE = 5;</a:t>
            </a:r>
          </a:p>
          <a:p>
            <a:pPr marL="0" indent="0">
              <a:buFont typeface="Times" panose="02020603050405020304" pitchFamily="18" charset="0"/>
              <a:buNone/>
            </a:pPr>
            <a:r>
              <a:rPr lang="en-GB" altLang="en-US" sz="1800" b="1"/>
              <a:t>    public static int DEBUG = 7;</a:t>
            </a:r>
          </a:p>
          <a:p>
            <a:pPr marL="0" indent="0">
              <a:buFont typeface="Times" panose="02020603050405020304" pitchFamily="18" charset="0"/>
              <a:buNone/>
            </a:pPr>
            <a:r>
              <a:rPr lang="en-GB" altLang="en-US" sz="1800" b="1"/>
              <a:t>    protected int logger_level;</a:t>
            </a:r>
          </a:p>
          <a:p>
            <a:pPr marL="0" indent="0">
              <a:buFont typeface="Times" panose="02020603050405020304" pitchFamily="18" charset="0"/>
              <a:buNone/>
            </a:pPr>
            <a:r>
              <a:rPr lang="en-GB" altLang="en-US" sz="1800" b="1"/>
              <a:t>    private static Logger lastLogger;</a:t>
            </a:r>
          </a:p>
          <a:p>
            <a:pPr marL="0" indent="0">
              <a:buFont typeface="Times" panose="02020603050405020304" pitchFamily="18" charset="0"/>
              <a:buNone/>
            </a:pPr>
            <a:r>
              <a:rPr lang="en-GB" altLang="en-US" sz="1800" b="1"/>
              <a:t>    // The next element in the chain of responsibility</a:t>
            </a:r>
          </a:p>
          <a:p>
            <a:pPr marL="0" indent="0">
              <a:buFont typeface="Times" panose="02020603050405020304" pitchFamily="18" charset="0"/>
              <a:buNone/>
            </a:pPr>
            <a:r>
              <a:rPr lang="en-GB" altLang="en-US" sz="1800" b="1"/>
              <a:t>    protected Logger next;</a:t>
            </a:r>
          </a:p>
          <a:p>
            <a:pPr marL="0" indent="0">
              <a:buFont typeface="Times" panose="02020603050405020304" pitchFamily="18" charset="0"/>
              <a:buNone/>
            </a:pPr>
            <a:r>
              <a:rPr lang="en-GB" altLang="en-US" sz="1800" b="1"/>
              <a:t>    </a:t>
            </a:r>
          </a:p>
          <a:p>
            <a:pPr marL="0" indent="0">
              <a:buFont typeface="Times" panose="02020603050405020304" pitchFamily="18" charset="0"/>
              <a:buNone/>
            </a:pPr>
            <a:r>
              <a:rPr lang="en-GB" altLang="en-US" sz="1800" b="1"/>
              <a:t>    public Logger(int level) {</a:t>
            </a:r>
          </a:p>
          <a:p>
            <a:pPr marL="0" indent="0">
              <a:buFont typeface="Times" panose="02020603050405020304" pitchFamily="18" charset="0"/>
              <a:buNone/>
            </a:pPr>
            <a:r>
              <a:rPr lang="en-GB" altLang="en-US" sz="1800" b="1"/>
              <a:t>        this.logger_level=level;</a:t>
            </a:r>
          </a:p>
          <a:p>
            <a:pPr marL="0" indent="0">
              <a:buFont typeface="Times" panose="02020603050405020304" pitchFamily="18" charset="0"/>
              <a:buNone/>
            </a:pPr>
            <a:r>
              <a:rPr lang="en-GB" altLang="en-US" sz="1800" b="1"/>
              <a:t>        setNext();</a:t>
            </a:r>
          </a:p>
          <a:p>
            <a:pPr marL="0" indent="0">
              <a:buFont typeface="Times" panose="02020603050405020304" pitchFamily="18" charset="0"/>
              <a:buNone/>
            </a:pPr>
            <a:r>
              <a:rPr lang="en-GB" altLang="en-US" sz="1800" b="1"/>
              <a:t>    }</a:t>
            </a:r>
          </a:p>
          <a:p>
            <a:pPr marL="0" indent="0">
              <a:buFont typeface="Times" panose="02020603050405020304" pitchFamily="18" charset="0"/>
              <a:buNone/>
            </a:pPr>
            <a:endParaRPr lang="en-GB" altLang="en-US" sz="1800" b="1"/>
          </a:p>
          <a:p>
            <a:pPr marL="0" indent="0">
              <a:buFont typeface="Times" panose="02020603050405020304" pitchFamily="18" charset="0"/>
              <a:buNone/>
            </a:pPr>
            <a:r>
              <a:rPr lang="en-GB" altLang="en-US" sz="1800" b="1"/>
              <a:t>    private void setNext() {</a:t>
            </a:r>
          </a:p>
          <a:p>
            <a:pPr marL="0" indent="0">
              <a:buFont typeface="Times" panose="02020603050405020304" pitchFamily="18" charset="0"/>
              <a:buNone/>
            </a:pPr>
            <a:r>
              <a:rPr lang="en-GB" altLang="en-US" sz="1800" b="1"/>
              <a:t>        if (lastLogger!=null) {</a:t>
            </a:r>
          </a:p>
          <a:p>
            <a:pPr marL="0" indent="0">
              <a:buFont typeface="Times" panose="02020603050405020304" pitchFamily="18" charset="0"/>
              <a:buNone/>
            </a:pPr>
            <a:r>
              <a:rPr lang="en-GB" altLang="en-US" sz="1800" b="1"/>
              <a:t>            lastLogger.next=this; // add this into chain</a:t>
            </a:r>
          </a:p>
          <a:p>
            <a:pPr marL="0" indent="0">
              <a:buFont typeface="Times" panose="02020603050405020304" pitchFamily="18" charset="0"/>
              <a:buNone/>
            </a:pPr>
            <a:r>
              <a:rPr lang="en-GB" altLang="en-US" sz="1800" b="1"/>
              <a:t>        }</a:t>
            </a:r>
          </a:p>
          <a:p>
            <a:pPr marL="0" indent="0">
              <a:buFont typeface="Times" panose="02020603050405020304" pitchFamily="18" charset="0"/>
              <a:buNone/>
            </a:pPr>
            <a:r>
              <a:rPr lang="en-GB" altLang="en-US" sz="1800" b="1"/>
              <a:t>        lastLogger=this;</a:t>
            </a:r>
          </a:p>
          <a:p>
            <a:pPr marL="0" indent="0">
              <a:buFont typeface="Times" panose="02020603050405020304" pitchFamily="18" charset="0"/>
              <a:buNone/>
            </a:pPr>
            <a:r>
              <a:rPr lang="en-GB" altLang="en-US" sz="1800" b="1"/>
              <a:t>    }</a:t>
            </a:r>
          </a:p>
          <a:p>
            <a:pPr marL="0" indent="0">
              <a:buFont typeface="Times" panose="02020603050405020304" pitchFamily="18" charset="0"/>
              <a:buNone/>
            </a:pPr>
            <a:r>
              <a:rPr lang="en-GB" altLang="en-US" sz="1800" b="1"/>
              <a:t> </a:t>
            </a:r>
          </a:p>
        </p:txBody>
      </p:sp>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EEC99DE0-79E4-4B42-AB79-06A76729FD75}" type="slidenum">
              <a:rPr lang="en-US" altLang="en-US" sz="1200">
                <a:solidFill>
                  <a:srgbClr val="08515E"/>
                </a:solidFill>
              </a:rPr>
              <a:pPr/>
              <a:t>80</a:t>
            </a:fld>
            <a:endParaRPr lang="en-US" altLang="en-US" sz="1200">
              <a:solidFill>
                <a:srgbClr val="08515E"/>
              </a:solidFill>
            </a:endParaRP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52513"/>
            <a:ext cx="7848600" cy="4572000"/>
          </a:xfrm>
        </p:spPr>
        <p:txBody>
          <a:bodyPr/>
          <a:lstStyle/>
          <a:p>
            <a:pPr marL="0" indent="0">
              <a:buFont typeface="Times" panose="02020603050405020304" pitchFamily="18" charset="0"/>
              <a:buNone/>
              <a:defRPr/>
            </a:pPr>
            <a:endParaRPr lang="en-GB" sz="2400" dirty="0"/>
          </a:p>
          <a:p>
            <a:pPr marL="0" indent="0">
              <a:buFont typeface="Times" panose="02020603050405020304" pitchFamily="18" charset="0"/>
              <a:buNone/>
              <a:defRPr/>
            </a:pPr>
            <a:r>
              <a:rPr lang="en-GB" sz="2400" dirty="0"/>
              <a:t>    public void message(String </a:t>
            </a:r>
            <a:r>
              <a:rPr lang="en-GB" sz="2400" dirty="0" err="1"/>
              <a:t>msg</a:t>
            </a:r>
            <a:r>
              <a:rPr lang="en-GB" sz="2400" dirty="0"/>
              <a:t>, </a:t>
            </a:r>
            <a:r>
              <a:rPr lang="en-GB" sz="2400" dirty="0" err="1"/>
              <a:t>int</a:t>
            </a:r>
            <a:r>
              <a:rPr lang="en-GB" sz="2400" dirty="0"/>
              <a:t> priority) {</a:t>
            </a:r>
          </a:p>
          <a:p>
            <a:pPr marL="0" indent="0">
              <a:buFont typeface="Times" panose="02020603050405020304" pitchFamily="18" charset="0"/>
              <a:buNone/>
              <a:defRPr/>
            </a:pPr>
            <a:r>
              <a:rPr lang="en-GB" sz="2400" dirty="0"/>
              <a:t>        if (priority &lt;= </a:t>
            </a:r>
            <a:r>
              <a:rPr lang="en-GB" sz="2400" dirty="0" err="1"/>
              <a:t>logger_level</a:t>
            </a:r>
            <a:r>
              <a:rPr lang="en-GB" sz="2400" dirty="0"/>
              <a:t>) {</a:t>
            </a:r>
          </a:p>
          <a:p>
            <a:pPr marL="0" indent="0">
              <a:buFont typeface="Times" panose="02020603050405020304" pitchFamily="18" charset="0"/>
              <a:buNone/>
              <a:defRPr/>
            </a:pPr>
            <a:r>
              <a:rPr lang="en-GB" sz="2400" dirty="0"/>
              <a:t>            </a:t>
            </a:r>
            <a:r>
              <a:rPr lang="en-GB" sz="2400" dirty="0" err="1"/>
              <a:t>writeMessage</a:t>
            </a:r>
            <a:r>
              <a:rPr lang="en-GB" sz="2400" dirty="0"/>
              <a:t>(</a:t>
            </a:r>
            <a:r>
              <a:rPr lang="en-GB" sz="2400" dirty="0" err="1"/>
              <a:t>msg</a:t>
            </a:r>
            <a:r>
              <a:rPr lang="en-GB" sz="2400" dirty="0"/>
              <a:t>);</a:t>
            </a:r>
          </a:p>
          <a:p>
            <a:pPr marL="0" indent="0">
              <a:buFont typeface="Times" panose="02020603050405020304" pitchFamily="18" charset="0"/>
              <a:buNone/>
              <a:defRPr/>
            </a:pPr>
            <a:r>
              <a:rPr lang="en-GB" sz="2400" dirty="0"/>
              <a:t>        }</a:t>
            </a:r>
          </a:p>
          <a:p>
            <a:pPr marL="0" indent="0">
              <a:buFont typeface="Times" panose="02020603050405020304" pitchFamily="18" charset="0"/>
              <a:buNone/>
              <a:defRPr/>
            </a:pPr>
            <a:r>
              <a:rPr lang="en-GB" sz="2400" dirty="0"/>
              <a:t>        if (next != null) {</a:t>
            </a:r>
          </a:p>
          <a:p>
            <a:pPr marL="0" indent="0">
              <a:buFont typeface="Times" panose="02020603050405020304" pitchFamily="18" charset="0"/>
              <a:buNone/>
              <a:defRPr/>
            </a:pPr>
            <a:r>
              <a:rPr lang="en-GB" sz="2400" dirty="0"/>
              <a:t>            </a:t>
            </a:r>
            <a:r>
              <a:rPr lang="en-GB" sz="2400" dirty="0" err="1"/>
              <a:t>next.message</a:t>
            </a:r>
            <a:r>
              <a:rPr lang="en-GB" sz="2400" dirty="0"/>
              <a:t>(</a:t>
            </a:r>
            <a:r>
              <a:rPr lang="en-GB" sz="2400" dirty="0" err="1"/>
              <a:t>msg</a:t>
            </a:r>
            <a:r>
              <a:rPr lang="en-GB" sz="2400" dirty="0"/>
              <a:t>, priority);</a:t>
            </a:r>
          </a:p>
          <a:p>
            <a:pPr marL="0" indent="0">
              <a:buFont typeface="Times" panose="02020603050405020304" pitchFamily="18" charset="0"/>
              <a:buNone/>
              <a:defRPr/>
            </a:pPr>
            <a:r>
              <a:rPr lang="en-GB" sz="2400" dirty="0"/>
              <a:t>        }</a:t>
            </a:r>
          </a:p>
          <a:p>
            <a:pPr marL="0" indent="0">
              <a:buFont typeface="Times" panose="02020603050405020304" pitchFamily="18" charset="0"/>
              <a:buNone/>
              <a:defRPr/>
            </a:pPr>
            <a:r>
              <a:rPr lang="en-GB" sz="2400" dirty="0"/>
              <a:t>    }</a:t>
            </a:r>
          </a:p>
          <a:p>
            <a:pPr marL="0" indent="0">
              <a:buFont typeface="Times" panose="02020603050405020304" pitchFamily="18" charset="0"/>
              <a:buNone/>
              <a:defRPr/>
            </a:pPr>
            <a:r>
              <a:rPr lang="en-GB" sz="2400" dirty="0"/>
              <a:t> </a:t>
            </a:r>
          </a:p>
          <a:p>
            <a:pPr marL="0" indent="0">
              <a:buFont typeface="Times" panose="02020603050405020304" pitchFamily="18" charset="0"/>
              <a:buNone/>
              <a:defRPr/>
            </a:pPr>
            <a:r>
              <a:rPr lang="en-GB" sz="2400" dirty="0"/>
              <a:t>    abstract protected void </a:t>
            </a:r>
            <a:r>
              <a:rPr lang="en-GB" sz="2400" dirty="0" err="1"/>
              <a:t>writeMessage</a:t>
            </a:r>
            <a:r>
              <a:rPr lang="en-GB" sz="2400" dirty="0"/>
              <a:t>(String </a:t>
            </a:r>
            <a:r>
              <a:rPr lang="en-GB" sz="2400" dirty="0" err="1"/>
              <a:t>msg</a:t>
            </a:r>
            <a:r>
              <a:rPr lang="en-GB" sz="2400" dirty="0"/>
              <a:t>);</a:t>
            </a:r>
          </a:p>
          <a:p>
            <a:pPr marL="0" indent="0">
              <a:buFont typeface="Times" panose="02020603050405020304" pitchFamily="18" charset="0"/>
              <a:buNone/>
              <a:defRPr/>
            </a:pPr>
            <a:r>
              <a:rPr lang="en-GB" sz="2400" dirty="0"/>
              <a:t>}</a:t>
            </a:r>
          </a:p>
          <a:p>
            <a:pPr>
              <a:defRPr/>
            </a:pPr>
            <a:endParaRPr lang="en-GB" sz="2400" dirty="0"/>
          </a:p>
        </p:txBody>
      </p:sp>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F26A43DA-8A3B-4D30-B6D4-18B077DAA957}" type="slidenum">
              <a:rPr lang="en-US" altLang="en-US" sz="1200">
                <a:solidFill>
                  <a:srgbClr val="08515E"/>
                </a:solidFill>
              </a:rPr>
              <a:pPr/>
              <a:t>81</a:t>
            </a:fld>
            <a:endParaRPr lang="en-US" altLang="en-US" sz="1200">
              <a:solidFill>
                <a:srgbClr val="08515E"/>
              </a:solidFill>
            </a:endParaRP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Content Placeholder 2"/>
          <p:cNvSpPr>
            <a:spLocks noGrp="1"/>
          </p:cNvSpPr>
          <p:nvPr>
            <p:ph idx="1"/>
          </p:nvPr>
        </p:nvSpPr>
        <p:spPr>
          <a:xfrm>
            <a:off x="457200" y="225425"/>
            <a:ext cx="7848600" cy="4572000"/>
          </a:xfrm>
        </p:spPr>
        <p:txBody>
          <a:bodyPr/>
          <a:lstStyle/>
          <a:p>
            <a:pPr marL="0" indent="0">
              <a:buFont typeface="Times" panose="02020603050405020304" pitchFamily="18" charset="0"/>
              <a:buNone/>
            </a:pPr>
            <a:r>
              <a:rPr lang="en-GB" altLang="en-US" sz="1800" b="1"/>
              <a:t>class StdoutLogger extends Logger {</a:t>
            </a:r>
          </a:p>
          <a:p>
            <a:pPr marL="0" indent="0">
              <a:buFont typeface="Times" panose="02020603050405020304" pitchFamily="18" charset="0"/>
              <a:buNone/>
            </a:pPr>
            <a:r>
              <a:rPr lang="en-GB" altLang="en-US" sz="1800" b="1"/>
              <a:t>    public StdoutLogger(int logger_level) { </a:t>
            </a:r>
          </a:p>
          <a:p>
            <a:pPr marL="0" indent="0">
              <a:buFont typeface="Times" panose="02020603050405020304" pitchFamily="18" charset="0"/>
              <a:buNone/>
            </a:pPr>
            <a:r>
              <a:rPr lang="en-GB" altLang="en-US" sz="1800" b="1"/>
              <a:t>        super(logger_level);</a:t>
            </a:r>
          </a:p>
          <a:p>
            <a:pPr marL="0" indent="0">
              <a:buFont typeface="Times" panose="02020603050405020304" pitchFamily="18" charset="0"/>
              <a:buNone/>
            </a:pPr>
            <a:r>
              <a:rPr lang="en-GB" altLang="en-US" sz="1800" b="1"/>
              <a:t>    }</a:t>
            </a:r>
          </a:p>
          <a:p>
            <a:pPr marL="0" indent="0">
              <a:buFont typeface="Times" panose="02020603050405020304" pitchFamily="18" charset="0"/>
              <a:buNone/>
            </a:pPr>
            <a:r>
              <a:rPr lang="en-GB" altLang="en-US" sz="1800" b="1"/>
              <a:t> </a:t>
            </a:r>
          </a:p>
          <a:p>
            <a:pPr marL="0" indent="0">
              <a:buFont typeface="Times" panose="02020603050405020304" pitchFamily="18" charset="0"/>
              <a:buNone/>
            </a:pPr>
            <a:r>
              <a:rPr lang="en-GB" altLang="en-US" sz="1800" b="1"/>
              <a:t>    protected void writeMessage(String msg) {</a:t>
            </a:r>
          </a:p>
          <a:p>
            <a:pPr marL="0" indent="0">
              <a:buFont typeface="Times" panose="02020603050405020304" pitchFamily="18" charset="0"/>
              <a:buNone/>
            </a:pPr>
            <a:r>
              <a:rPr lang="en-GB" altLang="en-US" sz="1800" b="1"/>
              <a:t>        System.out.println("Writing to stdout: " + msg);</a:t>
            </a:r>
          </a:p>
          <a:p>
            <a:pPr marL="0" indent="0">
              <a:buFont typeface="Times" panose="02020603050405020304" pitchFamily="18" charset="0"/>
              <a:buNone/>
            </a:pPr>
            <a:r>
              <a:rPr lang="en-GB" altLang="en-US" sz="1800" b="1"/>
              <a:t>    }</a:t>
            </a:r>
          </a:p>
          <a:p>
            <a:pPr marL="0" indent="0">
              <a:buFont typeface="Times" panose="02020603050405020304" pitchFamily="18" charset="0"/>
              <a:buNone/>
            </a:pPr>
            <a:r>
              <a:rPr lang="en-GB" altLang="en-US" sz="1800" b="1"/>
              <a:t>}</a:t>
            </a:r>
          </a:p>
          <a:p>
            <a:pPr marL="0" indent="0">
              <a:buFont typeface="Times" panose="02020603050405020304" pitchFamily="18" charset="0"/>
              <a:buNone/>
            </a:pPr>
            <a:r>
              <a:rPr lang="en-GB" altLang="en-US" sz="1800" b="1"/>
              <a:t> </a:t>
            </a:r>
          </a:p>
          <a:p>
            <a:pPr marL="0" indent="0">
              <a:buFont typeface="Times" panose="02020603050405020304" pitchFamily="18" charset="0"/>
              <a:buNone/>
            </a:pPr>
            <a:r>
              <a:rPr lang="en-GB" altLang="en-US" sz="1800" b="1"/>
              <a:t> </a:t>
            </a:r>
          </a:p>
          <a:p>
            <a:pPr marL="0" indent="0">
              <a:buFont typeface="Times" panose="02020603050405020304" pitchFamily="18" charset="0"/>
              <a:buNone/>
            </a:pPr>
            <a:r>
              <a:rPr lang="en-GB" altLang="en-US" sz="1800" b="1"/>
              <a:t>class EmailLogger extends Logger {</a:t>
            </a:r>
          </a:p>
          <a:p>
            <a:pPr marL="0" indent="0">
              <a:buFont typeface="Times" panose="02020603050405020304" pitchFamily="18" charset="0"/>
              <a:buNone/>
            </a:pPr>
            <a:r>
              <a:rPr lang="en-GB" altLang="en-US" sz="1800" b="1"/>
              <a:t>    public EmailLogger(int logger_level) {</a:t>
            </a:r>
          </a:p>
          <a:p>
            <a:pPr marL="0" indent="0">
              <a:buFont typeface="Times" panose="02020603050405020304" pitchFamily="18" charset="0"/>
              <a:buNone/>
            </a:pPr>
            <a:r>
              <a:rPr lang="en-GB" altLang="en-US" sz="1800" b="1"/>
              <a:t>        super(logger_level);</a:t>
            </a:r>
          </a:p>
          <a:p>
            <a:pPr marL="0" indent="0">
              <a:buFont typeface="Times" panose="02020603050405020304" pitchFamily="18" charset="0"/>
              <a:buNone/>
            </a:pPr>
            <a:r>
              <a:rPr lang="en-GB" altLang="en-US" sz="1800" b="1"/>
              <a:t>    }</a:t>
            </a:r>
          </a:p>
          <a:p>
            <a:pPr marL="0" indent="0">
              <a:buFont typeface="Times" panose="02020603050405020304" pitchFamily="18" charset="0"/>
              <a:buNone/>
            </a:pPr>
            <a:r>
              <a:rPr lang="en-GB" altLang="en-US" sz="1800" b="1"/>
              <a:t> </a:t>
            </a:r>
          </a:p>
          <a:p>
            <a:pPr marL="0" indent="0">
              <a:buFont typeface="Times" panose="02020603050405020304" pitchFamily="18" charset="0"/>
              <a:buNone/>
            </a:pPr>
            <a:r>
              <a:rPr lang="en-GB" altLang="en-US" sz="1800" b="1"/>
              <a:t>    protected void writeMessage(String msg) {</a:t>
            </a:r>
          </a:p>
          <a:p>
            <a:pPr marL="0" indent="0">
              <a:buFont typeface="Times" panose="02020603050405020304" pitchFamily="18" charset="0"/>
              <a:buNone/>
            </a:pPr>
            <a:r>
              <a:rPr lang="en-GB" altLang="en-US" sz="1800" b="1"/>
              <a:t>        System.out.println("Sending via email: " + msg);</a:t>
            </a:r>
          </a:p>
          <a:p>
            <a:pPr marL="0" indent="0">
              <a:buFont typeface="Times" panose="02020603050405020304" pitchFamily="18" charset="0"/>
              <a:buNone/>
            </a:pPr>
            <a:r>
              <a:rPr lang="en-GB" altLang="en-US" sz="1800" b="1"/>
              <a:t>    }</a:t>
            </a:r>
          </a:p>
          <a:p>
            <a:pPr marL="0" indent="0">
              <a:buFont typeface="Times" panose="02020603050405020304" pitchFamily="18" charset="0"/>
              <a:buNone/>
            </a:pPr>
            <a:r>
              <a:rPr lang="en-GB" altLang="en-US" sz="1800" b="1"/>
              <a:t>}</a:t>
            </a:r>
          </a:p>
          <a:p>
            <a:pPr marL="0" indent="0">
              <a:buFont typeface="Times" panose="02020603050405020304" pitchFamily="18" charset="0"/>
              <a:buNone/>
            </a:pPr>
            <a:r>
              <a:rPr lang="en-GB" altLang="en-US" sz="1800" b="1"/>
              <a:t> </a:t>
            </a:r>
          </a:p>
        </p:txBody>
      </p:sp>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5820D3E6-42B1-46AA-87E4-CE23C5DE6F07}" type="slidenum">
              <a:rPr lang="en-US" altLang="en-US" sz="1200">
                <a:solidFill>
                  <a:srgbClr val="08515E"/>
                </a:solidFill>
              </a:rPr>
              <a:pPr/>
              <a:t>82</a:t>
            </a:fld>
            <a:endParaRPr lang="en-US" altLang="en-US" sz="1200">
              <a:solidFill>
                <a:srgbClr val="08515E"/>
              </a:solidFill>
            </a:endParaRP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Title 1"/>
          <p:cNvSpPr>
            <a:spLocks noGrp="1"/>
          </p:cNvSpPr>
          <p:nvPr>
            <p:ph type="title"/>
          </p:nvPr>
        </p:nvSpPr>
        <p:spPr>
          <a:xfrm>
            <a:off x="457200" y="174625"/>
            <a:ext cx="8229600" cy="661988"/>
          </a:xfrm>
        </p:spPr>
        <p:txBody>
          <a:bodyPr/>
          <a:lstStyle/>
          <a:p>
            <a:r>
              <a:rPr lang="en-GB" altLang="en-US"/>
              <a:t>Memento</a:t>
            </a:r>
          </a:p>
        </p:txBody>
      </p:sp>
      <p:sp>
        <p:nvSpPr>
          <p:cNvPr id="86019" name="Content Placeholder 2"/>
          <p:cNvSpPr>
            <a:spLocks noGrp="1"/>
          </p:cNvSpPr>
          <p:nvPr>
            <p:ph idx="1"/>
          </p:nvPr>
        </p:nvSpPr>
        <p:spPr>
          <a:xfrm>
            <a:off x="250825" y="908050"/>
            <a:ext cx="8713788" cy="5184775"/>
          </a:xfrm>
        </p:spPr>
        <p:txBody>
          <a:bodyPr/>
          <a:lstStyle/>
          <a:p>
            <a:r>
              <a:rPr lang="en-GB" altLang="en-US" sz="2800"/>
              <a:t>Used to restore object to previous state</a:t>
            </a:r>
          </a:p>
          <a:p>
            <a:r>
              <a:rPr lang="en-GB" altLang="en-US" sz="2800"/>
              <a:t>Features</a:t>
            </a:r>
          </a:p>
          <a:p>
            <a:pPr lvl="1"/>
            <a:r>
              <a:rPr lang="en-GB" altLang="en-US" sz="2800">
                <a:latin typeface="TheSans B5 Plain"/>
              </a:rPr>
              <a:t>Stores complexity of objects state</a:t>
            </a:r>
          </a:p>
          <a:p>
            <a:pPr lvl="1"/>
            <a:r>
              <a:rPr lang="en-GB" altLang="en-US" sz="2800">
                <a:latin typeface="TheSans B5 Plain"/>
              </a:rPr>
              <a:t>Does not allow external classes to view state</a:t>
            </a:r>
          </a:p>
          <a:p>
            <a:pPr lvl="1"/>
            <a:r>
              <a:rPr lang="en-GB" altLang="en-US" sz="2800">
                <a:latin typeface="TheSans B5 Plain"/>
              </a:rPr>
              <a:t>State is passed back to original object</a:t>
            </a:r>
          </a:p>
          <a:p>
            <a:r>
              <a:rPr lang="en-GB" altLang="en-US" sz="2800"/>
              <a:t>Classes</a:t>
            </a:r>
          </a:p>
          <a:p>
            <a:pPr lvl="1"/>
            <a:r>
              <a:rPr lang="en-GB" altLang="en-US" sz="2800">
                <a:latin typeface="TheSans B5 Plain"/>
              </a:rPr>
              <a:t>Memento stores the state</a:t>
            </a:r>
          </a:p>
          <a:p>
            <a:pPr lvl="1"/>
            <a:r>
              <a:rPr lang="en-GB" altLang="en-US" sz="2800">
                <a:latin typeface="TheSans B5 Plain"/>
              </a:rPr>
              <a:t>Originator, where the state comes from</a:t>
            </a:r>
          </a:p>
          <a:p>
            <a:pPr lvl="1"/>
            <a:r>
              <a:rPr lang="en-GB" altLang="en-US" sz="2800">
                <a:latin typeface="TheSans B5 Plain"/>
              </a:rPr>
              <a:t>Caretaker, handles the state, redo</a:t>
            </a:r>
          </a:p>
          <a:p>
            <a:r>
              <a:rPr lang="en-GB" altLang="en-US" sz="2800"/>
              <a:t>Application examples</a:t>
            </a:r>
          </a:p>
          <a:p>
            <a:pPr lvl="1"/>
            <a:r>
              <a:rPr lang="en-GB" altLang="en-US" sz="2800">
                <a:latin typeface="TheSans B5 Plain"/>
              </a:rPr>
              <a:t>Word processing, version control, financial</a:t>
            </a:r>
          </a:p>
          <a:p>
            <a:pPr lvl="1"/>
            <a:endParaRPr lang="en-GB" altLang="en-US" sz="2800">
              <a:latin typeface="TheSans B5 Plain"/>
            </a:endParaRPr>
          </a:p>
          <a:p>
            <a:pPr lvl="1"/>
            <a:endParaRPr lang="en-GB" altLang="en-US" sz="2800">
              <a:latin typeface="TheSans B5 Plain"/>
            </a:endParaRPr>
          </a:p>
        </p:txBody>
      </p:sp>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A02F6947-C673-4A97-8436-B9D14F7218E8}" type="slidenum">
              <a:rPr lang="en-US" altLang="en-US" sz="1200">
                <a:solidFill>
                  <a:srgbClr val="08515E"/>
                </a:solidFill>
              </a:rPr>
              <a:pPr/>
              <a:t>83</a:t>
            </a:fld>
            <a:endParaRPr lang="en-US" altLang="en-US" sz="1200">
              <a:solidFill>
                <a:srgbClr val="08515E"/>
              </a:solidFill>
            </a:endParaRP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Title 1"/>
          <p:cNvSpPr>
            <a:spLocks noGrp="1"/>
          </p:cNvSpPr>
          <p:nvPr>
            <p:ph type="title"/>
          </p:nvPr>
        </p:nvSpPr>
        <p:spPr/>
        <p:txBody>
          <a:bodyPr/>
          <a:lstStyle/>
          <a:p>
            <a:r>
              <a:rPr lang="en-GB" altLang="en-US"/>
              <a:t>Memento example (bank account)</a:t>
            </a:r>
          </a:p>
        </p:txBody>
      </p:sp>
      <p:sp>
        <p:nvSpPr>
          <p:cNvPr id="87043" name="Content Placeholder 2"/>
          <p:cNvSpPr>
            <a:spLocks noGrp="1"/>
          </p:cNvSpPr>
          <p:nvPr>
            <p:ph idx="1"/>
          </p:nvPr>
        </p:nvSpPr>
        <p:spPr/>
        <p:txBody>
          <a:bodyPr/>
          <a:lstStyle/>
          <a:p>
            <a:r>
              <a:rPr lang="en-GB" altLang="en-US"/>
              <a:t>Memento defined as inner class of originator class</a:t>
            </a:r>
          </a:p>
          <a:p>
            <a:pPr lvl="1"/>
            <a:r>
              <a:rPr lang="en-GB" altLang="en-US">
                <a:latin typeface="TheSans B5 Plain"/>
              </a:rPr>
              <a:t>Allows private sharing of data with originator</a:t>
            </a:r>
          </a:p>
          <a:p>
            <a:r>
              <a:rPr lang="en-GB" altLang="en-US"/>
              <a:t>In practise</a:t>
            </a:r>
          </a:p>
          <a:p>
            <a:pPr lvl="1"/>
            <a:r>
              <a:rPr lang="en-GB" altLang="en-US">
                <a:latin typeface="TheSans B5 Plain"/>
              </a:rPr>
              <a:t>All mementos should be persistent (stored to dbase)</a:t>
            </a:r>
          </a:p>
        </p:txBody>
      </p:sp>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B235EDB2-8C38-4A31-8D1F-53F5C5298CEB}" type="slidenum">
              <a:rPr lang="en-US" altLang="en-US" sz="1200">
                <a:solidFill>
                  <a:srgbClr val="08515E"/>
                </a:solidFill>
              </a:rPr>
              <a:pPr/>
              <a:t>84</a:t>
            </a:fld>
            <a:endParaRPr lang="en-US" altLang="en-US" sz="1200">
              <a:solidFill>
                <a:srgbClr val="08515E"/>
              </a:solidFill>
            </a:endParaRP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Title 1"/>
          <p:cNvSpPr>
            <a:spLocks noGrp="1"/>
          </p:cNvSpPr>
          <p:nvPr>
            <p:ph type="title"/>
          </p:nvPr>
        </p:nvSpPr>
        <p:spPr>
          <a:xfrm>
            <a:off x="457200" y="115888"/>
            <a:ext cx="8229600" cy="661987"/>
          </a:xfrm>
        </p:spPr>
        <p:txBody>
          <a:bodyPr/>
          <a:lstStyle/>
          <a:p>
            <a:r>
              <a:rPr lang="en-GB" altLang="en-US"/>
              <a:t>Memento example</a:t>
            </a:r>
          </a:p>
        </p:txBody>
      </p:sp>
      <p:sp>
        <p:nvSpPr>
          <p:cNvPr id="88067" name="Content Placeholder 2"/>
          <p:cNvSpPr>
            <a:spLocks noGrp="1"/>
          </p:cNvSpPr>
          <p:nvPr>
            <p:ph idx="1"/>
          </p:nvPr>
        </p:nvSpPr>
        <p:spPr>
          <a:xfrm>
            <a:off x="107950" y="765175"/>
            <a:ext cx="8928100" cy="5759450"/>
          </a:xfrm>
        </p:spPr>
        <p:txBody>
          <a:bodyPr/>
          <a:lstStyle/>
          <a:p>
            <a:pPr marL="0" indent="0">
              <a:buFont typeface="Times" panose="02020603050405020304" pitchFamily="18" charset="0"/>
              <a:buNone/>
            </a:pPr>
            <a:r>
              <a:rPr lang="en-GB" altLang="en-US" sz="2800"/>
              <a:t>class BankAccount {</a:t>
            </a:r>
          </a:p>
          <a:p>
            <a:pPr marL="0" indent="0">
              <a:buFont typeface="Times" panose="02020603050405020304" pitchFamily="18" charset="0"/>
              <a:buNone/>
            </a:pPr>
            <a:r>
              <a:rPr lang="en-GB" altLang="en-US" sz="2800"/>
              <a:t>     class Memento {  // memento defined as inner class</a:t>
            </a:r>
          </a:p>
          <a:p>
            <a:pPr marL="0" indent="0">
              <a:buFont typeface="Times" panose="02020603050405020304" pitchFamily="18" charset="0"/>
              <a:buNone/>
            </a:pPr>
            <a:r>
              <a:rPr lang="en-GB" altLang="en-US" sz="2800"/>
              <a:t>           private String state="";</a:t>
            </a:r>
          </a:p>
          <a:p>
            <a:pPr marL="0" indent="0">
              <a:buFont typeface="Times" panose="02020603050405020304" pitchFamily="18" charset="0"/>
              <a:buNone/>
            </a:pPr>
            <a:r>
              <a:rPr lang="en-GB" altLang="en-US" sz="2800"/>
              <a:t>           public Memento(String state) {</a:t>
            </a:r>
          </a:p>
          <a:p>
            <a:pPr marL="0" indent="0">
              <a:buFont typeface="Times" panose="02020603050405020304" pitchFamily="18" charset="0"/>
              <a:buNone/>
            </a:pPr>
            <a:r>
              <a:rPr lang="en-GB" altLang="en-US" sz="2800"/>
              <a:t>               this.state=state;</a:t>
            </a:r>
          </a:p>
          <a:p>
            <a:pPr marL="0" indent="0">
              <a:buFont typeface="Times" panose="02020603050405020304" pitchFamily="18" charset="0"/>
              <a:buNone/>
            </a:pPr>
            <a:r>
              <a:rPr lang="en-GB" altLang="en-US" sz="2800"/>
              <a:t>           }        </a:t>
            </a:r>
          </a:p>
          <a:p>
            <a:pPr marL="0" indent="0">
              <a:buFont typeface="Times" panose="02020603050405020304" pitchFamily="18" charset="0"/>
              <a:buNone/>
            </a:pPr>
            <a:r>
              <a:rPr lang="en-GB" altLang="en-US" sz="2800"/>
              <a:t>          private String getSavedState() {</a:t>
            </a:r>
          </a:p>
          <a:p>
            <a:pPr marL="0" indent="0">
              <a:buFont typeface="Times" panose="02020603050405020304" pitchFamily="18" charset="0"/>
              <a:buNone/>
            </a:pPr>
            <a:r>
              <a:rPr lang="en-GB" altLang="en-US" sz="2800"/>
              <a:t>               return(state);</a:t>
            </a:r>
          </a:p>
          <a:p>
            <a:pPr marL="0" indent="0">
              <a:buFont typeface="Times" panose="02020603050405020304" pitchFamily="18" charset="0"/>
              <a:buNone/>
            </a:pPr>
            <a:r>
              <a:rPr lang="en-GB" altLang="en-US" sz="2800"/>
              <a:t>          }</a:t>
            </a:r>
          </a:p>
          <a:p>
            <a:pPr marL="0" indent="0">
              <a:buFont typeface="Times" panose="02020603050405020304" pitchFamily="18" charset="0"/>
              <a:buNone/>
            </a:pPr>
            <a:r>
              <a:rPr lang="en-GB" altLang="en-US" sz="2800"/>
              <a:t>      }</a:t>
            </a:r>
          </a:p>
        </p:txBody>
      </p:sp>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dirty="0"/>
              <a:t>COMP319</a:t>
            </a:r>
            <a:endParaRPr lang="en-US" dirty="0"/>
          </a:p>
        </p:txBody>
      </p:sp>
      <p:sp>
        <p:nvSpPr>
          <p:cNvPr id="6" name="Slide Number Placeholder 5"/>
          <p:cNvSpPr>
            <a:spLocks noGrp="1"/>
          </p:cNvSpPr>
          <p:nvPr>
            <p:ph type="sldNum" sz="quarter" idx="12"/>
          </p:nvPr>
        </p:nvSpPr>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4A0A35CD-F52A-407C-B853-4BE6697E2E2D}" type="slidenum">
              <a:rPr lang="en-US" altLang="en-US" sz="1200">
                <a:solidFill>
                  <a:srgbClr val="08515E"/>
                </a:solidFill>
              </a:rPr>
              <a:pPr/>
              <a:t>85</a:t>
            </a:fld>
            <a:endParaRPr lang="en-US" altLang="en-US" sz="1200">
              <a:solidFill>
                <a:srgbClr val="08515E"/>
              </a:solidFill>
            </a:endParaRP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Title 1"/>
          <p:cNvSpPr>
            <a:spLocks noGrp="1"/>
          </p:cNvSpPr>
          <p:nvPr>
            <p:ph type="title"/>
          </p:nvPr>
        </p:nvSpPr>
        <p:spPr>
          <a:xfrm>
            <a:off x="230188" y="44450"/>
            <a:ext cx="8229600" cy="661988"/>
          </a:xfrm>
        </p:spPr>
        <p:txBody>
          <a:bodyPr/>
          <a:lstStyle/>
          <a:p>
            <a:r>
              <a:rPr lang="en-GB" altLang="en-US"/>
              <a:t>Memento example</a:t>
            </a:r>
          </a:p>
        </p:txBody>
      </p:sp>
      <p:sp>
        <p:nvSpPr>
          <p:cNvPr id="89091" name="Content Placeholder 2"/>
          <p:cNvSpPr>
            <a:spLocks noGrp="1"/>
          </p:cNvSpPr>
          <p:nvPr>
            <p:ph idx="1"/>
          </p:nvPr>
        </p:nvSpPr>
        <p:spPr>
          <a:xfrm>
            <a:off x="179388" y="836613"/>
            <a:ext cx="8785225" cy="5545137"/>
          </a:xfrm>
        </p:spPr>
        <p:txBody>
          <a:bodyPr/>
          <a:lstStyle/>
          <a:p>
            <a:pPr marL="0" indent="0">
              <a:buFont typeface="Times" panose="02020603050405020304" pitchFamily="18" charset="0"/>
              <a:buNone/>
            </a:pPr>
            <a:r>
              <a:rPr lang="en-GB" altLang="en-US"/>
              <a:t> </a:t>
            </a:r>
            <a:r>
              <a:rPr lang="en-GB" altLang="en-US" sz="2000"/>
              <a:t>private long lastTransactionID=0;</a:t>
            </a:r>
          </a:p>
          <a:p>
            <a:pPr marL="0" indent="0">
              <a:buFont typeface="Times" panose="02020603050405020304" pitchFamily="18" charset="0"/>
              <a:buNone/>
            </a:pPr>
            <a:r>
              <a:rPr lang="en-GB" altLang="en-US" sz="2000"/>
              <a:t>    private Vector &lt;Transaction&gt; allTransactions=new Vector  &lt;Transaction&gt; ();</a:t>
            </a:r>
          </a:p>
          <a:p>
            <a:pPr marL="0" indent="0">
              <a:buFont typeface="Times" panose="02020603050405020304" pitchFamily="18" charset="0"/>
              <a:buNone/>
            </a:pPr>
            <a:r>
              <a:rPr lang="en-GB" altLang="en-US" sz="2000"/>
              <a:t>  </a:t>
            </a:r>
          </a:p>
          <a:p>
            <a:pPr marL="0" indent="0">
              <a:buFont typeface="Times" panose="02020603050405020304" pitchFamily="18" charset="0"/>
              <a:buNone/>
            </a:pPr>
            <a:r>
              <a:rPr lang="en-GB" altLang="en-US" sz="2000"/>
              <a:t>    public Memento saveToMemento() {</a:t>
            </a:r>
          </a:p>
          <a:p>
            <a:pPr marL="0" indent="0">
              <a:buFont typeface="Times" panose="02020603050405020304" pitchFamily="18" charset="0"/>
              <a:buNone/>
            </a:pPr>
            <a:r>
              <a:rPr lang="en-GB" altLang="en-US" sz="2000"/>
              <a:t>        System.out.println("Originator: Saving to Memento.");</a:t>
            </a:r>
          </a:p>
          <a:p>
            <a:pPr marL="0" indent="0">
              <a:buFont typeface="Times" panose="02020603050405020304" pitchFamily="18" charset="0"/>
              <a:buNone/>
            </a:pPr>
            <a:r>
              <a:rPr lang="en-GB" altLang="en-US" sz="2000"/>
              <a:t>        return new Memento(""+lastTransactionID);</a:t>
            </a:r>
          </a:p>
          <a:p>
            <a:pPr marL="0" indent="0">
              <a:buFont typeface="Times" panose="02020603050405020304" pitchFamily="18" charset="0"/>
              <a:buNone/>
            </a:pPr>
            <a:r>
              <a:rPr lang="en-GB" altLang="en-US" sz="2000"/>
              <a:t>    }</a:t>
            </a:r>
          </a:p>
          <a:p>
            <a:pPr marL="0" indent="0">
              <a:buFont typeface="Times" panose="02020603050405020304" pitchFamily="18" charset="0"/>
              <a:buNone/>
            </a:pPr>
            <a:r>
              <a:rPr lang="en-GB" altLang="en-US" sz="2000"/>
              <a:t>    </a:t>
            </a:r>
          </a:p>
          <a:p>
            <a:pPr marL="0" indent="0">
              <a:buFont typeface="Times" panose="02020603050405020304" pitchFamily="18" charset="0"/>
              <a:buNone/>
            </a:pPr>
            <a:r>
              <a:rPr lang="en-GB" altLang="en-US" sz="2000"/>
              <a:t>    public void doTransaction(String description,int amount) {</a:t>
            </a:r>
          </a:p>
          <a:p>
            <a:pPr marL="0" indent="0">
              <a:buFont typeface="Times" panose="02020603050405020304" pitchFamily="18" charset="0"/>
              <a:buNone/>
            </a:pPr>
            <a:r>
              <a:rPr lang="en-GB" altLang="en-US" sz="2000"/>
              <a:t>        lastTransactionID++;</a:t>
            </a:r>
          </a:p>
          <a:p>
            <a:pPr marL="0" indent="0">
              <a:buFont typeface="Times" panose="02020603050405020304" pitchFamily="18" charset="0"/>
              <a:buNone/>
            </a:pPr>
            <a:r>
              <a:rPr lang="en-GB" altLang="en-US" sz="2000"/>
              <a:t>        Transaction transaction=new Transaction(amount,description,lastTransactionID);</a:t>
            </a:r>
          </a:p>
          <a:p>
            <a:pPr marL="0" indent="0">
              <a:buFont typeface="Times" panose="02020603050405020304" pitchFamily="18" charset="0"/>
              <a:buNone/>
            </a:pPr>
            <a:r>
              <a:rPr lang="en-GB" altLang="en-US" sz="2000"/>
              <a:t>        allTransactions.add(transaction);</a:t>
            </a:r>
          </a:p>
          <a:p>
            <a:pPr marL="0" indent="0">
              <a:buFont typeface="Times" panose="02020603050405020304" pitchFamily="18" charset="0"/>
              <a:buNone/>
            </a:pPr>
            <a:r>
              <a:rPr lang="en-GB" altLang="en-US" sz="2000"/>
              <a:t>    }</a:t>
            </a:r>
          </a:p>
          <a:p>
            <a:pPr marL="0" indent="0">
              <a:buFont typeface="Times" panose="02020603050405020304" pitchFamily="18" charset="0"/>
              <a:buNone/>
            </a:pPr>
            <a:r>
              <a:rPr lang="en-GB" altLang="en-US" sz="2000"/>
              <a:t>}</a:t>
            </a:r>
          </a:p>
        </p:txBody>
      </p:sp>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268C7ABA-EA25-4CB6-82AC-29C688DCB66E}" type="slidenum">
              <a:rPr lang="en-US" altLang="en-US" sz="1200">
                <a:solidFill>
                  <a:srgbClr val="08515E"/>
                </a:solidFill>
              </a:rPr>
              <a:pPr/>
              <a:t>86</a:t>
            </a:fld>
            <a:endParaRPr lang="en-US" altLang="en-US" sz="1200">
              <a:solidFill>
                <a:srgbClr val="08515E"/>
              </a:solidFill>
            </a:endParaRPr>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Title 1"/>
          <p:cNvSpPr>
            <a:spLocks noGrp="1"/>
          </p:cNvSpPr>
          <p:nvPr>
            <p:ph type="title"/>
          </p:nvPr>
        </p:nvSpPr>
        <p:spPr>
          <a:xfrm>
            <a:off x="457200" y="174625"/>
            <a:ext cx="8229600" cy="661988"/>
          </a:xfrm>
        </p:spPr>
        <p:txBody>
          <a:bodyPr/>
          <a:lstStyle/>
          <a:p>
            <a:r>
              <a:rPr lang="en-GB" altLang="en-US"/>
              <a:t>Memento example</a:t>
            </a:r>
          </a:p>
        </p:txBody>
      </p:sp>
      <p:sp>
        <p:nvSpPr>
          <p:cNvPr id="90115" name="Content Placeholder 2"/>
          <p:cNvSpPr>
            <a:spLocks noGrp="1"/>
          </p:cNvSpPr>
          <p:nvPr>
            <p:ph idx="1"/>
          </p:nvPr>
        </p:nvSpPr>
        <p:spPr>
          <a:xfrm>
            <a:off x="457200" y="1017588"/>
            <a:ext cx="8507413" cy="4572000"/>
          </a:xfrm>
        </p:spPr>
        <p:txBody>
          <a:bodyPr/>
          <a:lstStyle/>
          <a:p>
            <a:pPr marL="0" indent="0">
              <a:buFont typeface="Times" panose="02020603050405020304" pitchFamily="18" charset="0"/>
              <a:buNone/>
            </a:pPr>
            <a:r>
              <a:rPr lang="en-GB" altLang="en-US" sz="2000"/>
              <a:t>public synchronized void restoreFromMemento(Memento memento) {</a:t>
            </a:r>
          </a:p>
          <a:p>
            <a:pPr marL="0" indent="0">
              <a:buFont typeface="Times" panose="02020603050405020304" pitchFamily="18" charset="0"/>
              <a:buNone/>
            </a:pPr>
            <a:r>
              <a:rPr lang="en-GB" altLang="en-US" sz="2000"/>
              <a:t>        lastTransactionID =Long.parseLong(memento.getSavedState());</a:t>
            </a:r>
          </a:p>
          <a:p>
            <a:pPr marL="0" indent="0">
              <a:buFont typeface="Times" panose="02020603050405020304" pitchFamily="18" charset="0"/>
              <a:buNone/>
            </a:pPr>
            <a:r>
              <a:rPr lang="en-GB" altLang="en-US" sz="2000"/>
              <a:t>        for (int idx=0;idx&lt;allTransactions.size();idx++) {</a:t>
            </a:r>
          </a:p>
          <a:p>
            <a:pPr marL="0" indent="0">
              <a:buFont typeface="Times" panose="02020603050405020304" pitchFamily="18" charset="0"/>
              <a:buNone/>
            </a:pPr>
            <a:r>
              <a:rPr lang="en-GB" altLang="en-US" sz="2000"/>
              <a:t>            Transaction transaction=this.allTransactions.elementAt(idx);</a:t>
            </a:r>
          </a:p>
          <a:p>
            <a:pPr marL="0" indent="0">
              <a:buFont typeface="Times" panose="02020603050405020304" pitchFamily="18" charset="0"/>
              <a:buNone/>
            </a:pPr>
            <a:r>
              <a:rPr lang="en-GB" altLang="en-US" sz="2000"/>
              <a:t>            if (transaction.getTransactionid()&gt;lastTransactionID) { // remove transactions after id</a:t>
            </a:r>
          </a:p>
          <a:p>
            <a:pPr marL="0" indent="0">
              <a:buFont typeface="Times" panose="02020603050405020304" pitchFamily="18" charset="0"/>
              <a:buNone/>
            </a:pPr>
            <a:r>
              <a:rPr lang="en-GB" altLang="en-US" sz="2000"/>
              <a:t>                allTransactions.remove(idx);</a:t>
            </a:r>
          </a:p>
          <a:p>
            <a:pPr marL="0" indent="0">
              <a:buFont typeface="Times" panose="02020603050405020304" pitchFamily="18" charset="0"/>
              <a:buNone/>
            </a:pPr>
            <a:r>
              <a:rPr lang="en-GB" altLang="en-US" sz="2000"/>
              <a:t>                idx--; // move back one position, }</a:t>
            </a:r>
          </a:p>
          <a:p>
            <a:pPr marL="0" indent="0">
              <a:buFont typeface="Times" panose="02020603050405020304" pitchFamily="18" charset="0"/>
              <a:buNone/>
            </a:pPr>
            <a:r>
              <a:rPr lang="en-GB" altLang="en-US" sz="2000"/>
              <a:t>        }</a:t>
            </a:r>
          </a:p>
          <a:p>
            <a:pPr marL="0" indent="0">
              <a:buFont typeface="Times" panose="02020603050405020304" pitchFamily="18" charset="0"/>
              <a:buNone/>
            </a:pPr>
            <a:r>
              <a:rPr lang="en-GB" altLang="en-US" sz="2000"/>
              <a:t>       String sql="delete from account_transaction where transactionid&gt;"+lastTransactionID; // remove all </a:t>
            </a:r>
          </a:p>
          <a:p>
            <a:pPr marL="0" indent="0">
              <a:buFont typeface="Times" panose="02020603050405020304" pitchFamily="18" charset="0"/>
              <a:buNone/>
            </a:pPr>
            <a:r>
              <a:rPr lang="en-GB" altLang="en-US" sz="2000"/>
              <a:t>        // TO DO</a:t>
            </a:r>
          </a:p>
          <a:p>
            <a:pPr marL="0" indent="0">
              <a:buFont typeface="Times" panose="02020603050405020304" pitchFamily="18" charset="0"/>
              <a:buNone/>
            </a:pPr>
            <a:r>
              <a:rPr lang="en-GB" altLang="en-US" sz="2000"/>
              <a:t>        // EXECUTE SQL</a:t>
            </a:r>
          </a:p>
          <a:p>
            <a:pPr marL="0" indent="0">
              <a:buFont typeface="Times" panose="02020603050405020304" pitchFamily="18" charset="0"/>
              <a:buNone/>
            </a:pPr>
            <a:r>
              <a:rPr lang="en-GB" altLang="en-US" sz="2000"/>
              <a:t>    }</a:t>
            </a:r>
          </a:p>
          <a:p>
            <a:pPr marL="0" indent="0">
              <a:buFont typeface="Times" panose="02020603050405020304" pitchFamily="18" charset="0"/>
              <a:buNone/>
            </a:pPr>
            <a:r>
              <a:rPr lang="en-GB" altLang="en-US" sz="2000"/>
              <a:t> </a:t>
            </a:r>
          </a:p>
        </p:txBody>
      </p:sp>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F28D2A84-129C-4727-A88F-FA16CD8604AF}" type="slidenum">
              <a:rPr lang="en-US" altLang="en-US" sz="1200">
                <a:solidFill>
                  <a:srgbClr val="08515E"/>
                </a:solidFill>
              </a:rPr>
              <a:pPr/>
              <a:t>87</a:t>
            </a:fld>
            <a:endParaRPr lang="en-US" altLang="en-US" sz="1200">
              <a:solidFill>
                <a:srgbClr val="08515E"/>
              </a:solidFill>
            </a:endParaRPr>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Title 1"/>
          <p:cNvSpPr>
            <a:spLocks noGrp="1"/>
          </p:cNvSpPr>
          <p:nvPr>
            <p:ph type="title"/>
          </p:nvPr>
        </p:nvSpPr>
        <p:spPr>
          <a:xfrm>
            <a:off x="457200" y="174625"/>
            <a:ext cx="8229600" cy="661988"/>
          </a:xfrm>
        </p:spPr>
        <p:txBody>
          <a:bodyPr/>
          <a:lstStyle/>
          <a:p>
            <a:r>
              <a:rPr lang="en-GB" altLang="en-US"/>
              <a:t>Double-checked locking</a:t>
            </a:r>
          </a:p>
        </p:txBody>
      </p:sp>
      <p:sp>
        <p:nvSpPr>
          <p:cNvPr id="3" name="Content Placeholder 2"/>
          <p:cNvSpPr>
            <a:spLocks noGrp="1"/>
          </p:cNvSpPr>
          <p:nvPr>
            <p:ph idx="1"/>
          </p:nvPr>
        </p:nvSpPr>
        <p:spPr>
          <a:xfrm>
            <a:off x="457200" y="1052513"/>
            <a:ext cx="7848600" cy="4572000"/>
          </a:xfrm>
        </p:spPr>
        <p:txBody>
          <a:bodyPr/>
          <a:lstStyle/>
          <a:p>
            <a:pPr marL="0" indent="0">
              <a:buFont typeface="Times" panose="02020603050405020304" pitchFamily="18" charset="0"/>
              <a:buNone/>
              <a:defRPr/>
            </a:pPr>
            <a:r>
              <a:rPr lang="en-GB" sz="1800" dirty="0"/>
              <a:t>class </a:t>
            </a:r>
            <a:r>
              <a:rPr lang="en-GB" sz="1800" dirty="0" err="1"/>
              <a:t>DbaseConnector</a:t>
            </a:r>
            <a:r>
              <a:rPr lang="en-GB" sz="1800" dirty="0"/>
              <a:t> {  // standard locking….</a:t>
            </a:r>
          </a:p>
          <a:p>
            <a:pPr marL="0" indent="0">
              <a:buFont typeface="Times" panose="02020603050405020304" pitchFamily="18" charset="0"/>
              <a:buNone/>
              <a:defRPr/>
            </a:pPr>
            <a:r>
              <a:rPr lang="en-GB" sz="1800" dirty="0"/>
              <a:t>    private static </a:t>
            </a:r>
            <a:r>
              <a:rPr lang="en-GB" sz="1800" dirty="0" err="1"/>
              <a:t>DbaseConnector</a:t>
            </a:r>
            <a:r>
              <a:rPr lang="en-GB" sz="1800" dirty="0"/>
              <a:t> instance = null;</a:t>
            </a:r>
          </a:p>
          <a:p>
            <a:pPr marL="0" indent="0">
              <a:buFont typeface="Times" panose="02020603050405020304" pitchFamily="18" charset="0"/>
              <a:buNone/>
              <a:defRPr/>
            </a:pPr>
            <a:r>
              <a:rPr lang="en-GB" sz="1800" dirty="0"/>
              <a:t>    public static synchronized Helper </a:t>
            </a:r>
            <a:r>
              <a:rPr lang="en-GB" sz="1800" dirty="0" err="1"/>
              <a:t>getConnector</a:t>
            </a:r>
            <a:r>
              <a:rPr lang="en-GB" sz="1800" dirty="0"/>
              <a:t>() {</a:t>
            </a:r>
          </a:p>
          <a:p>
            <a:pPr marL="0" indent="0">
              <a:buFont typeface="Times" panose="02020603050405020304" pitchFamily="18" charset="0"/>
              <a:buNone/>
              <a:defRPr/>
            </a:pPr>
            <a:r>
              <a:rPr lang="en-GB" sz="1800" dirty="0"/>
              <a:t>        if (instance == null) {</a:t>
            </a:r>
          </a:p>
          <a:p>
            <a:pPr marL="0" indent="0">
              <a:buFont typeface="Times" panose="02020603050405020304" pitchFamily="18" charset="0"/>
              <a:buNone/>
              <a:defRPr/>
            </a:pPr>
            <a:r>
              <a:rPr lang="en-GB" sz="1800" dirty="0"/>
              <a:t>              instance = new </a:t>
            </a:r>
            <a:r>
              <a:rPr lang="en-GB" sz="1800" dirty="0" err="1"/>
              <a:t>DbaseConnector</a:t>
            </a:r>
            <a:r>
              <a:rPr lang="en-GB" sz="1800" dirty="0"/>
              <a:t>();</a:t>
            </a:r>
          </a:p>
          <a:p>
            <a:pPr marL="0" indent="0">
              <a:buFont typeface="Times" panose="02020603050405020304" pitchFamily="18" charset="0"/>
              <a:buNone/>
              <a:defRPr/>
            </a:pPr>
            <a:r>
              <a:rPr lang="en-GB" sz="1800" dirty="0"/>
              <a:t>        }</a:t>
            </a:r>
          </a:p>
          <a:p>
            <a:pPr marL="0" indent="0">
              <a:buFont typeface="Times" panose="02020603050405020304" pitchFamily="18" charset="0"/>
              <a:buNone/>
              <a:defRPr/>
            </a:pPr>
            <a:r>
              <a:rPr lang="en-GB" sz="1800" dirty="0"/>
              <a:t>        return instance;</a:t>
            </a:r>
          </a:p>
          <a:p>
            <a:pPr marL="0" indent="0">
              <a:buFont typeface="Times" panose="02020603050405020304" pitchFamily="18" charset="0"/>
              <a:buNone/>
              <a:defRPr/>
            </a:pPr>
            <a:r>
              <a:rPr lang="en-GB" sz="1800" dirty="0"/>
              <a:t>    }</a:t>
            </a:r>
          </a:p>
          <a:p>
            <a:pPr marL="0" indent="0">
              <a:buFont typeface="Times" panose="02020603050405020304" pitchFamily="18" charset="0"/>
              <a:buNone/>
              <a:defRPr/>
            </a:pPr>
            <a:r>
              <a:rPr lang="en-GB" sz="1800" dirty="0"/>
              <a:t>}</a:t>
            </a:r>
          </a:p>
          <a:p>
            <a:pPr marL="0" indent="0">
              <a:buFont typeface="Times" panose="02020603050405020304" pitchFamily="18" charset="0"/>
              <a:buNone/>
              <a:defRPr/>
            </a:pPr>
            <a:endParaRPr lang="en-GB" sz="1800" dirty="0"/>
          </a:p>
          <a:p>
            <a:pPr marL="0" indent="0">
              <a:buFont typeface="Times" panose="02020603050405020304" pitchFamily="18" charset="0"/>
              <a:buNone/>
              <a:defRPr/>
            </a:pPr>
            <a:r>
              <a:rPr lang="en-GB" sz="2000" dirty="0"/>
              <a:t>Problem</a:t>
            </a:r>
          </a:p>
          <a:p>
            <a:pPr marL="0" indent="0">
              <a:buFont typeface="Times" panose="02020603050405020304" pitchFamily="18" charset="0"/>
              <a:buNone/>
              <a:defRPr/>
            </a:pPr>
            <a:r>
              <a:rPr lang="en-GB" sz="2400" dirty="0"/>
              <a:t>Synchronizing a method can decrease performance by a factor of 100 or higher</a:t>
            </a:r>
          </a:p>
          <a:p>
            <a:pPr>
              <a:defRPr/>
            </a:pPr>
            <a:endParaRPr lang="en-GB" dirty="0"/>
          </a:p>
        </p:txBody>
      </p:sp>
      <p:sp>
        <p:nvSpPr>
          <p:cNvPr id="4" name="Date Placeholder 3"/>
          <p:cNvSpPr>
            <a:spLocks noGrp="1"/>
          </p:cNvSpPr>
          <p:nvPr>
            <p:ph type="dt" sz="quarter" idx="10"/>
          </p:nvPr>
        </p:nvSpPr>
        <p:spPr/>
        <p:txBody>
          <a:bodyPr/>
          <a:lstStyle/>
          <a:p>
            <a:pPr>
              <a:defRPr/>
            </a:pPr>
            <a:r>
              <a:rPr lang="en-US" dirty="0"/>
              <a:t>© University of Liverpool</a:t>
            </a:r>
          </a:p>
        </p:txBody>
      </p:sp>
      <p:sp>
        <p:nvSpPr>
          <p:cNvPr id="5" name="Footer Placeholder 4"/>
          <p:cNvSpPr>
            <a:spLocks noGrp="1"/>
          </p:cNvSpPr>
          <p:nvPr>
            <p:ph type="ftr" sz="quarter" idx="11"/>
          </p:nvPr>
        </p:nvSpPr>
        <p:spPr/>
        <p:txBody>
          <a:bodyPr/>
          <a:lstStyle/>
          <a:p>
            <a:pPr>
              <a:defRPr/>
            </a:pPr>
            <a:r>
              <a:rPr lang="en-IE" dirty="0"/>
              <a:t>COMP319</a:t>
            </a:r>
            <a:endParaRPr lang="en-US" dirty="0"/>
          </a:p>
        </p:txBody>
      </p:sp>
      <p:sp>
        <p:nvSpPr>
          <p:cNvPr id="6" name="Slide Number Placeholder 5"/>
          <p:cNvSpPr>
            <a:spLocks noGrp="1"/>
          </p:cNvSpPr>
          <p:nvPr>
            <p:ph type="sldNum" sz="quarter" idx="12"/>
          </p:nvPr>
        </p:nvSpPr>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053CA17A-E9A0-40D1-8A1E-8F634BECA053}" type="slidenum">
              <a:rPr lang="en-US" altLang="en-US" sz="1200">
                <a:solidFill>
                  <a:srgbClr val="08515E"/>
                </a:solidFill>
              </a:rPr>
              <a:pPr/>
              <a:t>88</a:t>
            </a:fld>
            <a:endParaRPr lang="en-US" altLang="en-US" sz="1200">
              <a:solidFill>
                <a:srgbClr val="08515E"/>
              </a:solidFill>
            </a:endParaRPr>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Title 1"/>
          <p:cNvSpPr>
            <a:spLocks noGrp="1"/>
          </p:cNvSpPr>
          <p:nvPr>
            <p:ph type="title"/>
          </p:nvPr>
        </p:nvSpPr>
        <p:spPr>
          <a:xfrm>
            <a:off x="457200" y="390525"/>
            <a:ext cx="8229600" cy="661988"/>
          </a:xfrm>
        </p:spPr>
        <p:txBody>
          <a:bodyPr/>
          <a:lstStyle/>
          <a:p>
            <a:r>
              <a:rPr lang="en-GB" altLang="en-US"/>
              <a:t>Double-checked locking</a:t>
            </a:r>
          </a:p>
        </p:txBody>
      </p:sp>
      <p:sp>
        <p:nvSpPr>
          <p:cNvPr id="3" name="Content Placeholder 2"/>
          <p:cNvSpPr>
            <a:spLocks noGrp="1"/>
          </p:cNvSpPr>
          <p:nvPr>
            <p:ph idx="1"/>
          </p:nvPr>
        </p:nvSpPr>
        <p:spPr>
          <a:xfrm>
            <a:off x="457200" y="1304925"/>
            <a:ext cx="7848600" cy="4572000"/>
          </a:xfrm>
        </p:spPr>
        <p:txBody>
          <a:bodyPr/>
          <a:lstStyle/>
          <a:p>
            <a:pPr marL="0" indent="0">
              <a:buFont typeface="Times" panose="02020603050405020304" pitchFamily="18" charset="0"/>
              <a:buNone/>
              <a:defRPr/>
            </a:pPr>
            <a:r>
              <a:rPr lang="en-GB" sz="2400" dirty="0"/>
              <a:t>public class DbaseConnector2 {</a:t>
            </a:r>
          </a:p>
          <a:p>
            <a:pPr marL="0" indent="0">
              <a:buFont typeface="Times" panose="02020603050405020304" pitchFamily="18" charset="0"/>
              <a:buNone/>
              <a:defRPr/>
            </a:pPr>
            <a:r>
              <a:rPr lang="en-GB" sz="2400" dirty="0"/>
              <a:t>    private static DbaseConnector2 instance = null;</a:t>
            </a:r>
          </a:p>
          <a:p>
            <a:pPr marL="0" indent="0">
              <a:buFont typeface="Times" panose="02020603050405020304" pitchFamily="18" charset="0"/>
              <a:buNone/>
              <a:defRPr/>
            </a:pPr>
            <a:r>
              <a:rPr lang="en-GB" sz="2400" dirty="0"/>
              <a:t>    public static DbaseConnector2 </a:t>
            </a:r>
            <a:r>
              <a:rPr lang="en-GB" sz="2400" dirty="0" err="1"/>
              <a:t>getConnector</a:t>
            </a:r>
            <a:r>
              <a:rPr lang="en-GB" sz="2400" dirty="0"/>
              <a:t>() {</a:t>
            </a:r>
          </a:p>
          <a:p>
            <a:pPr marL="0" indent="0">
              <a:buFont typeface="Times" panose="02020603050405020304" pitchFamily="18" charset="0"/>
              <a:buNone/>
              <a:defRPr/>
            </a:pPr>
            <a:r>
              <a:rPr lang="en-GB" sz="2400" dirty="0"/>
              <a:t>        if (instance == null) {</a:t>
            </a:r>
          </a:p>
          <a:p>
            <a:pPr marL="0" indent="0">
              <a:buFont typeface="Times" panose="02020603050405020304" pitchFamily="18" charset="0"/>
              <a:buNone/>
              <a:defRPr/>
            </a:pPr>
            <a:r>
              <a:rPr lang="en-GB" sz="2400" dirty="0"/>
              <a:t>            synchronized (DbaseConnector2.class) {</a:t>
            </a:r>
          </a:p>
          <a:p>
            <a:pPr marL="0" indent="0">
              <a:buFont typeface="Times" panose="02020603050405020304" pitchFamily="18" charset="0"/>
              <a:buNone/>
              <a:defRPr/>
            </a:pPr>
            <a:r>
              <a:rPr lang="en-GB" sz="2400" dirty="0"/>
              <a:t>                instance = new DbaseConnector2();</a:t>
            </a:r>
          </a:p>
          <a:p>
            <a:pPr marL="0" indent="0">
              <a:buFont typeface="Times" panose="02020603050405020304" pitchFamily="18" charset="0"/>
              <a:buNone/>
              <a:defRPr/>
            </a:pPr>
            <a:r>
              <a:rPr lang="en-GB" sz="2400" dirty="0"/>
              <a:t>            }</a:t>
            </a:r>
          </a:p>
          <a:p>
            <a:pPr marL="0" indent="0">
              <a:buFont typeface="Times" panose="02020603050405020304" pitchFamily="18" charset="0"/>
              <a:buNone/>
              <a:defRPr/>
            </a:pPr>
            <a:r>
              <a:rPr lang="en-GB" sz="2400" dirty="0"/>
              <a:t>        }</a:t>
            </a:r>
          </a:p>
          <a:p>
            <a:pPr marL="0" indent="0">
              <a:buFont typeface="Times" panose="02020603050405020304" pitchFamily="18" charset="0"/>
              <a:buNone/>
              <a:defRPr/>
            </a:pPr>
            <a:r>
              <a:rPr lang="en-GB" sz="2400" dirty="0"/>
              <a:t>        return instance;</a:t>
            </a:r>
          </a:p>
          <a:p>
            <a:pPr marL="0" indent="0">
              <a:buFont typeface="Times" panose="02020603050405020304" pitchFamily="18" charset="0"/>
              <a:buNone/>
              <a:defRPr/>
            </a:pPr>
            <a:r>
              <a:rPr lang="en-GB" sz="2400" dirty="0"/>
              <a:t>    }</a:t>
            </a:r>
          </a:p>
          <a:p>
            <a:pPr marL="0" indent="0">
              <a:buFont typeface="Times" panose="02020603050405020304" pitchFamily="18" charset="0"/>
              <a:buNone/>
              <a:defRPr/>
            </a:pPr>
            <a:r>
              <a:rPr lang="en-GB" sz="2400" dirty="0"/>
              <a:t>} // Look’s good but is faulty?  Why?</a:t>
            </a:r>
          </a:p>
          <a:p>
            <a:pPr marL="0" indent="0">
              <a:buFont typeface="Times" panose="02020603050405020304" pitchFamily="18" charset="0"/>
              <a:buNone/>
              <a:defRPr/>
            </a:pPr>
            <a:endParaRPr lang="en-GB" sz="2400" dirty="0"/>
          </a:p>
          <a:p>
            <a:pPr>
              <a:defRPr/>
            </a:pPr>
            <a:endParaRPr lang="en-GB" dirty="0"/>
          </a:p>
        </p:txBody>
      </p:sp>
      <p:sp>
        <p:nvSpPr>
          <p:cNvPr id="4" name="Date Placeholder 3"/>
          <p:cNvSpPr>
            <a:spLocks noGrp="1"/>
          </p:cNvSpPr>
          <p:nvPr>
            <p:ph type="dt" sz="quarter" idx="10"/>
          </p:nvPr>
        </p:nvSpPr>
        <p:spPr/>
        <p:txBody>
          <a:bodyPr/>
          <a:lstStyle/>
          <a:p>
            <a:pPr>
              <a:defRPr/>
            </a:pPr>
            <a:r>
              <a:rPr lang="en-US"/>
              <a:t>© University of Liverpool</a:t>
            </a:r>
            <a:endParaRPr lang="en-US" dirty="0"/>
          </a:p>
        </p:txBody>
      </p:sp>
      <p:sp>
        <p:nvSpPr>
          <p:cNvPr id="5" name="Footer Placeholder 4"/>
          <p:cNvSpPr>
            <a:spLocks noGrp="1"/>
          </p:cNvSpPr>
          <p:nvPr>
            <p:ph type="ftr" sz="quarter" idx="11"/>
          </p:nvPr>
        </p:nvSpPr>
        <p:spPr/>
        <p:txBody>
          <a:bodyPr/>
          <a:lstStyle/>
          <a:p>
            <a:pPr>
              <a:defRPr/>
            </a:pPr>
            <a:r>
              <a:rPr lang="en-IE"/>
              <a:t>COMP319</a:t>
            </a:r>
            <a:endParaRPr lang="en-US" dirty="0"/>
          </a:p>
        </p:txBody>
      </p:sp>
      <p:sp>
        <p:nvSpPr>
          <p:cNvPr id="6" name="Slide Number Placeholder 5"/>
          <p:cNvSpPr>
            <a:spLocks noGrp="1"/>
          </p:cNvSpPr>
          <p:nvPr>
            <p:ph type="sldNum" sz="quarter" idx="12"/>
          </p:nvPr>
        </p:nvSpPr>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B76F262F-E174-4FEF-A481-B290D08E7D39}" type="slidenum">
              <a:rPr lang="en-US" altLang="en-US" sz="1200">
                <a:solidFill>
                  <a:srgbClr val="08515E"/>
                </a:solidFill>
              </a:rPr>
              <a:pPr/>
              <a:t>89</a:t>
            </a:fld>
            <a:endParaRPr lang="en-US" altLang="en-US" sz="1200">
              <a:solidFill>
                <a:srgbClr val="08515E"/>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457200" y="188913"/>
            <a:ext cx="8229600" cy="661987"/>
          </a:xfrm>
        </p:spPr>
        <p:txBody>
          <a:bodyPr/>
          <a:lstStyle/>
          <a:p>
            <a:r>
              <a:rPr lang="en-GB" altLang="en-US"/>
              <a:t>Dynamic polymorphism</a:t>
            </a:r>
          </a:p>
        </p:txBody>
      </p:sp>
      <p:sp>
        <p:nvSpPr>
          <p:cNvPr id="10243" name="Content Placeholder 2"/>
          <p:cNvSpPr>
            <a:spLocks noGrp="1"/>
          </p:cNvSpPr>
          <p:nvPr>
            <p:ph idx="1"/>
          </p:nvPr>
        </p:nvSpPr>
        <p:spPr>
          <a:xfrm>
            <a:off x="457200" y="944563"/>
            <a:ext cx="7848600" cy="4572000"/>
          </a:xfrm>
        </p:spPr>
        <p:txBody>
          <a:bodyPr/>
          <a:lstStyle/>
          <a:p>
            <a:pPr marL="0" indent="0">
              <a:buFont typeface="Times" panose="02020603050405020304" pitchFamily="18" charset="0"/>
              <a:buNone/>
            </a:pPr>
            <a:r>
              <a:rPr lang="en-GB" altLang="en-US" sz="2400"/>
              <a:t>Interface Printable {</a:t>
            </a:r>
          </a:p>
          <a:p>
            <a:pPr marL="0" indent="0">
              <a:buFont typeface="Times" panose="02020603050405020304" pitchFamily="18" charset="0"/>
              <a:buNone/>
            </a:pPr>
            <a:r>
              <a:rPr lang="en-GB" altLang="en-US" sz="2400"/>
              <a:t>    public void doPrint();</a:t>
            </a:r>
          </a:p>
          <a:p>
            <a:pPr marL="0" indent="0">
              <a:buFont typeface="Times" panose="02020603050405020304" pitchFamily="18" charset="0"/>
              <a:buNone/>
            </a:pPr>
            <a:r>
              <a:rPr lang="en-GB" altLang="en-US" sz="2400"/>
              <a:t>}</a:t>
            </a:r>
          </a:p>
          <a:p>
            <a:pPr marL="0" indent="0">
              <a:buFont typeface="Times" panose="02020603050405020304" pitchFamily="18" charset="0"/>
              <a:buNone/>
            </a:pPr>
            <a:endParaRPr lang="en-GB" altLang="en-US" sz="2400"/>
          </a:p>
          <a:p>
            <a:pPr marL="0" indent="0">
              <a:buFont typeface="Times" panose="02020603050405020304" pitchFamily="18" charset="0"/>
              <a:buNone/>
            </a:pPr>
            <a:r>
              <a:rPr lang="en-GB" altLang="en-US" sz="2400"/>
              <a:t>Class Circle implements Printable {</a:t>
            </a:r>
          </a:p>
          <a:p>
            <a:pPr marL="0" indent="0">
              <a:buFont typeface="Times" panose="02020603050405020304" pitchFamily="18" charset="0"/>
              <a:buNone/>
            </a:pPr>
            <a:endParaRPr lang="en-GB" altLang="en-US" sz="2400"/>
          </a:p>
          <a:p>
            <a:pPr marL="0" indent="0">
              <a:buFont typeface="Times" panose="02020603050405020304" pitchFamily="18" charset="0"/>
              <a:buNone/>
            </a:pPr>
            <a:r>
              <a:rPr lang="en-GB" altLang="en-US" sz="2400"/>
              <a:t>Public void doPrint() {</a:t>
            </a:r>
          </a:p>
          <a:p>
            <a:pPr marL="0" indent="0">
              <a:buFont typeface="Times" panose="02020603050405020304" pitchFamily="18" charset="0"/>
              <a:buNone/>
            </a:pPr>
            <a:r>
              <a:rPr lang="en-GB" altLang="en-US" sz="2400"/>
              <a:t>    // </a:t>
            </a:r>
          </a:p>
          <a:p>
            <a:pPr marL="0" indent="0">
              <a:buFont typeface="Times" panose="02020603050405020304" pitchFamily="18" charset="0"/>
              <a:buNone/>
            </a:pPr>
            <a:r>
              <a:rPr lang="en-GB" altLang="en-US" sz="2400"/>
              <a:t>}</a:t>
            </a:r>
          </a:p>
          <a:p>
            <a:pPr marL="0" indent="0">
              <a:buFont typeface="Times" panose="02020603050405020304" pitchFamily="18" charset="0"/>
              <a:buNone/>
            </a:pPr>
            <a:r>
              <a:rPr lang="en-GB" altLang="en-US" sz="2400"/>
              <a:t>}</a:t>
            </a:r>
          </a:p>
          <a:p>
            <a:pPr marL="0" indent="0">
              <a:buFont typeface="Times" panose="02020603050405020304" pitchFamily="18" charset="0"/>
              <a:buNone/>
            </a:pPr>
            <a:endParaRPr lang="en-GB" altLang="en-US" sz="2400"/>
          </a:p>
          <a:p>
            <a:pPr marL="0" indent="0">
              <a:buFont typeface="Times" panose="02020603050405020304" pitchFamily="18" charset="0"/>
              <a:buNone/>
            </a:pPr>
            <a:r>
              <a:rPr lang="en-GB" altLang="en-US" sz="2400"/>
              <a:t>// If object is type Printable, doPrint implementation is determined at run time</a:t>
            </a:r>
          </a:p>
        </p:txBody>
      </p:sp>
      <p:sp>
        <p:nvSpPr>
          <p:cNvPr id="4" name="Date Placeholder 3"/>
          <p:cNvSpPr>
            <a:spLocks noGrp="1"/>
          </p:cNvSpPr>
          <p:nvPr>
            <p:ph type="dt" sz="quarter" idx="10"/>
          </p:nvPr>
        </p:nvSpPr>
        <p:spPr/>
        <p:txBody>
          <a:bodyPr/>
          <a:lstStyle/>
          <a:p>
            <a:pPr>
              <a:defRPr/>
            </a:pPr>
            <a:r>
              <a:rPr lang="en-US"/>
              <a:t>© University of Liverpool</a:t>
            </a:r>
          </a:p>
        </p:txBody>
      </p:sp>
      <p:sp>
        <p:nvSpPr>
          <p:cNvPr id="5" name="Footer Placeholder 4"/>
          <p:cNvSpPr>
            <a:spLocks noGrp="1"/>
          </p:cNvSpPr>
          <p:nvPr>
            <p:ph type="ftr" sz="quarter" idx="11"/>
          </p:nvPr>
        </p:nvSpPr>
        <p:spPr/>
        <p:txBody>
          <a:bodyPr/>
          <a:lstStyle/>
          <a:p>
            <a:pPr>
              <a:defRPr/>
            </a:pPr>
            <a:r>
              <a:rPr lang="en-IE"/>
              <a:t>COMP319</a:t>
            </a:r>
            <a:endParaRPr lang="en-US"/>
          </a:p>
        </p:txBody>
      </p:sp>
      <p:sp>
        <p:nvSpPr>
          <p:cNvPr id="6" name="Slide Number Placeholder 5"/>
          <p:cNvSpPr>
            <a:spLocks noGrp="1"/>
          </p:cNvSpPr>
          <p:nvPr>
            <p:ph type="sldNum" sz="quarter" idx="12"/>
          </p:nvPr>
        </p:nvSpPr>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907D863E-4C2A-45C7-8137-A23B592719E9}" type="slidenum">
              <a:rPr lang="en-US" altLang="en-US" sz="1200">
                <a:solidFill>
                  <a:srgbClr val="08515E"/>
                </a:solidFill>
              </a:rPr>
              <a:pPr/>
              <a:t>9</a:t>
            </a:fld>
            <a:endParaRPr lang="en-US" altLang="en-US" sz="1200">
              <a:solidFill>
                <a:srgbClr val="08515E"/>
              </a:solidFill>
            </a:endParaRPr>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Title 1"/>
          <p:cNvSpPr>
            <a:spLocks noGrp="1"/>
          </p:cNvSpPr>
          <p:nvPr>
            <p:ph type="title"/>
          </p:nvPr>
        </p:nvSpPr>
        <p:spPr>
          <a:xfrm>
            <a:off x="457200" y="103188"/>
            <a:ext cx="8229600" cy="661987"/>
          </a:xfrm>
        </p:spPr>
        <p:txBody>
          <a:bodyPr/>
          <a:lstStyle/>
          <a:p>
            <a:r>
              <a:rPr lang="en-GB" altLang="en-US"/>
              <a:t>Double-checked locking</a:t>
            </a:r>
          </a:p>
        </p:txBody>
      </p:sp>
      <p:sp>
        <p:nvSpPr>
          <p:cNvPr id="93187" name="Content Placeholder 2"/>
          <p:cNvSpPr>
            <a:spLocks noGrp="1"/>
          </p:cNvSpPr>
          <p:nvPr>
            <p:ph idx="1"/>
          </p:nvPr>
        </p:nvSpPr>
        <p:spPr>
          <a:xfrm>
            <a:off x="457200" y="908050"/>
            <a:ext cx="7848600" cy="4572000"/>
          </a:xfrm>
        </p:spPr>
        <p:txBody>
          <a:bodyPr/>
          <a:lstStyle/>
          <a:p>
            <a:pPr marL="0" indent="0">
              <a:buFont typeface="Times" panose="02020603050405020304" pitchFamily="18" charset="0"/>
              <a:buNone/>
            </a:pPr>
            <a:r>
              <a:rPr lang="en-GB" altLang="en-US" sz="2000"/>
              <a:t>public class DbaseConnector2 {</a:t>
            </a:r>
          </a:p>
          <a:p>
            <a:pPr marL="0" indent="0">
              <a:buFont typeface="Times" panose="02020603050405020304" pitchFamily="18" charset="0"/>
              <a:buNone/>
            </a:pPr>
            <a:endParaRPr lang="en-GB" altLang="en-US" sz="2000"/>
          </a:p>
          <a:p>
            <a:pPr marL="0" indent="0">
              <a:buFont typeface="Times" panose="02020603050405020304" pitchFamily="18" charset="0"/>
              <a:buNone/>
            </a:pPr>
            <a:r>
              <a:rPr lang="en-GB" altLang="en-US" sz="2000"/>
              <a:t>    private static DbaseConnector2 instance = null;</a:t>
            </a:r>
          </a:p>
          <a:p>
            <a:pPr marL="0" indent="0">
              <a:buFont typeface="Times" panose="02020603050405020304" pitchFamily="18" charset="0"/>
              <a:buNone/>
            </a:pPr>
            <a:r>
              <a:rPr lang="en-GB" altLang="en-US" sz="2000"/>
              <a:t>    /**</a:t>
            </a:r>
          </a:p>
          <a:p>
            <a:pPr marL="0" indent="0">
              <a:buFont typeface="Times" panose="02020603050405020304" pitchFamily="18" charset="0"/>
              <a:buNone/>
            </a:pPr>
            <a:r>
              <a:rPr lang="en-GB" altLang="en-US" sz="2000"/>
              <a:t>     * This method has a subtle bug</a:t>
            </a:r>
          </a:p>
          <a:p>
            <a:pPr marL="0" indent="0">
              <a:buFont typeface="Times" panose="02020603050405020304" pitchFamily="18" charset="0"/>
              <a:buNone/>
            </a:pPr>
            <a:r>
              <a:rPr lang="en-GB" altLang="en-US" sz="2000"/>
              <a:t>     * @return </a:t>
            </a:r>
          </a:p>
          <a:p>
            <a:pPr marL="0" indent="0">
              <a:buFont typeface="Times" panose="02020603050405020304" pitchFamily="18" charset="0"/>
              <a:buNone/>
            </a:pPr>
            <a:r>
              <a:rPr lang="en-GB" altLang="en-US" sz="2000"/>
              <a:t>     */</a:t>
            </a:r>
          </a:p>
          <a:p>
            <a:pPr marL="0" indent="0">
              <a:buFont typeface="Times" panose="02020603050405020304" pitchFamily="18" charset="0"/>
              <a:buNone/>
            </a:pPr>
            <a:r>
              <a:rPr lang="en-GB" altLang="en-US" sz="2000"/>
              <a:t>    public static DbaseConnector2 getConnector() {</a:t>
            </a:r>
          </a:p>
          <a:p>
            <a:pPr marL="0" indent="0">
              <a:buFont typeface="Times" panose="02020603050405020304" pitchFamily="18" charset="0"/>
              <a:buNone/>
            </a:pPr>
            <a:r>
              <a:rPr lang="en-GB" altLang="en-US" sz="2000"/>
              <a:t>        synchronized (DbaseConnector2.class) {</a:t>
            </a:r>
          </a:p>
          <a:p>
            <a:pPr marL="0" indent="0">
              <a:buFont typeface="Times" panose="02020603050405020304" pitchFamily="18" charset="0"/>
              <a:buNone/>
            </a:pPr>
            <a:r>
              <a:rPr lang="en-GB" altLang="en-US" sz="2000"/>
              <a:t>            if (instance == null) {</a:t>
            </a:r>
          </a:p>
          <a:p>
            <a:pPr marL="0" indent="0">
              <a:buFont typeface="Times" panose="02020603050405020304" pitchFamily="18" charset="0"/>
              <a:buNone/>
            </a:pPr>
            <a:r>
              <a:rPr lang="en-GB" altLang="en-US" sz="2000"/>
              <a:t>                instance = new DbaseConnector2();</a:t>
            </a:r>
          </a:p>
          <a:p>
            <a:pPr marL="0" indent="0">
              <a:buFont typeface="Times" panose="02020603050405020304" pitchFamily="18" charset="0"/>
              <a:buNone/>
            </a:pPr>
            <a:r>
              <a:rPr lang="en-GB" altLang="en-US" sz="2000"/>
              <a:t>            }</a:t>
            </a:r>
          </a:p>
          <a:p>
            <a:pPr marL="0" indent="0">
              <a:buFont typeface="Times" panose="02020603050405020304" pitchFamily="18" charset="0"/>
              <a:buNone/>
            </a:pPr>
            <a:r>
              <a:rPr lang="en-GB" altLang="en-US" sz="2000"/>
              <a:t>        }</a:t>
            </a:r>
          </a:p>
          <a:p>
            <a:pPr marL="0" indent="0">
              <a:buFont typeface="Times" panose="02020603050405020304" pitchFamily="18" charset="0"/>
              <a:buNone/>
            </a:pPr>
            <a:r>
              <a:rPr lang="en-GB" altLang="en-US" sz="2000"/>
              <a:t>        return instance;</a:t>
            </a:r>
          </a:p>
          <a:p>
            <a:pPr marL="0" indent="0">
              <a:buFont typeface="Times" panose="02020603050405020304" pitchFamily="18" charset="0"/>
              <a:buNone/>
            </a:pPr>
            <a:r>
              <a:rPr lang="en-GB" altLang="en-US" sz="2000"/>
              <a:t>    }</a:t>
            </a:r>
          </a:p>
          <a:p>
            <a:pPr marL="0" indent="0">
              <a:buFont typeface="Times" panose="02020603050405020304" pitchFamily="18" charset="0"/>
              <a:buNone/>
            </a:pPr>
            <a:r>
              <a:rPr lang="en-GB" altLang="en-US" sz="2000"/>
              <a:t>}</a:t>
            </a:r>
          </a:p>
        </p:txBody>
      </p:sp>
      <p:sp>
        <p:nvSpPr>
          <p:cNvPr id="4" name="Date Placeholder 3"/>
          <p:cNvSpPr>
            <a:spLocks noGrp="1"/>
          </p:cNvSpPr>
          <p:nvPr>
            <p:ph type="dt" sz="quarter" idx="10"/>
          </p:nvPr>
        </p:nvSpPr>
        <p:spPr/>
        <p:txBody>
          <a:bodyPr/>
          <a:lstStyle/>
          <a:p>
            <a:pPr>
              <a:defRPr/>
            </a:pPr>
            <a:r>
              <a:rPr lang="en-US"/>
              <a:t>© University of Liverpool</a:t>
            </a:r>
            <a:endParaRPr lang="en-US" dirty="0"/>
          </a:p>
        </p:txBody>
      </p:sp>
      <p:sp>
        <p:nvSpPr>
          <p:cNvPr id="5" name="Footer Placeholder 4"/>
          <p:cNvSpPr>
            <a:spLocks noGrp="1"/>
          </p:cNvSpPr>
          <p:nvPr>
            <p:ph type="ftr" sz="quarter" idx="11"/>
          </p:nvPr>
        </p:nvSpPr>
        <p:spPr/>
        <p:txBody>
          <a:bodyPr/>
          <a:lstStyle/>
          <a:p>
            <a:pPr>
              <a:defRPr/>
            </a:pPr>
            <a:r>
              <a:rPr lang="en-IE"/>
              <a:t>COMP319</a:t>
            </a:r>
            <a:endParaRPr lang="en-US" dirty="0"/>
          </a:p>
        </p:txBody>
      </p:sp>
      <p:sp>
        <p:nvSpPr>
          <p:cNvPr id="6" name="Slide Number Placeholder 5"/>
          <p:cNvSpPr>
            <a:spLocks noGrp="1"/>
          </p:cNvSpPr>
          <p:nvPr>
            <p:ph type="sldNum" sz="quarter" idx="12"/>
          </p:nvPr>
        </p:nvSpPr>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68E624C4-4FF0-414C-BBEA-120E0BB6599B}" type="slidenum">
              <a:rPr lang="en-US" altLang="en-US" sz="1200">
                <a:solidFill>
                  <a:srgbClr val="08515E"/>
                </a:solidFill>
              </a:rPr>
              <a:pPr/>
              <a:t>90</a:t>
            </a:fld>
            <a:endParaRPr lang="en-US" altLang="en-US" sz="1200">
              <a:solidFill>
                <a:srgbClr val="08515E"/>
              </a:solidFill>
            </a:endParaRPr>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Title 1"/>
          <p:cNvSpPr>
            <a:spLocks noGrp="1"/>
          </p:cNvSpPr>
          <p:nvPr>
            <p:ph type="title"/>
          </p:nvPr>
        </p:nvSpPr>
        <p:spPr/>
        <p:txBody>
          <a:bodyPr/>
          <a:lstStyle/>
          <a:p>
            <a:endParaRPr lang="en-GB" altLang="en-US"/>
          </a:p>
        </p:txBody>
      </p:sp>
      <p:sp>
        <p:nvSpPr>
          <p:cNvPr id="94211" name="Content Placeholder 2"/>
          <p:cNvSpPr>
            <a:spLocks noGrp="1"/>
          </p:cNvSpPr>
          <p:nvPr>
            <p:ph idx="1"/>
          </p:nvPr>
        </p:nvSpPr>
        <p:spPr/>
        <p:txBody>
          <a:bodyPr/>
          <a:lstStyle/>
          <a:p>
            <a:endParaRPr lang="en-GB" altLang="en-US"/>
          </a:p>
        </p:txBody>
      </p:sp>
      <p:sp>
        <p:nvSpPr>
          <p:cNvPr id="4" name="Date Placeholder 3"/>
          <p:cNvSpPr>
            <a:spLocks noGrp="1"/>
          </p:cNvSpPr>
          <p:nvPr>
            <p:ph type="dt" sz="quarter" idx="10"/>
          </p:nvPr>
        </p:nvSpPr>
        <p:spPr/>
        <p:txBody>
          <a:bodyPr/>
          <a:lstStyle/>
          <a:p>
            <a:pPr>
              <a:defRPr/>
            </a:pPr>
            <a:r>
              <a:rPr lang="en-US"/>
              <a:t>© University of Liverpool</a:t>
            </a:r>
            <a:endParaRPr lang="en-US" dirty="0"/>
          </a:p>
        </p:txBody>
      </p:sp>
      <p:sp>
        <p:nvSpPr>
          <p:cNvPr id="5" name="Footer Placeholder 4"/>
          <p:cNvSpPr>
            <a:spLocks noGrp="1"/>
          </p:cNvSpPr>
          <p:nvPr>
            <p:ph type="ftr" sz="quarter" idx="11"/>
          </p:nvPr>
        </p:nvSpPr>
        <p:spPr/>
        <p:txBody>
          <a:bodyPr/>
          <a:lstStyle/>
          <a:p>
            <a:pPr>
              <a:defRPr/>
            </a:pPr>
            <a:r>
              <a:rPr lang="en-IE"/>
              <a:t>COMP319</a:t>
            </a:r>
            <a:endParaRPr lang="en-US" dirty="0"/>
          </a:p>
        </p:txBody>
      </p:sp>
      <p:sp>
        <p:nvSpPr>
          <p:cNvPr id="6" name="Slide Number Placeholder 5"/>
          <p:cNvSpPr>
            <a:spLocks noGrp="1"/>
          </p:cNvSpPr>
          <p:nvPr>
            <p:ph type="sldNum" sz="quarter" idx="12"/>
          </p:nvPr>
        </p:nvSpPr>
        <p:spPr/>
        <p:txBody>
          <a:bodyPr/>
          <a:lstStyle>
            <a:lvl1pPr eaLnBrk="0" hangingPunct="0">
              <a:defRPr sz="2400">
                <a:solidFill>
                  <a:schemeClr val="tx1"/>
                </a:solidFill>
                <a:latin typeface="TheSans B5 Plain"/>
                <a:cs typeface="Arial" panose="020B0604020202020204" pitchFamily="34" charset="0"/>
              </a:defRPr>
            </a:lvl1pPr>
            <a:lvl2pPr marL="742950" indent="-285750" eaLnBrk="0" hangingPunct="0">
              <a:defRPr sz="2400">
                <a:solidFill>
                  <a:schemeClr val="tx1"/>
                </a:solidFill>
                <a:latin typeface="TheSans B5 Plain"/>
                <a:cs typeface="Arial" panose="020B0604020202020204" pitchFamily="34" charset="0"/>
              </a:defRPr>
            </a:lvl2pPr>
            <a:lvl3pPr marL="1143000" indent="-228600" eaLnBrk="0" hangingPunct="0">
              <a:defRPr sz="2400">
                <a:solidFill>
                  <a:schemeClr val="tx1"/>
                </a:solidFill>
                <a:latin typeface="TheSans B5 Plain"/>
                <a:cs typeface="Arial" panose="020B0604020202020204" pitchFamily="34" charset="0"/>
              </a:defRPr>
            </a:lvl3pPr>
            <a:lvl4pPr marL="1600200" indent="-228600" eaLnBrk="0" hangingPunct="0">
              <a:defRPr sz="2400">
                <a:solidFill>
                  <a:schemeClr val="tx1"/>
                </a:solidFill>
                <a:latin typeface="TheSans B5 Plain"/>
                <a:cs typeface="Arial" panose="020B0604020202020204" pitchFamily="34" charset="0"/>
              </a:defRPr>
            </a:lvl4pPr>
            <a:lvl5pPr marL="2057400" indent="-228600" eaLnBrk="0" hangingPunct="0">
              <a:defRPr sz="2400">
                <a:solidFill>
                  <a:schemeClr val="tx1"/>
                </a:solidFill>
                <a:latin typeface="TheSans B5 Plain"/>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heSans B5 Plain"/>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heSans B5 Plain"/>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heSans B5 Plain"/>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heSans B5 Plain"/>
                <a:cs typeface="Arial" panose="020B0604020202020204" pitchFamily="34" charset="0"/>
              </a:defRPr>
            </a:lvl9pPr>
          </a:lstStyle>
          <a:p>
            <a:r>
              <a:rPr lang="en-US" altLang="en-US" sz="1200">
                <a:solidFill>
                  <a:srgbClr val="08515E"/>
                </a:solidFill>
              </a:rPr>
              <a:t>slide  </a:t>
            </a:r>
            <a:fld id="{E357CA85-D60D-43D7-B14D-DE8A33966950}" type="slidenum">
              <a:rPr lang="en-US" altLang="en-US" sz="1200">
                <a:solidFill>
                  <a:srgbClr val="08515E"/>
                </a:solidFill>
              </a:rPr>
              <a:pPr/>
              <a:t>91</a:t>
            </a:fld>
            <a:endParaRPr lang="en-US" altLang="en-US" sz="1200">
              <a:solidFill>
                <a:srgbClr val="08515E"/>
              </a:solidFill>
            </a:endParaRPr>
          </a:p>
        </p:txBody>
      </p:sp>
    </p:spTree>
  </p:cSld>
  <p:clrMapOvr>
    <a:masterClrMapping/>
  </p:clrMapOvr>
</p:sld>
</file>

<file path=ppt/theme/theme1.xml><?xml version="1.0" encoding="utf-8"?>
<a:theme xmlns:a="http://schemas.openxmlformats.org/drawingml/2006/main" name="Orbitage Presentation 2011">
  <a:themeElements>
    <a:clrScheme name="">
      <a:dk1>
        <a:srgbClr val="00494F"/>
      </a:dk1>
      <a:lt1>
        <a:srgbClr val="FFFFFF"/>
      </a:lt1>
      <a:dk2>
        <a:srgbClr val="709302"/>
      </a:dk2>
      <a:lt2>
        <a:srgbClr val="CEEA82"/>
      </a:lt2>
      <a:accent1>
        <a:srgbClr val="EFEA07"/>
      </a:accent1>
      <a:accent2>
        <a:srgbClr val="8C706B"/>
      </a:accent2>
      <a:accent3>
        <a:srgbClr val="FFFFFF"/>
      </a:accent3>
      <a:accent4>
        <a:srgbClr val="003D42"/>
      </a:accent4>
      <a:accent5>
        <a:srgbClr val="F6F3AA"/>
      </a:accent5>
      <a:accent6>
        <a:srgbClr val="7E6560"/>
      </a:accent6>
      <a:hlink>
        <a:srgbClr val="00494F"/>
      </a:hlink>
      <a:folHlink>
        <a:srgbClr val="CEEA82"/>
      </a:folHlink>
    </a:clrScheme>
    <a:fontScheme name="Orbitage Presentation 2011">
      <a:majorFont>
        <a:latin typeface="TheSans B7 Bold"/>
        <a:ea typeface=""/>
        <a:cs typeface=""/>
      </a:majorFont>
      <a:minorFont>
        <a:latin typeface="TheSans B7 Bol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rbitage Presentation 201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rbitage Presentation 201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rbitage Presentation 201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rbitage Presentation 201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rbitage Presentation 201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rbitage Presentation 201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rbitage Presentation 2011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rbitage Presentation 201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rbitage Presentation 201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rbitage Presentation 201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rbitage Presentation 201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rbitage Presentation 201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themeOverride>
</file>

<file path=docProps/app.xml><?xml version="1.0" encoding="utf-8"?>
<Properties xmlns="http://schemas.openxmlformats.org/officeDocument/2006/extended-properties" xmlns:vt="http://schemas.openxmlformats.org/officeDocument/2006/docPropsVTypes">
  <Template>Orbitage Presentation 2011</Template>
  <TotalTime>11844</TotalTime>
  <Words>6376</Words>
  <Application>Microsoft Office PowerPoint</Application>
  <PresentationFormat>On-screen Show (4:3)</PresentationFormat>
  <Paragraphs>1223</Paragraphs>
  <Slides>91</Slides>
  <Notes>14</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91</vt:i4>
      </vt:variant>
    </vt:vector>
  </HeadingPairs>
  <TitlesOfParts>
    <vt:vector size="100" baseType="lpstr">
      <vt:lpstr>TheSans B5 Plain</vt:lpstr>
      <vt:lpstr>Arial</vt:lpstr>
      <vt:lpstr>TheSans B7 Bold</vt:lpstr>
      <vt:lpstr>Times</vt:lpstr>
      <vt:lpstr>Times CE</vt:lpstr>
      <vt:lpstr>Wingdings</vt:lpstr>
      <vt:lpstr>Courier New</vt:lpstr>
      <vt:lpstr>Times New Roman</vt:lpstr>
      <vt:lpstr>Orbitage Presentation 2011</vt:lpstr>
      <vt:lpstr>Object orientation and object patterns</vt:lpstr>
      <vt:lpstr>Design failures</vt:lpstr>
      <vt:lpstr>Examples</vt:lpstr>
      <vt:lpstr>DRY</vt:lpstr>
      <vt:lpstr>Good design principles</vt:lpstr>
      <vt:lpstr>DRY and calculated data</vt:lpstr>
      <vt:lpstr>Other DRY violations</vt:lpstr>
      <vt:lpstr>Design principles</vt:lpstr>
      <vt:lpstr>Dynamic polymorphism</vt:lpstr>
      <vt:lpstr>Static polymorphism</vt:lpstr>
      <vt:lpstr>Liskov Substitution Principle (LSP) Barbar Liskov</vt:lpstr>
      <vt:lpstr>LSP violation example</vt:lpstr>
      <vt:lpstr>LSP violation detection</vt:lpstr>
      <vt:lpstr>Design by contract</vt:lpstr>
      <vt:lpstr>Dependency Inversion Principle</vt:lpstr>
      <vt:lpstr>Dependency Inversion Principle</vt:lpstr>
      <vt:lpstr>Object creation and DIP </vt:lpstr>
      <vt:lpstr>Interface Segregation Principle</vt:lpstr>
      <vt:lpstr>Class packaging principles</vt:lpstr>
      <vt:lpstr>Language levels</vt:lpstr>
      <vt:lpstr>Classification</vt:lpstr>
      <vt:lpstr>Encapsulation &amp; Inheritance</vt:lpstr>
      <vt:lpstr>Benefits of OO approach</vt:lpstr>
      <vt:lpstr>OO Analysis    (!= OO design)</vt:lpstr>
      <vt:lpstr>Object Orientated design</vt:lpstr>
      <vt:lpstr>Role of documentation</vt:lpstr>
      <vt:lpstr>Types of Documentation</vt:lpstr>
      <vt:lpstr>Design Patterns</vt:lpstr>
      <vt:lpstr>Software Evolution  Patterns</vt:lpstr>
      <vt:lpstr>Design patterns</vt:lpstr>
      <vt:lpstr>Patterns and Components</vt:lpstr>
      <vt:lpstr>Design Pattern types</vt:lpstr>
      <vt:lpstr>Model View Controller</vt:lpstr>
      <vt:lpstr>MVC Components</vt:lpstr>
      <vt:lpstr>Model</vt:lpstr>
      <vt:lpstr>View</vt:lpstr>
      <vt:lpstr>View/Controller options</vt:lpstr>
      <vt:lpstr>MVC Example</vt:lpstr>
      <vt:lpstr>Model code example</vt:lpstr>
      <vt:lpstr>View code example</vt:lpstr>
      <vt:lpstr>Controller Code (J2ME)</vt:lpstr>
      <vt:lpstr>MVC Model View Controller</vt:lpstr>
      <vt:lpstr>Command pattern</vt:lpstr>
      <vt:lpstr>Command interface detail</vt:lpstr>
      <vt:lpstr>CommandManager</vt:lpstr>
      <vt:lpstr>HttpCommandManager extends CommandManager</vt:lpstr>
      <vt:lpstr>Factory class</vt:lpstr>
      <vt:lpstr>Factory example</vt:lpstr>
      <vt:lpstr>PowerPoint Presentation</vt:lpstr>
      <vt:lpstr>Singleton</vt:lpstr>
      <vt:lpstr>Singleton Example in Java</vt:lpstr>
      <vt:lpstr>Singleton Example (lazy initialization) </vt:lpstr>
      <vt:lpstr>Wrapper classes</vt:lpstr>
      <vt:lpstr>Wrapper classes</vt:lpstr>
      <vt:lpstr>Wrapper example (unwrapped code)</vt:lpstr>
      <vt:lpstr>Wrapped code</vt:lpstr>
      <vt:lpstr>Adapter class diagram example</vt:lpstr>
      <vt:lpstr>Abstract factory</vt:lpstr>
      <vt:lpstr>Abstract Factory class diagram</vt:lpstr>
      <vt:lpstr>Abstract factory code example</vt:lpstr>
      <vt:lpstr>Abstract factory example</vt:lpstr>
      <vt:lpstr>Builder</vt:lpstr>
      <vt:lpstr>Coding example</vt:lpstr>
      <vt:lpstr>PowerPoint Presentation</vt:lpstr>
      <vt:lpstr>PowerPoint Presentation</vt:lpstr>
      <vt:lpstr>Coding example</vt:lpstr>
      <vt:lpstr>PowerPoint Presentation</vt:lpstr>
      <vt:lpstr>Builder coding example</vt:lpstr>
      <vt:lpstr>So why both with all this complexity?</vt:lpstr>
      <vt:lpstr>Sharding</vt:lpstr>
      <vt:lpstr>Sharding example</vt:lpstr>
      <vt:lpstr>Table validation</vt:lpstr>
      <vt:lpstr>Multiton</vt:lpstr>
      <vt:lpstr>Multiton code example</vt:lpstr>
      <vt:lpstr>Flyweight pattern</vt:lpstr>
      <vt:lpstr>Flyweight example</vt:lpstr>
      <vt:lpstr>Flyweight example</vt:lpstr>
      <vt:lpstr>Flyweight example</vt:lpstr>
      <vt:lpstr>Chain of responsibility</vt:lpstr>
      <vt:lpstr>PowerPoint Presentation</vt:lpstr>
      <vt:lpstr>PowerPoint Presentation</vt:lpstr>
      <vt:lpstr>PowerPoint Presentation</vt:lpstr>
      <vt:lpstr>Memento</vt:lpstr>
      <vt:lpstr>Memento example (bank account)</vt:lpstr>
      <vt:lpstr>Memento example</vt:lpstr>
      <vt:lpstr>Memento example</vt:lpstr>
      <vt:lpstr>Memento example</vt:lpstr>
      <vt:lpstr>Double-checked locking</vt:lpstr>
      <vt:lpstr>Double-checked locking</vt:lpstr>
      <vt:lpstr>Double-checked locking</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IPTV Systems</dc:title>
  <dc:creator>Jeffrey</dc:creator>
  <cp:lastModifiedBy>Seb</cp:lastModifiedBy>
  <cp:revision>242</cp:revision>
  <dcterms:created xsi:type="dcterms:W3CDTF">2011-03-17T01:48:00Z</dcterms:created>
  <dcterms:modified xsi:type="dcterms:W3CDTF">2016-08-18T15:36:58Z</dcterms:modified>
</cp:coreProperties>
</file>