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18"/>
  </p:notesMasterIdLst>
  <p:handoutMasterIdLst>
    <p:handoutMasterId r:id="rId19"/>
  </p:handoutMasterIdLst>
  <p:sldIdLst>
    <p:sldId id="256" r:id="rId2"/>
    <p:sldId id="257" r:id="rId3"/>
    <p:sldId id="258" r:id="rId4"/>
    <p:sldId id="259" r:id="rId5"/>
    <p:sldId id="261" r:id="rId6"/>
    <p:sldId id="260" r:id="rId7"/>
    <p:sldId id="262" r:id="rId8"/>
    <p:sldId id="270" r:id="rId9"/>
    <p:sldId id="263" r:id="rId10"/>
    <p:sldId id="264" r:id="rId11"/>
    <p:sldId id="265" r:id="rId12"/>
    <p:sldId id="266" r:id="rId13"/>
    <p:sldId id="268" r:id="rId14"/>
    <p:sldId id="267" r:id="rId15"/>
    <p:sldId id="269" r:id="rId16"/>
    <p:sldId id="271" r:id="rId17"/>
  </p:sldIdLst>
  <p:sldSz cx="9144000" cy="6858000" type="screen4x3"/>
  <p:notesSz cx="7099300" cy="10234613"/>
  <p:defaultTextStyle>
    <a:defPPr>
      <a:defRPr lang="en-US"/>
    </a:defPPr>
    <a:lvl1pPr algn="l" rtl="0" fontAlgn="base">
      <a:spcBef>
        <a:spcPct val="0"/>
      </a:spcBef>
      <a:spcAft>
        <a:spcPct val="0"/>
      </a:spcAft>
      <a:defRPr sz="2400" kern="1200">
        <a:solidFill>
          <a:schemeClr val="tx1"/>
        </a:solidFill>
        <a:latin typeface="TheSans B5 Plain" pitchFamily="34" charset="0"/>
        <a:ea typeface="+mn-ea"/>
        <a:cs typeface="Arial" pitchFamily="34" charset="0"/>
      </a:defRPr>
    </a:lvl1pPr>
    <a:lvl2pPr marL="457200" algn="l" rtl="0" fontAlgn="base">
      <a:spcBef>
        <a:spcPct val="0"/>
      </a:spcBef>
      <a:spcAft>
        <a:spcPct val="0"/>
      </a:spcAft>
      <a:defRPr sz="2400" kern="1200">
        <a:solidFill>
          <a:schemeClr val="tx1"/>
        </a:solidFill>
        <a:latin typeface="TheSans B5 Plain" pitchFamily="34" charset="0"/>
        <a:ea typeface="+mn-ea"/>
        <a:cs typeface="Arial" pitchFamily="34" charset="0"/>
      </a:defRPr>
    </a:lvl2pPr>
    <a:lvl3pPr marL="914400" algn="l" rtl="0" fontAlgn="base">
      <a:spcBef>
        <a:spcPct val="0"/>
      </a:spcBef>
      <a:spcAft>
        <a:spcPct val="0"/>
      </a:spcAft>
      <a:defRPr sz="2400" kern="1200">
        <a:solidFill>
          <a:schemeClr val="tx1"/>
        </a:solidFill>
        <a:latin typeface="TheSans B5 Plain" pitchFamily="34" charset="0"/>
        <a:ea typeface="+mn-ea"/>
        <a:cs typeface="Arial" pitchFamily="34" charset="0"/>
      </a:defRPr>
    </a:lvl3pPr>
    <a:lvl4pPr marL="1371600" algn="l" rtl="0" fontAlgn="base">
      <a:spcBef>
        <a:spcPct val="0"/>
      </a:spcBef>
      <a:spcAft>
        <a:spcPct val="0"/>
      </a:spcAft>
      <a:defRPr sz="2400" kern="1200">
        <a:solidFill>
          <a:schemeClr val="tx1"/>
        </a:solidFill>
        <a:latin typeface="TheSans B5 Plain" pitchFamily="34" charset="0"/>
        <a:ea typeface="+mn-ea"/>
        <a:cs typeface="Arial" pitchFamily="34" charset="0"/>
      </a:defRPr>
    </a:lvl4pPr>
    <a:lvl5pPr marL="1828800" algn="l" rtl="0" fontAlgn="base">
      <a:spcBef>
        <a:spcPct val="0"/>
      </a:spcBef>
      <a:spcAft>
        <a:spcPct val="0"/>
      </a:spcAft>
      <a:defRPr sz="2400" kern="1200">
        <a:solidFill>
          <a:schemeClr val="tx1"/>
        </a:solidFill>
        <a:latin typeface="TheSans B5 Plain" pitchFamily="34" charset="0"/>
        <a:ea typeface="+mn-ea"/>
        <a:cs typeface="Arial" pitchFamily="34" charset="0"/>
      </a:defRPr>
    </a:lvl5pPr>
    <a:lvl6pPr marL="2286000" algn="l" defTabSz="914400" rtl="0" eaLnBrk="1" latinLnBrk="0" hangingPunct="1">
      <a:defRPr sz="2400" kern="1200">
        <a:solidFill>
          <a:schemeClr val="tx1"/>
        </a:solidFill>
        <a:latin typeface="TheSans B5 Plain" pitchFamily="34" charset="0"/>
        <a:ea typeface="+mn-ea"/>
        <a:cs typeface="Arial" pitchFamily="34" charset="0"/>
      </a:defRPr>
    </a:lvl6pPr>
    <a:lvl7pPr marL="2743200" algn="l" defTabSz="914400" rtl="0" eaLnBrk="1" latinLnBrk="0" hangingPunct="1">
      <a:defRPr sz="2400" kern="1200">
        <a:solidFill>
          <a:schemeClr val="tx1"/>
        </a:solidFill>
        <a:latin typeface="TheSans B5 Plain" pitchFamily="34" charset="0"/>
        <a:ea typeface="+mn-ea"/>
        <a:cs typeface="Arial" pitchFamily="34" charset="0"/>
      </a:defRPr>
    </a:lvl7pPr>
    <a:lvl8pPr marL="3200400" algn="l" defTabSz="914400" rtl="0" eaLnBrk="1" latinLnBrk="0" hangingPunct="1">
      <a:defRPr sz="2400" kern="1200">
        <a:solidFill>
          <a:schemeClr val="tx1"/>
        </a:solidFill>
        <a:latin typeface="TheSans B5 Plain" pitchFamily="34" charset="0"/>
        <a:ea typeface="+mn-ea"/>
        <a:cs typeface="Arial" pitchFamily="34" charset="0"/>
      </a:defRPr>
    </a:lvl8pPr>
    <a:lvl9pPr marL="3657600" algn="l" defTabSz="914400" rtl="0" eaLnBrk="1" latinLnBrk="0" hangingPunct="1">
      <a:defRPr sz="2400" kern="1200">
        <a:solidFill>
          <a:schemeClr val="tx1"/>
        </a:solidFill>
        <a:latin typeface="TheSans B5 Plain"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465A6"/>
    <a:srgbClr val="292A2D"/>
    <a:srgbClr val="F4F4F4"/>
    <a:srgbClr val="38393D"/>
    <a:srgbClr val="5A5B62"/>
    <a:srgbClr val="99CC00"/>
    <a:srgbClr val="BFBF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64469" autoAdjust="0"/>
  </p:normalViewPr>
  <p:slideViewPr>
    <p:cSldViewPr>
      <p:cViewPr varScale="1">
        <p:scale>
          <a:sx n="71" d="100"/>
          <a:sy n="71" d="100"/>
        </p:scale>
        <p:origin x="-2148"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4" d="100"/>
          <a:sy n="74" d="100"/>
        </p:scale>
        <p:origin x="-2142" y="-90"/>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6" name="Rectangle 4"/>
          <p:cNvSpPr>
            <a:spLocks noGrp="1" noChangeArrowheads="1"/>
          </p:cNvSpPr>
          <p:nvPr>
            <p:ph type="ftr" sz="quarter" idx="2"/>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eaLnBrk="0" hangingPunct="0">
              <a:defRPr sz="1100">
                <a:latin typeface="TheSans B5 Plain" pitchFamily="34" charset="0"/>
                <a:cs typeface="+mn-cs"/>
              </a:defRPr>
            </a:lvl1pPr>
          </a:lstStyle>
          <a:p>
            <a:pPr>
              <a:defRPr/>
            </a:pPr>
            <a:r>
              <a:rPr lang="en-US"/>
              <a:t>COMP319</a:t>
            </a:r>
          </a:p>
        </p:txBody>
      </p:sp>
      <p:sp>
        <p:nvSpPr>
          <p:cNvPr id="8197" name="Rectangle 5"/>
          <p:cNvSpPr>
            <a:spLocks noGrp="1" noChangeArrowheads="1"/>
          </p:cNvSpPr>
          <p:nvPr>
            <p:ph type="sldNum" sz="quarter" idx="3"/>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eaLnBrk="0" hangingPunct="0">
              <a:defRPr sz="1100">
                <a:latin typeface="TheSans B5 Plain" pitchFamily="34" charset="0"/>
                <a:cs typeface="+mn-cs"/>
              </a:defRPr>
            </a:lvl1pPr>
          </a:lstStyle>
          <a:p>
            <a:pPr>
              <a:defRPr/>
            </a:pPr>
            <a:fld id="{ED30F6BE-3688-4150-A5DE-344E46D47DB9}" type="slidenum">
              <a:rPr lang="en-US"/>
              <a:pPr>
                <a:defRPr/>
              </a:pPr>
              <a:t>‹#›</a:t>
            </a:fld>
            <a:endParaRPr lang="en-US" dirty="0"/>
          </a:p>
        </p:txBody>
      </p:sp>
    </p:spTree>
    <p:extLst>
      <p:ext uri="{BB962C8B-B14F-4D97-AF65-F5344CB8AC3E}">
        <p14:creationId xmlns:p14="http://schemas.microsoft.com/office/powerpoint/2010/main" val="3216063320"/>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eaLnBrk="0" hangingPunct="0">
              <a:defRPr sz="1300">
                <a:latin typeface="Times" pitchFamily="18" charset="0"/>
                <a:cs typeface="+mn-cs"/>
              </a:defRPr>
            </a:lvl1pPr>
          </a:lstStyle>
          <a:p>
            <a:pPr>
              <a:defRPr/>
            </a:pPr>
            <a:endParaRPr lang="en-US"/>
          </a:p>
        </p:txBody>
      </p:sp>
      <p:sp>
        <p:nvSpPr>
          <p:cNvPr id="6147" name="Rectangle 3"/>
          <p:cNvSpPr>
            <a:spLocks noGrp="1" noChangeArrowheads="1"/>
          </p:cNvSpPr>
          <p:nvPr>
            <p:ph type="dt" idx="1"/>
          </p:nvPr>
        </p:nvSpPr>
        <p:spPr bwMode="auto">
          <a:xfrm>
            <a:off x="4022725"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eaLnBrk="0" hangingPunct="0">
              <a:defRPr sz="1300">
                <a:latin typeface="Times" pitchFamily="18" charset="0"/>
                <a:cs typeface="+mn-cs"/>
              </a:defRPr>
            </a:lvl1pPr>
          </a:lstStyle>
          <a:p>
            <a:pPr>
              <a:defRPr/>
            </a:pPr>
            <a:endParaRPr lang="en-US"/>
          </a:p>
        </p:txBody>
      </p:sp>
      <p:sp>
        <p:nvSpPr>
          <p:cNvPr id="22532"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946150" y="4860925"/>
            <a:ext cx="5207000"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eaLnBrk="0" hangingPunct="0">
              <a:defRPr sz="1300">
                <a:latin typeface="Times" pitchFamily="18" charset="0"/>
                <a:cs typeface="+mn-cs"/>
              </a:defRPr>
            </a:lvl1pPr>
          </a:lstStyle>
          <a:p>
            <a:pPr>
              <a:defRPr/>
            </a:pPr>
            <a:r>
              <a:rPr lang="en-US"/>
              <a:t>COMP319</a:t>
            </a:r>
          </a:p>
        </p:txBody>
      </p:sp>
      <p:sp>
        <p:nvSpPr>
          <p:cNvPr id="6151" name="Rectangle 7"/>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eaLnBrk="0" hangingPunct="0">
              <a:defRPr sz="1300">
                <a:latin typeface="Times" pitchFamily="18" charset="0"/>
                <a:cs typeface="+mn-cs"/>
              </a:defRPr>
            </a:lvl1pPr>
          </a:lstStyle>
          <a:p>
            <a:pPr>
              <a:defRPr/>
            </a:pPr>
            <a:fld id="{3F778273-B82E-498D-A94B-8C038D907DA8}" type="slidenum">
              <a:rPr lang="en-US"/>
              <a:pPr>
                <a:defRPr/>
              </a:pPr>
              <a:t>‹#›</a:t>
            </a:fld>
            <a:endParaRPr lang="en-US"/>
          </a:p>
        </p:txBody>
      </p:sp>
    </p:spTree>
    <p:extLst>
      <p:ext uri="{BB962C8B-B14F-4D97-AF65-F5344CB8AC3E}">
        <p14:creationId xmlns:p14="http://schemas.microsoft.com/office/powerpoint/2010/main" val="25555131"/>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a:p>
            <a:endParaRPr lang="en-GB" altLang="en-US" smtClean="0"/>
          </a:p>
        </p:txBody>
      </p:sp>
      <p:sp>
        <p:nvSpPr>
          <p:cNvPr id="23556"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smtClean="0">
                <a:latin typeface="Times" pitchFamily="18" charset="0"/>
              </a:rPr>
              <a:t>COMP319</a:t>
            </a:r>
          </a:p>
        </p:txBody>
      </p:sp>
      <p:sp>
        <p:nvSpPr>
          <p:cNvPr id="23557"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fld id="{F4F145CF-E99A-4D45-96BF-6CE374676C42}" type="slidenum">
              <a:rPr lang="en-US" sz="1300" smtClean="0">
                <a:latin typeface="Times" pitchFamily="18" charset="0"/>
              </a:rPr>
              <a:pPr>
                <a:defRPr/>
              </a:pPr>
              <a:t>1</a:t>
            </a:fld>
            <a:endParaRPr lang="en-US" sz="1300" smtClean="0">
              <a:latin typeface="Times"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t>Individuals in a project may vary in their productivity by a factor of 10 (Boehm, et al. 1995), that is from 4 object points per month to 50.</a:t>
            </a:r>
          </a:p>
          <a:p>
            <a:r>
              <a:rPr lang="en-GB" altLang="en-US" smtClean="0"/>
              <a:t>The composition of the team and other factors must be taken into consideration in the overall estimate being made.</a:t>
            </a:r>
          </a:p>
          <a:p>
            <a:r>
              <a:rPr lang="en-GB" altLang="en-US" smtClean="0"/>
              <a:t>These other factors are:</a:t>
            </a:r>
          </a:p>
          <a:p>
            <a:r>
              <a:rPr lang="en-GB" altLang="en-US" smtClean="0"/>
              <a:t>Knowledge of the application domain</a:t>
            </a:r>
          </a:p>
          <a:p>
            <a:r>
              <a:rPr lang="en-GB" altLang="en-US" smtClean="0"/>
              <a:t>The software process used in development – if these are good productivity is higher (we return to this later)</a:t>
            </a:r>
          </a:p>
          <a:p>
            <a:r>
              <a:rPr lang="en-GB" altLang="en-US" smtClean="0"/>
              <a:t>Large projects need communication with less time for development and high productivity</a:t>
            </a:r>
          </a:p>
          <a:p>
            <a:r>
              <a:rPr lang="en-GB" altLang="en-US" smtClean="0"/>
              <a:t>Good CASE tools, configuration management system etc improve productivity</a:t>
            </a:r>
          </a:p>
          <a:p>
            <a:r>
              <a:rPr lang="en-GB" altLang="en-US" smtClean="0"/>
              <a:t>Quietness and private areas contribute to better productivity</a:t>
            </a:r>
          </a:p>
          <a:p>
            <a:endParaRPr lang="en-GB" altLang="en-US" smtClean="0"/>
          </a:p>
        </p:txBody>
      </p:sp>
      <p:sp>
        <p:nvSpPr>
          <p:cNvPr id="24580"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smtClean="0">
                <a:latin typeface="Times" pitchFamily="18" charset="0"/>
              </a:rPr>
              <a:t>COMP319</a:t>
            </a:r>
          </a:p>
        </p:txBody>
      </p:sp>
      <p:sp>
        <p:nvSpPr>
          <p:cNvPr id="24581"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fld id="{01C0F0DC-4C46-405E-8325-E8ECD8652277}" type="slidenum">
              <a:rPr lang="en-US" sz="1300" smtClean="0">
                <a:latin typeface="Times" pitchFamily="18" charset="0"/>
              </a:rPr>
              <a:pPr>
                <a:defRPr/>
              </a:pPr>
              <a:t>5</a:t>
            </a:fld>
            <a:endParaRPr lang="en-US" sz="1300" smtClean="0">
              <a:latin typeface="Times"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t>Using historical cost information an equation is developed that relates some software metric (usually size) to cost. Estimates of the metric then predict the cost/effort required.</a:t>
            </a:r>
          </a:p>
          <a:p>
            <a:r>
              <a:rPr lang="en-GB" altLang="en-US" smtClean="0"/>
              <a:t>Multiple experts estimate, then discuss and agree a compromise cost.</a:t>
            </a:r>
          </a:p>
          <a:p>
            <a:r>
              <a:rPr lang="en-GB" altLang="en-US" smtClean="0"/>
              <a:t>The cost of new project is estimated by analogy with comparable completed projects.</a:t>
            </a:r>
          </a:p>
          <a:p>
            <a:r>
              <a:rPr lang="en-GB" altLang="en-US" smtClean="0"/>
              <a:t>Parkinson’s Law: work expands to fill the time.  If there are 5 people and the software must be delivered in 6 months then the effort estimate is 30 person months.</a:t>
            </a:r>
          </a:p>
          <a:p>
            <a:r>
              <a:rPr lang="en-GB" altLang="en-US" smtClean="0"/>
              <a:t>The customers budget determines the cost. Makes sense if the system can be shipped to a subsequent customer.</a:t>
            </a:r>
          </a:p>
          <a:p>
            <a:r>
              <a:rPr lang="en-GB" altLang="en-US" smtClean="0"/>
              <a:t>However, most methods assume that will be no significant changes in the way software development is done.  Changes in the past 10 years have shown that this is not a safe assumption.  Examples of changes that affect estimation include:</a:t>
            </a:r>
          </a:p>
          <a:p>
            <a:r>
              <a:rPr lang="en-GB" altLang="en-US" smtClean="0"/>
              <a:t>Distributed and grid based systems</a:t>
            </a:r>
          </a:p>
          <a:p>
            <a:r>
              <a:rPr lang="en-GB" altLang="en-US" smtClean="0"/>
              <a:t>Web facilities</a:t>
            </a:r>
          </a:p>
          <a:p>
            <a:r>
              <a:rPr lang="en-GB" altLang="en-US" smtClean="0"/>
              <a:t>Entity Resource Planning or db centred systems</a:t>
            </a:r>
          </a:p>
          <a:p>
            <a:r>
              <a:rPr lang="en-GB" altLang="en-US" smtClean="0"/>
              <a:t>Shrink wrapped software</a:t>
            </a:r>
          </a:p>
          <a:p>
            <a:r>
              <a:rPr lang="en-GB" altLang="en-US" smtClean="0"/>
              <a:t>Module reuse</a:t>
            </a:r>
          </a:p>
          <a:p>
            <a:r>
              <a:rPr lang="en-GB" altLang="en-US" smtClean="0"/>
              <a:t>Scripting facilities</a:t>
            </a:r>
          </a:p>
          <a:p>
            <a:r>
              <a:rPr lang="en-GB" altLang="en-US" smtClean="0"/>
              <a:t>CASE tools</a:t>
            </a:r>
          </a:p>
          <a:p>
            <a:endParaRPr lang="en-GB" altLang="en-US" smtClean="0"/>
          </a:p>
        </p:txBody>
      </p:sp>
      <p:sp>
        <p:nvSpPr>
          <p:cNvPr id="25604"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smtClean="0">
                <a:latin typeface="Times" pitchFamily="18" charset="0"/>
              </a:rPr>
              <a:t>COMP319</a:t>
            </a:r>
          </a:p>
        </p:txBody>
      </p:sp>
      <p:sp>
        <p:nvSpPr>
          <p:cNvPr id="25605"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fld id="{E8D34D2E-B8B4-44ED-9AB4-D988F39A8516}" type="slidenum">
              <a:rPr lang="en-US" sz="1300" smtClean="0">
                <a:latin typeface="Times" pitchFamily="18" charset="0"/>
              </a:rPr>
              <a:pPr>
                <a:defRPr/>
              </a:pPr>
              <a:t>6</a:t>
            </a:fld>
            <a:endParaRPr lang="en-US" sz="1300" smtClean="0">
              <a:latin typeface="Times"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t>Constructive Cost Modelling (COCOMO) is an algorithmic model that is well known, widely used as a commercial tool, and software for it is in the public domain.</a:t>
            </a:r>
          </a:p>
          <a:p>
            <a:r>
              <a:rPr lang="en-GB" altLang="en-US" smtClean="0"/>
              <a:t>It was first proposed by Boehm, B. in his 1981 book “Software engineering  economics”, Prentice-Hall. The definitive book for the method is Boehm, B. (2000) “Software Cost Estimation with COCOMO II”, Prentice-Hall.</a:t>
            </a:r>
          </a:p>
          <a:p>
            <a:r>
              <a:rPr lang="en-GB" altLang="en-US" smtClean="0"/>
              <a:t>Summary of the COCOMO II method is in the paper Boehm, B., Clark, B. et al. (1995) “Cost models for future software life cycle processes: COCOMO II”, Annals of Software Engineering, Vol 1, p57-94.</a:t>
            </a:r>
          </a:p>
          <a:p>
            <a:r>
              <a:rPr lang="en-GB" altLang="en-US" smtClean="0"/>
              <a:t>COCOMO assumes a stable software house or software department for which historical measures of software productivity exist. Where this is not available, the published data from finished software projects may be used.</a:t>
            </a:r>
          </a:p>
          <a:p>
            <a:r>
              <a:rPr lang="en-GB" altLang="en-US" smtClean="0"/>
              <a:t>In 1981 COCOMO was based on the waterfall model using a programming language. Now, it can cope with changes in method (e.g. the spiral or incremental model etc), use of shrink wrapped components such as Oracle that provides both a DBMS and full database programming language, and the use of various CASE tools and hardware.</a:t>
            </a:r>
          </a:p>
          <a:p>
            <a:endParaRPr lang="en-GB" altLang="en-US" smtClean="0"/>
          </a:p>
        </p:txBody>
      </p:sp>
      <p:sp>
        <p:nvSpPr>
          <p:cNvPr id="26628"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smtClean="0">
                <a:latin typeface="Times" pitchFamily="18" charset="0"/>
              </a:rPr>
              <a:t>COMP319</a:t>
            </a:r>
          </a:p>
        </p:txBody>
      </p:sp>
      <p:sp>
        <p:nvSpPr>
          <p:cNvPr id="26629"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fld id="{1DC3E7E4-5188-4B16-A3EA-5827589AD031}" type="slidenum">
              <a:rPr lang="en-US" sz="1300" smtClean="0">
                <a:latin typeface="Times" pitchFamily="18" charset="0"/>
              </a:rPr>
              <a:pPr>
                <a:defRPr/>
              </a:pPr>
              <a:t>7</a:t>
            </a:fld>
            <a:endParaRPr lang="en-US" sz="1300" smtClean="0">
              <a:latin typeface="Times"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xfrm>
            <a:off x="946150" y="4860925"/>
            <a:ext cx="5556250" cy="46053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t>Early Design model</a:t>
            </a:r>
          </a:p>
          <a:p>
            <a:r>
              <a:rPr lang="en-GB" altLang="en-US" smtClean="0"/>
              <a:t>Used once the requirement is finalised and an architecture design is required with an estimate of cost. It is based on the</a:t>
            </a:r>
          </a:p>
          <a:p>
            <a:r>
              <a:rPr lang="en-GB" altLang="en-US" smtClean="0"/>
              <a:t>formula:&lt;read&gt;</a:t>
            </a:r>
          </a:p>
          <a:p>
            <a:r>
              <a:rPr lang="en-GB" altLang="en-US" smtClean="0"/>
              <a:t>A is a constant which based on Boehms data is 2.94; The size is thousands of lines of source code : KSLOC – obtained by calculating the function points required (there are look-up tables to do the relationship between function points and KSLOC).</a:t>
            </a:r>
          </a:p>
          <a:p>
            <a:r>
              <a:rPr lang="en-GB" altLang="en-US" smtClean="0"/>
              <a:t>The exponent (B) varies from 1.1 to 1.24 and covers an estimate of the novelty of the project. As novelty increases the number of lines of code and thus effort increases.</a:t>
            </a:r>
          </a:p>
          <a:p>
            <a:r>
              <a:rPr lang="en-GB" altLang="en-US" smtClean="0"/>
              <a:t>The constant M is the product of seven project and process characteristics measured on a scale from 1 (very low) to 6 (very high).</a:t>
            </a:r>
          </a:p>
          <a:p>
            <a:r>
              <a:rPr lang="en-GB" altLang="en-US" smtClean="0"/>
              <a:t>RCPX product reliability and complexity</a:t>
            </a:r>
          </a:p>
          <a:p>
            <a:r>
              <a:rPr lang="en-GB" altLang="en-US" smtClean="0"/>
              <a:t>RUSE reuse required</a:t>
            </a:r>
          </a:p>
          <a:p>
            <a:r>
              <a:rPr lang="en-GB" altLang="en-US" smtClean="0"/>
              <a:t>PDIF platform difficulty</a:t>
            </a:r>
          </a:p>
          <a:p>
            <a:r>
              <a:rPr lang="en-GB" altLang="en-US" smtClean="0"/>
              <a:t>PERS personnel capability</a:t>
            </a:r>
          </a:p>
          <a:p>
            <a:r>
              <a:rPr lang="en-GB" altLang="en-US" smtClean="0"/>
              <a:t>PREX personnel experience</a:t>
            </a:r>
          </a:p>
          <a:p>
            <a:r>
              <a:rPr lang="en-GB" altLang="en-US" smtClean="0"/>
              <a:t>SCED schedule</a:t>
            </a:r>
          </a:p>
          <a:p>
            <a:r>
              <a:rPr lang="en-GB" altLang="en-US" smtClean="0"/>
              <a:t>FCIL support facilities.</a:t>
            </a:r>
          </a:p>
          <a:p>
            <a:r>
              <a:rPr lang="en-GB" altLang="en-US" smtClean="0"/>
              <a:t>From this we get:</a:t>
            </a:r>
          </a:p>
          <a:p>
            <a:r>
              <a:rPr lang="en-GB" altLang="en-US" smtClean="0"/>
              <a:t>PM = 2.94 x Size**B x (RCPX x RUSE x PDIF x PERS x PREX x SCED x FCIL)</a:t>
            </a:r>
          </a:p>
          <a:p>
            <a:endParaRPr lang="en-GB" altLang="en-US" smtClean="0"/>
          </a:p>
        </p:txBody>
      </p:sp>
      <p:sp>
        <p:nvSpPr>
          <p:cNvPr id="27652"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smtClean="0">
                <a:latin typeface="Times" pitchFamily="18" charset="0"/>
              </a:rPr>
              <a:t>COMP319</a:t>
            </a:r>
          </a:p>
        </p:txBody>
      </p:sp>
      <p:sp>
        <p:nvSpPr>
          <p:cNvPr id="27653"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fld id="{E3CB2E34-E276-4255-8413-ACBFB412ADEB}" type="slidenum">
              <a:rPr lang="en-US" sz="1300" smtClean="0">
                <a:latin typeface="Times" pitchFamily="18" charset="0"/>
              </a:rPr>
              <a:pPr>
                <a:defRPr/>
              </a:pPr>
              <a:t>11</a:t>
            </a:fld>
            <a:endParaRPr lang="en-US" sz="1300" smtClean="0">
              <a:latin typeface="Times"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t>Reuse Model (A)</a:t>
            </a:r>
          </a:p>
          <a:p>
            <a:r>
              <a:rPr lang="en-GB" altLang="en-US" smtClean="0"/>
              <a:t>Two variants exist based on whether all code is automatically generated (A) or some is automatically generated and some newly written (B).</a:t>
            </a:r>
          </a:p>
          <a:p>
            <a:r>
              <a:rPr lang="en-GB" altLang="en-US" smtClean="0"/>
              <a:t> Reuse of code is perhaps best illustrated in computer game software, where new story lines lead to new games – e.g.  Harry Potter.</a:t>
            </a:r>
          </a:p>
          <a:p>
            <a:r>
              <a:rPr lang="en-GB" altLang="en-US" smtClean="0"/>
              <a:t>Code that does not need to be understood to reuse it is termed black box code, and the development effort associated with it is deemed to be zero.</a:t>
            </a:r>
          </a:p>
          <a:p>
            <a:r>
              <a:rPr lang="en-GB" altLang="en-US" smtClean="0"/>
              <a:t>ASLOC = Adapted Source Lines of code </a:t>
            </a:r>
          </a:p>
          <a:p>
            <a:r>
              <a:rPr lang="en-GB" altLang="en-US" smtClean="0"/>
              <a:t>Code that has to be modified to be reused, is termed white box code, and effort is required to understand and modify it.</a:t>
            </a:r>
          </a:p>
          <a:p>
            <a:r>
              <a:rPr lang="en-GB" altLang="en-US" smtClean="0"/>
              <a:t>In addition code may be automatically generated – adding a second form of reuse. </a:t>
            </a:r>
          </a:p>
          <a:p>
            <a:r>
              <a:rPr lang="en-GB" altLang="en-US" smtClean="0"/>
              <a:t>PM = person months</a:t>
            </a:r>
          </a:p>
          <a:p>
            <a:r>
              <a:rPr lang="en-GB" altLang="en-US" smtClean="0"/>
              <a:t>(A) For code automatically generated the formula used is: </a:t>
            </a:r>
          </a:p>
          <a:p>
            <a:r>
              <a:rPr lang="en-GB" altLang="en-US" smtClean="0"/>
              <a:t>ASLOC is the number of lines of code in the component that have to be adapted. AT is the percentage of adapted code that is automatically generated and ATPROD is the integration productivity of staff. ATPROD is currently assumed to be about 2,400 source statements per month (Boehm et al., 2000).</a:t>
            </a:r>
          </a:p>
          <a:p>
            <a:r>
              <a:rPr lang="en-GB" altLang="en-US" smtClean="0"/>
              <a:t>e.g. If there is a total of 20,000 lines of white-box reused code in a system and 30% is automatically generated, then PM(auto) is: (20,000 x 30/100) / 2400 = 2.5 person months.</a:t>
            </a:r>
          </a:p>
          <a:p>
            <a:endParaRPr lang="en-GB" altLang="en-US" smtClean="0"/>
          </a:p>
        </p:txBody>
      </p:sp>
      <p:sp>
        <p:nvSpPr>
          <p:cNvPr id="28676"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smtClean="0">
                <a:latin typeface="Times" pitchFamily="18" charset="0"/>
              </a:rPr>
              <a:t>COMP319</a:t>
            </a:r>
          </a:p>
        </p:txBody>
      </p:sp>
      <p:sp>
        <p:nvSpPr>
          <p:cNvPr id="28677"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fld id="{2495FD98-B8BA-4D54-9DFB-B74F57314040}" type="slidenum">
              <a:rPr lang="en-US" sz="1300" smtClean="0">
                <a:latin typeface="Times" pitchFamily="18" charset="0"/>
              </a:rPr>
              <a:pPr>
                <a:defRPr/>
              </a:pPr>
              <a:t>12</a:t>
            </a:fld>
            <a:endParaRPr lang="en-US" sz="1300" smtClean="0">
              <a:latin typeface="Times"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t>Reuse Model</a:t>
            </a:r>
          </a:p>
          <a:p>
            <a:r>
              <a:rPr lang="en-GB" altLang="en-US" smtClean="0"/>
              <a:t>(B) In the reuse model where there is some new code and some reused code, the effort required is calculated indirectly. Thus, based on the number of lines of code reused, it calculates a figure that represents the number of lines of new code.</a:t>
            </a:r>
          </a:p>
          <a:p>
            <a:r>
              <a:rPr lang="en-GB" altLang="en-US" smtClean="0"/>
              <a:t>e.g. With 30,000 lines of code to be reused, the new equivalent size estimate might be 6,000; or put another way 6,000 new lines are required to reuse the 30,000. This calculated figure is added to the number of lines of new code to be developed in the COCOMO II post-architecture model.</a:t>
            </a:r>
          </a:p>
          <a:p>
            <a:r>
              <a:rPr lang="en-GB" altLang="en-US" smtClean="0"/>
              <a:t>The estimates in this reuse model are thus:</a:t>
            </a:r>
          </a:p>
          <a:p>
            <a:r>
              <a:rPr lang="en-GB" altLang="en-US" smtClean="0"/>
              <a:t>ASLOC – number of lines of code in the component that have to be adapted</a:t>
            </a:r>
          </a:p>
          <a:p>
            <a:r>
              <a:rPr lang="en-GB" altLang="en-US" smtClean="0"/>
              <a:t>ESLOC – equivalent number of lines of new source code</a:t>
            </a:r>
          </a:p>
          <a:p>
            <a:r>
              <a:rPr lang="en-GB" altLang="en-US" smtClean="0"/>
              <a:t>The ESLOC figure summarises the effort required in making changes to the reused code and for making changes to the system to integrate the code.  It also takes into account the automatically generated code where the calculation is as above.</a:t>
            </a:r>
          </a:p>
          <a:p>
            <a:r>
              <a:rPr lang="en-GB" altLang="en-US" smtClean="0"/>
              <a:t>We now can calculate the equivalent lines of source code as: &lt;read&gt;</a:t>
            </a:r>
          </a:p>
          <a:p>
            <a:r>
              <a:rPr lang="en-GB" altLang="en-US" smtClean="0"/>
              <a:t>ASLOC is reduced according the the percentage of automatically generated code.</a:t>
            </a:r>
          </a:p>
          <a:p>
            <a:r>
              <a:rPr lang="en-GB" altLang="en-US" smtClean="0"/>
              <a:t>AAM – Adaptation Adjustment Multiplier. A sum of: the cost of making the changes, cost of understanding the code, and an assessment factor which determines whether the code can be reused.</a:t>
            </a:r>
          </a:p>
          <a:p>
            <a:r>
              <a:rPr lang="en-GB" altLang="en-US" smtClean="0"/>
              <a:t>This model is non-linear, as more and more reuse is contemplated, the cost per code unit reused drops.</a:t>
            </a:r>
          </a:p>
          <a:p>
            <a:endParaRPr lang="en-GB" altLang="en-US" smtClean="0"/>
          </a:p>
        </p:txBody>
      </p:sp>
      <p:sp>
        <p:nvSpPr>
          <p:cNvPr id="29700"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smtClean="0">
                <a:latin typeface="Times" pitchFamily="18" charset="0"/>
              </a:rPr>
              <a:t>COMP319</a:t>
            </a:r>
          </a:p>
        </p:txBody>
      </p:sp>
      <p:sp>
        <p:nvSpPr>
          <p:cNvPr id="29701"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fld id="{2E8A14EA-AD23-412F-B3DE-43488118F11B}" type="slidenum">
              <a:rPr lang="en-US" sz="1300" smtClean="0">
                <a:latin typeface="Times" pitchFamily="18" charset="0"/>
              </a:rPr>
              <a:pPr>
                <a:defRPr/>
              </a:pPr>
              <a:t>13</a:t>
            </a:fld>
            <a:endParaRPr lang="en-US" sz="1300" smtClean="0">
              <a:latin typeface="Times"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a:defRPr/>
            </a:pPr>
            <a:r>
              <a:rPr lang="en-GB" dirty="0" smtClean="0"/>
              <a:t>Post-Architecture Model</a:t>
            </a:r>
          </a:p>
          <a:p>
            <a:pPr>
              <a:defRPr/>
            </a:pPr>
            <a:r>
              <a:rPr lang="en-GB" dirty="0" smtClean="0"/>
              <a:t>Once an initial architectural design is available and the structural units are known the post-architectural COCOMO II model can be used. It uses the same exponent based formula seen before: It is assumed this will now be more accurate and uses a more extensive set (17) of product, process, and organisational attributes as more information is now available. The model uses an estimate of: </a:t>
            </a:r>
          </a:p>
          <a:p>
            <a:pPr marL="228600" indent="-228600">
              <a:buFontTx/>
              <a:buAutoNum type="arabicPeriod"/>
              <a:defRPr/>
            </a:pPr>
            <a:r>
              <a:rPr lang="en-GB" dirty="0" smtClean="0"/>
              <a:t>the total number of lines of new code to be developed; </a:t>
            </a:r>
          </a:p>
          <a:p>
            <a:pPr marL="228600" indent="-228600">
              <a:buFontTx/>
              <a:buAutoNum type="arabicPeriod"/>
              <a:defRPr/>
            </a:pPr>
            <a:r>
              <a:rPr lang="en-GB" dirty="0" smtClean="0"/>
              <a:t>the equivalent number of source lines of code (ESLOC) needed calculated using the reuse model and</a:t>
            </a:r>
          </a:p>
          <a:p>
            <a:pPr marL="228600" indent="-228600">
              <a:buFontTx/>
              <a:buAutoNum type="arabicPeriod"/>
              <a:defRPr/>
            </a:pPr>
            <a:r>
              <a:rPr lang="en-GB" dirty="0" smtClean="0"/>
              <a:t>3. the number of lines of code that have to be modified because of changes in the requirements.</a:t>
            </a:r>
          </a:p>
          <a:p>
            <a:pPr>
              <a:defRPr/>
            </a:pPr>
            <a:r>
              <a:rPr lang="en-GB" dirty="0" smtClean="0"/>
              <a:t>These values are added to give KSLOC. B (which is continuous, as before) is made up of 5 scale factors rated on a six point scale from very low to extra high (5 to 0). The ratings are summed and divided by 100 and added to 1.01 to get the actual exponent used. The factors cover: the previous experience with this type of project – a new project scores low (say 4); freedom from client involvement  – no client involvement rated very high (say 1); risk analysis done – no risk analysis rated very low (say 5); team cohesion and experience of working together – rated nominal (say 3); and process control maturity – some process control present, rated nominal (say 3). </a:t>
            </a:r>
          </a:p>
          <a:p>
            <a:pPr>
              <a:defRPr/>
            </a:pPr>
            <a:r>
              <a:rPr lang="en-GB" dirty="0" smtClean="0"/>
              <a:t>In this example the sum is 16 which we divide by 100. Add 0.16 to 1.01 to give a value for B of 1.17. M is calculated using 17 project cost drivers covering the product, the hardware, personnel, and the project (7 covered earlier). The are estimated based on experience and in practice are difficult to use with any accuracy.</a:t>
            </a:r>
          </a:p>
          <a:p>
            <a:pPr>
              <a:defRPr/>
            </a:pPr>
            <a:endParaRPr lang="en-GB" dirty="0"/>
          </a:p>
        </p:txBody>
      </p:sp>
      <p:sp>
        <p:nvSpPr>
          <p:cNvPr id="30724"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smtClean="0">
                <a:latin typeface="Times" pitchFamily="18" charset="0"/>
              </a:rPr>
              <a:t>COMP319</a:t>
            </a:r>
          </a:p>
        </p:txBody>
      </p:sp>
      <p:sp>
        <p:nvSpPr>
          <p:cNvPr id="30725"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fld id="{E10ADA58-607C-48FB-859E-4780DDCD83F1}" type="slidenum">
              <a:rPr lang="en-US" sz="1300" smtClean="0">
                <a:latin typeface="Times" pitchFamily="18" charset="0"/>
              </a:rPr>
              <a:pPr>
                <a:defRPr/>
              </a:pPr>
              <a:t>14</a:t>
            </a:fld>
            <a:endParaRPr lang="en-US" sz="1300" smtClean="0">
              <a:latin typeface="Times"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2368932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6"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DC695A54-9788-4180-A247-1971577D179E}" type="slidenum">
              <a:rPr lang="en-US"/>
              <a:pPr>
                <a:defRPr/>
              </a:pPr>
              <a:t>‹#›</a:t>
            </a:fld>
            <a:endParaRPr lang="en-US"/>
          </a:p>
        </p:txBody>
      </p:sp>
    </p:spTree>
    <p:extLst>
      <p:ext uri="{BB962C8B-B14F-4D97-AF65-F5344CB8AC3E}">
        <p14:creationId xmlns:p14="http://schemas.microsoft.com/office/powerpoint/2010/main" val="1211213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5"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EC0332B1-95AD-4E6E-B054-50F425B31947}" type="slidenum">
              <a:rPr lang="en-US"/>
              <a:pPr>
                <a:defRPr/>
              </a:pPr>
              <a:t>‹#›</a:t>
            </a:fld>
            <a:endParaRPr lang="en-US"/>
          </a:p>
        </p:txBody>
      </p:sp>
    </p:spTree>
    <p:extLst>
      <p:ext uri="{BB962C8B-B14F-4D97-AF65-F5344CB8AC3E}">
        <p14:creationId xmlns:p14="http://schemas.microsoft.com/office/powerpoint/2010/main" val="23874278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81050"/>
            <a:ext cx="2057400" cy="54562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781050"/>
            <a:ext cx="6019800" cy="54562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5"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2FDF5243-92AA-4EAC-A0E1-08556B3696E6}" type="slidenum">
              <a:rPr lang="en-US"/>
              <a:pPr>
                <a:defRPr/>
              </a:pPr>
              <a:t>‹#›</a:t>
            </a:fld>
            <a:endParaRPr lang="en-US"/>
          </a:p>
        </p:txBody>
      </p:sp>
    </p:spTree>
    <p:extLst>
      <p:ext uri="{BB962C8B-B14F-4D97-AF65-F5344CB8AC3E}">
        <p14:creationId xmlns:p14="http://schemas.microsoft.com/office/powerpoint/2010/main" val="1069437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040172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5"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98DF2C28-84DD-45C1-BD0F-B4986C101843}" type="slidenum">
              <a:rPr lang="en-US"/>
              <a:pPr>
                <a:defRPr/>
              </a:pPr>
              <a:t>‹#›</a:t>
            </a:fld>
            <a:endParaRPr lang="en-US"/>
          </a:p>
        </p:txBody>
      </p:sp>
    </p:spTree>
    <p:extLst>
      <p:ext uri="{BB962C8B-B14F-4D97-AF65-F5344CB8AC3E}">
        <p14:creationId xmlns:p14="http://schemas.microsoft.com/office/powerpoint/2010/main" val="2976554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t>© University of Liverpool</a:t>
            </a:r>
          </a:p>
        </p:txBody>
      </p:sp>
      <p:sp>
        <p:nvSpPr>
          <p:cNvPr id="5" name="Footer Placeholder 4"/>
          <p:cNvSpPr>
            <a:spLocks noGrp="1"/>
          </p:cNvSpPr>
          <p:nvPr>
            <p:ph type="ftr" sz="quarter" idx="11"/>
          </p:nvPr>
        </p:nvSpPr>
        <p:spPr/>
        <p:txBody>
          <a:bodyPr/>
          <a:lstStyle>
            <a:lvl1pPr>
              <a:defRPr/>
            </a:lvl1pPr>
          </a:lstStyle>
          <a:p>
            <a:pPr>
              <a:defRPr/>
            </a:pPr>
            <a:r>
              <a:rPr lang="en-IE"/>
              <a:t>COMP 319</a:t>
            </a:r>
            <a:endParaRPr lang="en-US"/>
          </a:p>
        </p:txBody>
      </p:sp>
      <p:sp>
        <p:nvSpPr>
          <p:cNvPr id="6" name="Slide Number Placeholder 5"/>
          <p:cNvSpPr>
            <a:spLocks noGrp="1"/>
          </p:cNvSpPr>
          <p:nvPr>
            <p:ph type="sldNum" sz="quarter" idx="12"/>
          </p:nvPr>
        </p:nvSpPr>
        <p:spPr/>
        <p:txBody>
          <a:bodyPr/>
          <a:lstStyle>
            <a:lvl1pPr>
              <a:defRPr/>
            </a:lvl1pPr>
          </a:lstStyle>
          <a:p>
            <a:pPr>
              <a:defRPr/>
            </a:pPr>
            <a:r>
              <a:rPr lang="en-US"/>
              <a:t>slide  </a:t>
            </a:r>
            <a:fld id="{761162C1-4297-4256-AF00-3A199FE0746B}" type="slidenum">
              <a:rPr lang="en-US"/>
              <a:pPr>
                <a:defRPr/>
              </a:pPr>
              <a:t>‹#›</a:t>
            </a:fld>
            <a:endParaRPr lang="en-US"/>
          </a:p>
        </p:txBody>
      </p:sp>
    </p:spTree>
    <p:extLst>
      <p:ext uri="{BB962C8B-B14F-4D97-AF65-F5344CB8AC3E}">
        <p14:creationId xmlns:p14="http://schemas.microsoft.com/office/powerpoint/2010/main" val="2761580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65288"/>
            <a:ext cx="38481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457700" y="1665288"/>
            <a:ext cx="38481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6"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176850ED-1FC1-4419-9452-5ECCB89D39C1}" type="slidenum">
              <a:rPr lang="en-US"/>
              <a:pPr>
                <a:defRPr/>
              </a:pPr>
              <a:t>‹#›</a:t>
            </a:fld>
            <a:endParaRPr lang="en-US"/>
          </a:p>
        </p:txBody>
      </p:sp>
    </p:spTree>
    <p:extLst>
      <p:ext uri="{BB962C8B-B14F-4D97-AF65-F5344CB8AC3E}">
        <p14:creationId xmlns:p14="http://schemas.microsoft.com/office/powerpoint/2010/main" val="455939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8"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r>
              <a:rPr lang="en-US"/>
              <a:t>slide  </a:t>
            </a:r>
            <a:fld id="{5CA88808-F3D4-437D-AE68-E725F2C7203D}" type="slidenum">
              <a:rPr lang="en-US"/>
              <a:pPr>
                <a:defRPr/>
              </a:pPr>
              <a:t>‹#›</a:t>
            </a:fld>
            <a:endParaRPr lang="en-US"/>
          </a:p>
        </p:txBody>
      </p:sp>
    </p:spTree>
    <p:extLst>
      <p:ext uri="{BB962C8B-B14F-4D97-AF65-F5344CB8AC3E}">
        <p14:creationId xmlns:p14="http://schemas.microsoft.com/office/powerpoint/2010/main" val="1527930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4"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r>
              <a:rPr lang="en-US"/>
              <a:t>slide  </a:t>
            </a:r>
            <a:fld id="{7CBB4F03-90B4-4C6A-8CA5-B6B047A15C56}" type="slidenum">
              <a:rPr lang="en-US"/>
              <a:pPr>
                <a:defRPr/>
              </a:pPr>
              <a:t>‹#›</a:t>
            </a:fld>
            <a:endParaRPr lang="en-US"/>
          </a:p>
        </p:txBody>
      </p:sp>
    </p:spTree>
    <p:extLst>
      <p:ext uri="{BB962C8B-B14F-4D97-AF65-F5344CB8AC3E}">
        <p14:creationId xmlns:p14="http://schemas.microsoft.com/office/powerpoint/2010/main" val="1497898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3"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r>
              <a:rPr lang="en-US"/>
              <a:t>slide  </a:t>
            </a:r>
            <a:fld id="{76A2C1E1-0BEC-44E8-88C6-04B7917D09CA}" type="slidenum">
              <a:rPr lang="en-US"/>
              <a:pPr>
                <a:defRPr/>
              </a:pPr>
              <a:t>‹#›</a:t>
            </a:fld>
            <a:endParaRPr lang="en-US"/>
          </a:p>
        </p:txBody>
      </p:sp>
    </p:spTree>
    <p:extLst>
      <p:ext uri="{BB962C8B-B14F-4D97-AF65-F5344CB8AC3E}">
        <p14:creationId xmlns:p14="http://schemas.microsoft.com/office/powerpoint/2010/main" val="1407850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r>
              <a:rPr lang="en-US"/>
              <a:t>© </a:t>
            </a:r>
            <a:r>
              <a:rPr lang="en-US" err="1"/>
              <a:t>Orbitage</a:t>
            </a:r>
            <a:r>
              <a:rPr lang="en-US"/>
              <a:t> 2011</a:t>
            </a:r>
          </a:p>
        </p:txBody>
      </p:sp>
      <p:sp>
        <p:nvSpPr>
          <p:cNvPr id="6" name="Footer Placeholder 5"/>
          <p:cNvSpPr>
            <a:spLocks noGrp="1"/>
          </p:cNvSpPr>
          <p:nvPr>
            <p:ph type="ftr" sz="quarter" idx="11"/>
          </p:nvPr>
        </p:nvSpPr>
        <p:spPr/>
        <p:txBody>
          <a:bodyPr/>
          <a:lstStyle>
            <a:lvl1pPr>
              <a:defRPr/>
            </a:lvl1pPr>
          </a:lstStyle>
          <a:p>
            <a:pPr>
              <a:defRPr/>
            </a:pPr>
            <a:r>
              <a:rPr lang="en-IE"/>
              <a:t>Introduction to IPTV</a:t>
            </a:r>
            <a:endParaRPr lang="en-US"/>
          </a:p>
        </p:txBody>
      </p:sp>
      <p:sp>
        <p:nvSpPr>
          <p:cNvPr id="7" name="Slide Number Placeholder 6"/>
          <p:cNvSpPr>
            <a:spLocks noGrp="1"/>
          </p:cNvSpPr>
          <p:nvPr>
            <p:ph type="sldNum" sz="quarter" idx="12"/>
          </p:nvPr>
        </p:nvSpPr>
        <p:spPr/>
        <p:txBody>
          <a:bodyPr/>
          <a:lstStyle>
            <a:lvl1pPr>
              <a:defRPr/>
            </a:lvl1pPr>
          </a:lstStyle>
          <a:p>
            <a:pPr>
              <a:defRPr/>
            </a:pPr>
            <a:r>
              <a:rPr lang="en-US"/>
              <a:t>slide  </a:t>
            </a:r>
            <a:fld id="{C281BF90-A268-4540-B2F6-484E6A4A57C6}" type="slidenum">
              <a:rPr lang="en-US"/>
              <a:pPr>
                <a:defRPr/>
              </a:pPr>
              <a:t>‹#›</a:t>
            </a:fld>
            <a:endParaRPr lang="en-US"/>
          </a:p>
        </p:txBody>
      </p:sp>
    </p:spTree>
    <p:extLst>
      <p:ext uri="{BB962C8B-B14F-4D97-AF65-F5344CB8AC3E}">
        <p14:creationId xmlns:p14="http://schemas.microsoft.com/office/powerpoint/2010/main" val="3070093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9"/>
          <p:cNvSpPr>
            <a:spLocks noGrp="1" noChangeArrowheads="1"/>
          </p:cNvSpPr>
          <p:nvPr>
            <p:ph type="body" idx="1"/>
          </p:nvPr>
        </p:nvSpPr>
        <p:spPr bwMode="auto">
          <a:xfrm>
            <a:off x="457200" y="1665288"/>
            <a:ext cx="78486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3660775" y="6477000"/>
            <a:ext cx="2135188"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200" b="0">
                <a:solidFill>
                  <a:srgbClr val="08515E"/>
                </a:solidFill>
                <a:latin typeface="TheSans B5 Plain" pitchFamily="34" charset="0"/>
                <a:cs typeface="+mn-cs"/>
              </a:defRPr>
            </a:lvl1pPr>
          </a:lstStyle>
          <a:p>
            <a:pPr>
              <a:defRPr/>
            </a:pPr>
            <a:r>
              <a:rPr lang="en-US"/>
              <a:t>© University of Liverpool</a:t>
            </a:r>
          </a:p>
        </p:txBody>
      </p:sp>
      <p:sp>
        <p:nvSpPr>
          <p:cNvPr id="1029" name="Rectangle 5"/>
          <p:cNvSpPr>
            <a:spLocks noGrp="1" noChangeArrowheads="1"/>
          </p:cNvSpPr>
          <p:nvPr>
            <p:ph type="ftr" sz="quarter" idx="3"/>
          </p:nvPr>
        </p:nvSpPr>
        <p:spPr bwMode="auto">
          <a:xfrm>
            <a:off x="457200" y="6477000"/>
            <a:ext cx="3043238"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b="0">
                <a:solidFill>
                  <a:srgbClr val="08515E"/>
                </a:solidFill>
                <a:latin typeface="TheSans B5 Plain" pitchFamily="34" charset="0"/>
                <a:cs typeface="+mn-cs"/>
              </a:defRPr>
            </a:lvl1pPr>
          </a:lstStyle>
          <a:p>
            <a:pPr>
              <a:defRPr/>
            </a:pPr>
            <a:r>
              <a:rPr lang="en-IE"/>
              <a:t>COMP319</a:t>
            </a:r>
            <a:endParaRPr lang="en-US"/>
          </a:p>
        </p:txBody>
      </p:sp>
      <p:sp>
        <p:nvSpPr>
          <p:cNvPr id="1030" name="Rectangle 6"/>
          <p:cNvSpPr>
            <a:spLocks noGrp="1" noChangeArrowheads="1"/>
          </p:cNvSpPr>
          <p:nvPr>
            <p:ph type="sldNum" sz="quarter" idx="4"/>
          </p:nvPr>
        </p:nvSpPr>
        <p:spPr bwMode="auto">
          <a:xfrm>
            <a:off x="7391400" y="6477000"/>
            <a:ext cx="1371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b="0">
                <a:solidFill>
                  <a:srgbClr val="08515E"/>
                </a:solidFill>
                <a:latin typeface="TheSans B5 Plain" pitchFamily="34" charset="0"/>
                <a:cs typeface="+mn-cs"/>
              </a:defRPr>
            </a:lvl1pPr>
          </a:lstStyle>
          <a:p>
            <a:pPr>
              <a:defRPr/>
            </a:pPr>
            <a:r>
              <a:rPr lang="en-US"/>
              <a:t>slide  </a:t>
            </a:r>
            <a:fld id="{C51948F3-43AE-41C3-AE23-10F8969FCCC0}" type="slidenum">
              <a:rPr lang="en-US"/>
              <a:pPr>
                <a:defRPr/>
              </a:pPr>
              <a:t>‹#›</a:t>
            </a:fld>
            <a:endParaRPr lang="en-US"/>
          </a:p>
        </p:txBody>
      </p:sp>
      <p:sp>
        <p:nvSpPr>
          <p:cNvPr id="2" name="Rectangle 38"/>
          <p:cNvSpPr>
            <a:spLocks noGrp="1" noChangeArrowheads="1"/>
          </p:cNvSpPr>
          <p:nvPr>
            <p:ph type="title"/>
          </p:nvPr>
        </p:nvSpPr>
        <p:spPr bwMode="auto">
          <a:xfrm>
            <a:off x="457200" y="781050"/>
            <a:ext cx="8229600"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693" r:id="rId3"/>
    <p:sldLayoutId id="2147483703" r:id="rId4"/>
    <p:sldLayoutId id="2147483694" r:id="rId5"/>
    <p:sldLayoutId id="2147483695" r:id="rId6"/>
    <p:sldLayoutId id="2147483696" r:id="rId7"/>
    <p:sldLayoutId id="2147483697" r:id="rId8"/>
    <p:sldLayoutId id="2147483704" r:id="rId9"/>
    <p:sldLayoutId id="2147483698" r:id="rId10"/>
    <p:sldLayoutId id="2147483699" r:id="rId11"/>
    <p:sldLayoutId id="2147483700" r:id="rId12"/>
  </p:sldLayoutIdLst>
  <p:timing>
    <p:tnLst>
      <p:par>
        <p:cTn id="1" dur="indefinite" restart="never" nodeType="tmRoot"/>
      </p:par>
    </p:tnLst>
  </p:timing>
  <p:hf hdr="0"/>
  <p:txStyles>
    <p:titleStyle>
      <a:lvl1pPr algn="l" rtl="0" eaLnBrk="0" fontAlgn="base" hangingPunct="0">
        <a:spcBef>
          <a:spcPct val="0"/>
        </a:spcBef>
        <a:spcAft>
          <a:spcPct val="0"/>
        </a:spcAft>
        <a:defRPr sz="3800">
          <a:solidFill>
            <a:srgbClr val="08515E"/>
          </a:solidFill>
          <a:latin typeface="+mj-lt"/>
          <a:ea typeface="+mj-ea"/>
          <a:cs typeface="+mj-cs"/>
        </a:defRPr>
      </a:lvl1pPr>
      <a:lvl2pPr algn="l" rtl="0" eaLnBrk="0" fontAlgn="base" hangingPunct="0">
        <a:spcBef>
          <a:spcPct val="0"/>
        </a:spcBef>
        <a:spcAft>
          <a:spcPct val="0"/>
        </a:spcAft>
        <a:defRPr sz="3800">
          <a:solidFill>
            <a:srgbClr val="08515E"/>
          </a:solidFill>
          <a:latin typeface="TheSans B7 Bold" pitchFamily="34" charset="0"/>
        </a:defRPr>
      </a:lvl2pPr>
      <a:lvl3pPr algn="l" rtl="0" eaLnBrk="0" fontAlgn="base" hangingPunct="0">
        <a:spcBef>
          <a:spcPct val="0"/>
        </a:spcBef>
        <a:spcAft>
          <a:spcPct val="0"/>
        </a:spcAft>
        <a:defRPr sz="3800">
          <a:solidFill>
            <a:srgbClr val="08515E"/>
          </a:solidFill>
          <a:latin typeface="TheSans B7 Bold" pitchFamily="34" charset="0"/>
        </a:defRPr>
      </a:lvl3pPr>
      <a:lvl4pPr algn="l" rtl="0" eaLnBrk="0" fontAlgn="base" hangingPunct="0">
        <a:spcBef>
          <a:spcPct val="0"/>
        </a:spcBef>
        <a:spcAft>
          <a:spcPct val="0"/>
        </a:spcAft>
        <a:defRPr sz="3800">
          <a:solidFill>
            <a:srgbClr val="08515E"/>
          </a:solidFill>
          <a:latin typeface="TheSans B7 Bold" pitchFamily="34" charset="0"/>
        </a:defRPr>
      </a:lvl4pPr>
      <a:lvl5pPr algn="l" rtl="0" eaLnBrk="0" fontAlgn="base" hangingPunct="0">
        <a:spcBef>
          <a:spcPct val="0"/>
        </a:spcBef>
        <a:spcAft>
          <a:spcPct val="0"/>
        </a:spcAft>
        <a:defRPr sz="3800">
          <a:solidFill>
            <a:srgbClr val="08515E"/>
          </a:solidFill>
          <a:latin typeface="TheSans B7 Bold" pitchFamily="34" charset="0"/>
        </a:defRPr>
      </a:lvl5pPr>
      <a:lvl6pPr marL="457200" algn="l" rtl="0" fontAlgn="base">
        <a:spcBef>
          <a:spcPct val="0"/>
        </a:spcBef>
        <a:spcAft>
          <a:spcPct val="0"/>
        </a:spcAft>
        <a:defRPr sz="3800">
          <a:solidFill>
            <a:srgbClr val="08515E"/>
          </a:solidFill>
          <a:latin typeface="TheSans B7 Bold" pitchFamily="34" charset="0"/>
        </a:defRPr>
      </a:lvl6pPr>
      <a:lvl7pPr marL="914400" algn="l" rtl="0" fontAlgn="base">
        <a:spcBef>
          <a:spcPct val="0"/>
        </a:spcBef>
        <a:spcAft>
          <a:spcPct val="0"/>
        </a:spcAft>
        <a:defRPr sz="3800">
          <a:solidFill>
            <a:srgbClr val="08515E"/>
          </a:solidFill>
          <a:latin typeface="TheSans B7 Bold" pitchFamily="34" charset="0"/>
        </a:defRPr>
      </a:lvl7pPr>
      <a:lvl8pPr marL="1371600" algn="l" rtl="0" fontAlgn="base">
        <a:spcBef>
          <a:spcPct val="0"/>
        </a:spcBef>
        <a:spcAft>
          <a:spcPct val="0"/>
        </a:spcAft>
        <a:defRPr sz="3800">
          <a:solidFill>
            <a:srgbClr val="08515E"/>
          </a:solidFill>
          <a:latin typeface="TheSans B7 Bold" pitchFamily="34" charset="0"/>
        </a:defRPr>
      </a:lvl8pPr>
      <a:lvl9pPr marL="1828800" algn="l" rtl="0" fontAlgn="base">
        <a:spcBef>
          <a:spcPct val="0"/>
        </a:spcBef>
        <a:spcAft>
          <a:spcPct val="0"/>
        </a:spcAft>
        <a:defRPr sz="3800">
          <a:solidFill>
            <a:srgbClr val="08515E"/>
          </a:solidFill>
          <a:latin typeface="TheSans B7 Bold" pitchFamily="34" charset="0"/>
        </a:defRPr>
      </a:lvl9pPr>
    </p:titleStyle>
    <p:bodyStyle>
      <a:lvl1pPr marL="342900" indent="-342900" algn="l" rtl="0" eaLnBrk="0" fontAlgn="base" hangingPunct="0">
        <a:lnSpc>
          <a:spcPct val="90000"/>
        </a:lnSpc>
        <a:spcBef>
          <a:spcPct val="20000"/>
        </a:spcBef>
        <a:spcAft>
          <a:spcPct val="0"/>
        </a:spcAft>
        <a:buFont typeface="Times" pitchFamily="18" charset="0"/>
        <a:buChar char="•"/>
        <a:tabLst>
          <a:tab pos="685800" algn="l"/>
        </a:tabLst>
        <a:defRPr sz="3200">
          <a:solidFill>
            <a:srgbClr val="08515E"/>
          </a:solidFill>
          <a:latin typeface="+mn-lt"/>
          <a:ea typeface="+mn-ea"/>
          <a:cs typeface="+mn-cs"/>
        </a:defRPr>
      </a:lvl1pPr>
      <a:lvl2pPr marL="685800" indent="-228600" algn="l" rtl="0" eaLnBrk="0" fontAlgn="base" hangingPunct="0">
        <a:lnSpc>
          <a:spcPct val="90000"/>
        </a:lnSpc>
        <a:spcBef>
          <a:spcPct val="20000"/>
        </a:spcBef>
        <a:spcAft>
          <a:spcPct val="0"/>
        </a:spcAft>
        <a:buFont typeface="Times CE" pitchFamily="16" charset="0"/>
        <a:buChar char="-"/>
        <a:tabLst>
          <a:tab pos="685800" algn="l"/>
        </a:tabLst>
        <a:defRPr sz="3200">
          <a:solidFill>
            <a:srgbClr val="336600"/>
          </a:solidFill>
          <a:latin typeface="TheSans B5 Plain" pitchFamily="34" charset="0"/>
        </a:defRPr>
      </a:lvl2pPr>
      <a:lvl3pPr marL="1028700" indent="-228600" algn="l" rtl="0" eaLnBrk="0" fontAlgn="base" hangingPunct="0">
        <a:lnSpc>
          <a:spcPct val="90000"/>
        </a:lnSpc>
        <a:spcBef>
          <a:spcPct val="20000"/>
        </a:spcBef>
        <a:spcAft>
          <a:spcPct val="0"/>
        </a:spcAft>
        <a:buFont typeface="Times" pitchFamily="18" charset="0"/>
        <a:buChar char="-"/>
        <a:tabLst>
          <a:tab pos="685800" algn="l"/>
        </a:tabLst>
        <a:defRPr sz="2800">
          <a:solidFill>
            <a:srgbClr val="08515E"/>
          </a:solidFill>
          <a:latin typeface="TheSans B5 Plain" pitchFamily="34" charset="0"/>
        </a:defRPr>
      </a:lvl3pPr>
      <a:lvl4pPr marL="1485900" indent="-228600" algn="l" rtl="0" eaLnBrk="0" fontAlgn="base" hangingPunct="0">
        <a:lnSpc>
          <a:spcPct val="90000"/>
        </a:lnSpc>
        <a:spcBef>
          <a:spcPct val="20000"/>
        </a:spcBef>
        <a:spcAft>
          <a:spcPct val="0"/>
        </a:spcAft>
        <a:buFont typeface="Times" pitchFamily="18" charset="0"/>
        <a:buChar char="-"/>
        <a:tabLst>
          <a:tab pos="685800" algn="l"/>
        </a:tabLst>
        <a:defRPr sz="2400">
          <a:solidFill>
            <a:srgbClr val="336600"/>
          </a:solidFill>
          <a:latin typeface="TheSans B5 Plain" pitchFamily="34" charset="0"/>
        </a:defRPr>
      </a:lvl4pPr>
      <a:lvl5pPr marL="1892300" indent="-177800" algn="l" rtl="0" eaLnBrk="0" fontAlgn="base" hangingPunct="0">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5pPr>
      <a:lvl6pPr marL="23495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6pPr>
      <a:lvl7pPr marL="28067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7pPr>
      <a:lvl8pPr marL="32639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8pPr>
      <a:lvl9pPr marL="37211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429000"/>
            <a:ext cx="7772400" cy="1362075"/>
          </a:xfrm>
        </p:spPr>
        <p:txBody>
          <a:bodyPr/>
          <a:lstStyle/>
          <a:p>
            <a:pPr eaLnBrk="1" hangingPunct="1">
              <a:defRPr/>
            </a:pPr>
            <a:r>
              <a:rPr lang="en-GB" dirty="0" smtClean="0"/>
              <a:t>SOFTWARE PROJECT MANAGEMENT AND COST ESTIMATION</a:t>
            </a:r>
            <a:endParaRPr lang="en-GB" dirty="0"/>
          </a:p>
        </p:txBody>
      </p:sp>
      <p:sp>
        <p:nvSpPr>
          <p:cNvPr id="6147"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6148"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 319</a:t>
            </a:r>
            <a:endParaRPr lang="en-US" sz="1200" dirty="0" smtClean="0">
              <a:solidFill>
                <a:srgbClr val="08515E"/>
              </a:solidFill>
            </a:endParaRPr>
          </a:p>
        </p:txBody>
      </p:sp>
      <p:sp>
        <p:nvSpPr>
          <p:cNvPr id="6149"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5B592B13-C697-4069-8A7B-40C473EB828B}" type="slidenum">
              <a:rPr lang="en-US" sz="1200" dirty="0" smtClean="0">
                <a:solidFill>
                  <a:srgbClr val="08515E"/>
                </a:solidFill>
              </a:rPr>
              <a:pPr>
                <a:defRPr/>
              </a:pPr>
              <a:t>1</a:t>
            </a:fld>
            <a:endParaRPr lang="en-US" sz="1200" dirty="0" smtClean="0">
              <a:solidFill>
                <a:srgbClr val="08515E"/>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GB" altLang="en-US" smtClean="0"/>
              <a:t>(1) Application Composition</a:t>
            </a:r>
          </a:p>
        </p:txBody>
      </p:sp>
      <p:sp>
        <p:nvSpPr>
          <p:cNvPr id="15363" name="Content Placeholder 2"/>
          <p:cNvSpPr>
            <a:spLocks noGrp="1"/>
          </p:cNvSpPr>
          <p:nvPr>
            <p:ph idx="1"/>
          </p:nvPr>
        </p:nvSpPr>
        <p:spPr>
          <a:xfrm>
            <a:off x="457200" y="1665288"/>
            <a:ext cx="8435975" cy="4572000"/>
          </a:xfrm>
        </p:spPr>
        <p:txBody>
          <a:bodyPr/>
          <a:lstStyle/>
          <a:p>
            <a:pPr eaLnBrk="1" hangingPunct="1"/>
            <a:r>
              <a:rPr lang="en-GB" altLang="en-US" smtClean="0"/>
              <a:t>Application composition</a:t>
            </a:r>
          </a:p>
          <a:p>
            <a:pPr lvl="1" eaLnBrk="1" hangingPunct="1"/>
            <a:r>
              <a:rPr lang="en-GB" altLang="en-US" smtClean="0"/>
              <a:t>For: prototype system using scripting, SQL etc.</a:t>
            </a:r>
          </a:p>
          <a:p>
            <a:pPr lvl="1" eaLnBrk="1" hangingPunct="1"/>
            <a:r>
              <a:rPr lang="en-GB" altLang="en-US" smtClean="0"/>
              <a:t>Uses:  object points</a:t>
            </a:r>
          </a:p>
          <a:p>
            <a:pPr eaLnBrk="1" hangingPunct="1"/>
            <a:r>
              <a:rPr lang="en-GB" altLang="en-US" smtClean="0"/>
              <a:t>PM = (NOP x (1 - % reused/100)) / PROD</a:t>
            </a:r>
          </a:p>
          <a:p>
            <a:pPr eaLnBrk="1" hangingPunct="1"/>
            <a:r>
              <a:rPr lang="en-GB" altLang="en-US" smtClean="0"/>
              <a:t>PM :  Person months</a:t>
            </a:r>
          </a:p>
          <a:p>
            <a:pPr eaLnBrk="1" hangingPunct="1"/>
            <a:r>
              <a:rPr lang="en-GB" altLang="en-US" smtClean="0"/>
              <a:t>NOP: Total number object points</a:t>
            </a:r>
          </a:p>
          <a:p>
            <a:pPr eaLnBrk="1" hangingPunct="1"/>
            <a:r>
              <a:rPr lang="en-GB" altLang="en-US" smtClean="0"/>
              <a:t>PROD : Object point productivity (4 low 50 high)</a:t>
            </a:r>
          </a:p>
        </p:txBody>
      </p:sp>
      <p:sp>
        <p:nvSpPr>
          <p:cNvPr id="15364"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15365"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15366"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18E7D761-834C-4189-8290-D73786389510}" type="slidenum">
              <a:rPr lang="en-US" sz="1200" dirty="0" smtClean="0">
                <a:solidFill>
                  <a:srgbClr val="08515E"/>
                </a:solidFill>
              </a:rPr>
              <a:pPr>
                <a:defRPr/>
              </a:pPr>
              <a:t>10</a:t>
            </a:fld>
            <a:endParaRPr lang="en-US" sz="1200" dirty="0" smtClean="0">
              <a:solidFill>
                <a:srgbClr val="08515E"/>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620713"/>
            <a:ext cx="8229600" cy="661987"/>
          </a:xfrm>
        </p:spPr>
        <p:txBody>
          <a:bodyPr/>
          <a:lstStyle/>
          <a:p>
            <a:pPr eaLnBrk="1" hangingPunct="1"/>
            <a:r>
              <a:rPr lang="en-GB" altLang="en-US" smtClean="0"/>
              <a:t>(2) Early Design </a:t>
            </a:r>
          </a:p>
        </p:txBody>
      </p:sp>
      <p:sp>
        <p:nvSpPr>
          <p:cNvPr id="16387" name="Content Placeholder 2"/>
          <p:cNvSpPr>
            <a:spLocks noGrp="1"/>
          </p:cNvSpPr>
          <p:nvPr>
            <p:ph idx="1"/>
          </p:nvPr>
        </p:nvSpPr>
        <p:spPr>
          <a:xfrm>
            <a:off x="457200" y="1377950"/>
            <a:ext cx="7848600" cy="4572000"/>
          </a:xfrm>
        </p:spPr>
        <p:txBody>
          <a:bodyPr/>
          <a:lstStyle/>
          <a:p>
            <a:pPr eaLnBrk="1" hangingPunct="1"/>
            <a:r>
              <a:rPr lang="en-GB" altLang="en-US" smtClean="0"/>
              <a:t>Early design</a:t>
            </a:r>
          </a:p>
          <a:p>
            <a:pPr lvl="1" eaLnBrk="1" hangingPunct="1"/>
            <a:r>
              <a:rPr lang="en-GB" altLang="en-US" smtClean="0"/>
              <a:t>For: initial effort estimation</a:t>
            </a:r>
          </a:p>
          <a:p>
            <a:pPr lvl="1" eaLnBrk="1" hangingPunct="1"/>
            <a:r>
              <a:rPr lang="en-GB" altLang="en-US" smtClean="0"/>
              <a:t>Uses: function points</a:t>
            </a:r>
          </a:p>
          <a:p>
            <a:pPr lvl="1" eaLnBrk="1" hangingPunct="1"/>
            <a:r>
              <a:rPr lang="en-GB" altLang="en-US" smtClean="0"/>
              <a:t>Effort = A x Size</a:t>
            </a:r>
            <a:r>
              <a:rPr lang="en-GB" altLang="en-US" baseline="30000" smtClean="0"/>
              <a:t>B</a:t>
            </a:r>
            <a:r>
              <a:rPr lang="en-GB" altLang="en-US" smtClean="0"/>
              <a:t> x M</a:t>
            </a:r>
          </a:p>
          <a:p>
            <a:pPr lvl="1" eaLnBrk="1" hangingPunct="1"/>
            <a:r>
              <a:rPr lang="en-GB" altLang="en-US" smtClean="0"/>
              <a:t>A : constant, found to be about 2.94</a:t>
            </a:r>
          </a:p>
          <a:p>
            <a:pPr lvl="1" eaLnBrk="1" hangingPunct="1"/>
            <a:r>
              <a:rPr lang="en-GB" altLang="en-US" smtClean="0"/>
              <a:t>Size : thousands of lines of code  (derived from SLOC)</a:t>
            </a:r>
          </a:p>
          <a:p>
            <a:pPr lvl="1" eaLnBrk="1" hangingPunct="1"/>
            <a:r>
              <a:rPr lang="en-GB" altLang="en-US" smtClean="0"/>
              <a:t>B : measure of product novelty</a:t>
            </a:r>
          </a:p>
          <a:p>
            <a:pPr lvl="1" eaLnBrk="1" hangingPunct="1"/>
            <a:r>
              <a:rPr lang="en-GB" altLang="en-US" smtClean="0"/>
              <a:t>M: product of 7 values each between 1 to 6</a:t>
            </a:r>
          </a:p>
          <a:p>
            <a:pPr eaLnBrk="1" hangingPunct="1"/>
            <a:endParaRPr lang="en-GB" altLang="en-US" smtClean="0"/>
          </a:p>
        </p:txBody>
      </p:sp>
      <p:sp>
        <p:nvSpPr>
          <p:cNvPr id="16388"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16389"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16390"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96290F07-F4E8-4D8C-B656-ADDE193B9CAA}" type="slidenum">
              <a:rPr lang="en-US" sz="1200" dirty="0" smtClean="0">
                <a:solidFill>
                  <a:srgbClr val="08515E"/>
                </a:solidFill>
              </a:rPr>
              <a:pPr>
                <a:defRPr/>
              </a:pPr>
              <a:t>11</a:t>
            </a:fld>
            <a:endParaRPr lang="en-US" sz="1200" dirty="0" smtClean="0">
              <a:solidFill>
                <a:srgbClr val="08515E"/>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GB" altLang="en-US" smtClean="0"/>
              <a:t>Re-use model (auto gen code) </a:t>
            </a:r>
          </a:p>
        </p:txBody>
      </p:sp>
      <p:sp>
        <p:nvSpPr>
          <p:cNvPr id="17411" name="Content Placeholder 2"/>
          <p:cNvSpPr>
            <a:spLocks noGrp="1"/>
          </p:cNvSpPr>
          <p:nvPr>
            <p:ph idx="1"/>
          </p:nvPr>
        </p:nvSpPr>
        <p:spPr/>
        <p:txBody>
          <a:bodyPr/>
          <a:lstStyle/>
          <a:p>
            <a:pPr eaLnBrk="1" hangingPunct="1"/>
            <a:r>
              <a:rPr lang="en-GB" altLang="en-US" smtClean="0"/>
              <a:t>Reuse  - variant (A)</a:t>
            </a:r>
          </a:p>
          <a:p>
            <a:pPr eaLnBrk="1" hangingPunct="1"/>
            <a:r>
              <a:rPr lang="en-GB" altLang="en-US" smtClean="0"/>
              <a:t>For: integration projects using reusable or automated code generation</a:t>
            </a:r>
          </a:p>
          <a:p>
            <a:pPr eaLnBrk="1" hangingPunct="1"/>
            <a:r>
              <a:rPr lang="en-GB" altLang="en-US" smtClean="0"/>
              <a:t>Uses: lines of code reused, or generated</a:t>
            </a:r>
          </a:p>
          <a:p>
            <a:pPr eaLnBrk="1" hangingPunct="1"/>
            <a:r>
              <a:rPr lang="en-GB" altLang="en-US" smtClean="0"/>
              <a:t>For automatically generated code:</a:t>
            </a:r>
          </a:p>
          <a:p>
            <a:pPr eaLnBrk="1" hangingPunct="1"/>
            <a:r>
              <a:rPr lang="en-GB" altLang="en-US" smtClean="0"/>
              <a:t>PM = (ASLOC x AT/100) / ATPROD</a:t>
            </a:r>
          </a:p>
        </p:txBody>
      </p:sp>
      <p:sp>
        <p:nvSpPr>
          <p:cNvPr id="17412"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17413"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17414"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7CF9AEFC-E8D8-42FB-AED9-40257A9DF9A8}" type="slidenum">
              <a:rPr lang="en-US" sz="1200" dirty="0" smtClean="0">
                <a:solidFill>
                  <a:srgbClr val="08515E"/>
                </a:solidFill>
              </a:rPr>
              <a:pPr>
                <a:defRPr/>
              </a:pPr>
              <a:t>12</a:t>
            </a:fld>
            <a:endParaRPr lang="en-US" sz="1200" dirty="0" smtClean="0">
              <a:solidFill>
                <a:srgbClr val="08515E"/>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GB" altLang="en-US" smtClean="0"/>
              <a:t>Re-use model (new code)</a:t>
            </a:r>
          </a:p>
        </p:txBody>
      </p:sp>
      <p:sp>
        <p:nvSpPr>
          <p:cNvPr id="18435" name="Content Placeholder 2"/>
          <p:cNvSpPr>
            <a:spLocks noGrp="1"/>
          </p:cNvSpPr>
          <p:nvPr>
            <p:ph idx="1"/>
          </p:nvPr>
        </p:nvSpPr>
        <p:spPr/>
        <p:txBody>
          <a:bodyPr/>
          <a:lstStyle/>
          <a:p>
            <a:pPr eaLnBrk="1" hangingPunct="1"/>
            <a:r>
              <a:rPr lang="en-GB" altLang="en-US" smtClean="0"/>
              <a:t>Reuse  - variant (B)</a:t>
            </a:r>
          </a:p>
          <a:p>
            <a:pPr eaLnBrk="1" hangingPunct="1"/>
            <a:r>
              <a:rPr lang="en-GB" altLang="en-US" smtClean="0"/>
              <a:t>Where new written code is required:</a:t>
            </a:r>
          </a:p>
          <a:p>
            <a:pPr eaLnBrk="1" hangingPunct="1"/>
            <a:r>
              <a:rPr lang="en-GB" altLang="en-US" smtClean="0"/>
              <a:t>	ESLOC = ASLOC x (1 – AT/100) AAM </a:t>
            </a:r>
          </a:p>
          <a:p>
            <a:pPr eaLnBrk="1" hangingPunct="1"/>
            <a:endParaRPr lang="en-GB" altLang="en-US" smtClean="0"/>
          </a:p>
          <a:p>
            <a:pPr eaLnBrk="1" hangingPunct="1"/>
            <a:r>
              <a:rPr lang="en-GB" altLang="en-US" smtClean="0"/>
              <a:t>Estimate of error for new code</a:t>
            </a:r>
          </a:p>
          <a:p>
            <a:pPr eaLnBrk="1" hangingPunct="1"/>
            <a:endParaRPr lang="en-GB" altLang="en-US" smtClean="0"/>
          </a:p>
        </p:txBody>
      </p:sp>
      <p:sp>
        <p:nvSpPr>
          <p:cNvPr id="18436"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18437"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18438"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6AF45322-3B3E-4F04-A847-C4F4B966B267}" type="slidenum">
              <a:rPr lang="en-US" sz="1200" dirty="0" smtClean="0">
                <a:solidFill>
                  <a:srgbClr val="08515E"/>
                </a:solidFill>
              </a:rPr>
              <a:pPr>
                <a:defRPr/>
              </a:pPr>
              <a:t>13</a:t>
            </a:fld>
            <a:endParaRPr lang="en-US" sz="1200" dirty="0" smtClean="0">
              <a:solidFill>
                <a:srgbClr val="08515E"/>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GB" altLang="en-US" smtClean="0"/>
              <a:t>Post-architecture</a:t>
            </a:r>
          </a:p>
        </p:txBody>
      </p:sp>
      <p:sp>
        <p:nvSpPr>
          <p:cNvPr id="3" name="Content Placeholder 2"/>
          <p:cNvSpPr>
            <a:spLocks noGrp="1"/>
          </p:cNvSpPr>
          <p:nvPr>
            <p:ph idx="1"/>
          </p:nvPr>
        </p:nvSpPr>
        <p:spPr/>
        <p:txBody>
          <a:bodyPr/>
          <a:lstStyle/>
          <a:p>
            <a:pPr eaLnBrk="1" hangingPunct="1">
              <a:defRPr/>
            </a:pPr>
            <a:r>
              <a:rPr lang="en-GB" dirty="0" smtClean="0"/>
              <a:t>For</a:t>
            </a:r>
            <a:r>
              <a:rPr lang="en-GB" dirty="0"/>
              <a:t>: overall development effort</a:t>
            </a:r>
          </a:p>
          <a:p>
            <a:pPr eaLnBrk="1" hangingPunct="1">
              <a:defRPr/>
            </a:pPr>
            <a:r>
              <a:rPr lang="en-GB" dirty="0"/>
              <a:t>Uses: number of lines of source code</a:t>
            </a:r>
          </a:p>
          <a:p>
            <a:pPr eaLnBrk="1" hangingPunct="1">
              <a:defRPr/>
            </a:pPr>
            <a:r>
              <a:rPr lang="en-GB" dirty="0"/>
              <a:t>PM = A x </a:t>
            </a:r>
            <a:r>
              <a:rPr lang="en-GB" dirty="0" err="1"/>
              <a:t>Size</a:t>
            </a:r>
            <a:r>
              <a:rPr lang="en-GB" baseline="30000" dirty="0" err="1"/>
              <a:t>B</a:t>
            </a:r>
            <a:r>
              <a:rPr lang="en-GB" dirty="0"/>
              <a:t> x M</a:t>
            </a:r>
          </a:p>
          <a:p>
            <a:pPr marL="0" indent="0" eaLnBrk="1" hangingPunct="1">
              <a:buFont typeface="Times" pitchFamily="18" charset="0"/>
              <a:buNone/>
              <a:defRPr/>
            </a:pPr>
            <a:endParaRPr lang="en-GB" dirty="0"/>
          </a:p>
        </p:txBody>
      </p:sp>
      <p:sp>
        <p:nvSpPr>
          <p:cNvPr id="19460"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19461"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19462"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45FCBF60-1E7D-40BC-9128-C699941F6E57}" type="slidenum">
              <a:rPr lang="en-US" sz="1200" dirty="0" smtClean="0">
                <a:solidFill>
                  <a:srgbClr val="08515E"/>
                </a:solidFill>
              </a:rPr>
              <a:pPr>
                <a:defRPr/>
              </a:pPr>
              <a:t>14</a:t>
            </a:fld>
            <a:endParaRPr lang="en-US" sz="1200" dirty="0" smtClean="0">
              <a:solidFill>
                <a:srgbClr val="08515E"/>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GB" altLang="en-US" smtClean="0"/>
              <a:t>Project duration and staffing</a:t>
            </a:r>
          </a:p>
        </p:txBody>
      </p:sp>
      <p:sp>
        <p:nvSpPr>
          <p:cNvPr id="20483" name="Content Placeholder 2"/>
          <p:cNvSpPr>
            <a:spLocks noGrp="1"/>
          </p:cNvSpPr>
          <p:nvPr>
            <p:ph idx="1"/>
          </p:nvPr>
        </p:nvSpPr>
        <p:spPr/>
        <p:txBody>
          <a:bodyPr/>
          <a:lstStyle/>
          <a:p>
            <a:pPr eaLnBrk="1" hangingPunct="1"/>
            <a:r>
              <a:rPr lang="en-GB" altLang="en-US" sz="2800" smtClean="0"/>
              <a:t>Calendar time (TDEV) can be calculated:   	TDEV = 3 x</a:t>
            </a:r>
            <a:r>
              <a:rPr lang="en-GB" altLang="en-US" sz="2800" smtClean="0">
                <a:sym typeface="Math B"/>
              </a:rPr>
              <a:t> (PM) </a:t>
            </a:r>
            <a:r>
              <a:rPr lang="en-GB" altLang="en-US" sz="2800" baseline="30000" smtClean="0">
                <a:sym typeface="Math B"/>
              </a:rPr>
              <a:t>(0.33+0.2*(B-1.01))</a:t>
            </a:r>
            <a:endParaRPr lang="en-GB" altLang="en-US" sz="2800" smtClean="0"/>
          </a:p>
          <a:p>
            <a:pPr lvl="1" eaLnBrk="1" hangingPunct="1">
              <a:buFontTx/>
              <a:buNone/>
            </a:pPr>
            <a:r>
              <a:rPr lang="en-GB" altLang="en-US" sz="2800" smtClean="0"/>
              <a:t>Where PM is the effort computation and B the exponent as computed earlier.</a:t>
            </a:r>
          </a:p>
          <a:p>
            <a:pPr eaLnBrk="1" hangingPunct="1"/>
            <a:r>
              <a:rPr lang="en-GB" altLang="en-US" sz="2800" smtClean="0"/>
              <a:t>Staffing (PM) estimates are affected by the communication problem, and as noted before, is not linear.</a:t>
            </a:r>
            <a:endParaRPr lang="en-GB" altLang="en-US" sz="2800" baseline="30000" smtClean="0"/>
          </a:p>
        </p:txBody>
      </p:sp>
      <p:sp>
        <p:nvSpPr>
          <p:cNvPr id="20484"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20485"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20486"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15B34293-6E0A-4D90-952B-37200C89FF1E}" type="slidenum">
              <a:rPr lang="en-US" sz="1200" dirty="0" smtClean="0">
                <a:solidFill>
                  <a:srgbClr val="08515E"/>
                </a:solidFill>
              </a:rPr>
              <a:pPr>
                <a:defRPr/>
              </a:pPr>
              <a:t>15</a:t>
            </a:fld>
            <a:endParaRPr lang="en-US" sz="1200" dirty="0" smtClean="0">
              <a:solidFill>
                <a:srgbClr val="08515E"/>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GB" altLang="en-US" smtClean="0"/>
              <a:t>Summary</a:t>
            </a:r>
          </a:p>
        </p:txBody>
      </p:sp>
      <p:sp>
        <p:nvSpPr>
          <p:cNvPr id="21507" name="Content Placeholder 2"/>
          <p:cNvSpPr>
            <a:spLocks noGrp="1"/>
          </p:cNvSpPr>
          <p:nvPr>
            <p:ph idx="1"/>
          </p:nvPr>
        </p:nvSpPr>
        <p:spPr/>
        <p:txBody>
          <a:bodyPr/>
          <a:lstStyle/>
          <a:p>
            <a:pPr eaLnBrk="1" hangingPunct="1"/>
            <a:r>
              <a:rPr lang="en-GB" altLang="en-US" smtClean="0"/>
              <a:t>Cost Estimation Modelling</a:t>
            </a:r>
          </a:p>
          <a:p>
            <a:pPr lvl="1" eaLnBrk="1" hangingPunct="1"/>
            <a:r>
              <a:rPr lang="en-GB" altLang="en-US" smtClean="0"/>
              <a:t>Relies on expert judgement</a:t>
            </a:r>
          </a:p>
          <a:p>
            <a:pPr lvl="1" eaLnBrk="1" hangingPunct="1"/>
            <a:r>
              <a:rPr lang="en-GB" altLang="en-US" smtClean="0"/>
              <a:t>Requires much effort</a:t>
            </a:r>
          </a:p>
          <a:p>
            <a:pPr lvl="1" eaLnBrk="1" hangingPunct="1"/>
            <a:r>
              <a:rPr lang="en-GB" altLang="en-US" smtClean="0"/>
              <a:t>Produces subject results</a:t>
            </a:r>
          </a:p>
          <a:p>
            <a:pPr eaLnBrk="1" hangingPunct="1"/>
            <a:r>
              <a:rPr lang="en-GB" altLang="en-US" smtClean="0"/>
              <a:t>Alternatives</a:t>
            </a:r>
          </a:p>
          <a:p>
            <a:pPr lvl="1" eaLnBrk="1" hangingPunct="1"/>
            <a:r>
              <a:rPr lang="en-GB" altLang="en-US" smtClean="0"/>
              <a:t>Group estimation</a:t>
            </a:r>
          </a:p>
          <a:p>
            <a:pPr lvl="1" eaLnBrk="1" hangingPunct="1"/>
            <a:r>
              <a:rPr lang="en-GB" altLang="en-US" smtClean="0"/>
              <a:t>Analogy estimation</a:t>
            </a:r>
          </a:p>
          <a:p>
            <a:pPr lvl="1" eaLnBrk="1" hangingPunct="1"/>
            <a:r>
              <a:rPr lang="en-GB" altLang="en-US" smtClean="0"/>
              <a:t>Pricing to win</a:t>
            </a:r>
          </a:p>
          <a:p>
            <a:pPr lvl="1" eaLnBrk="1" hangingPunct="1"/>
            <a:endParaRPr lang="en-GB" altLang="en-US" smtClean="0"/>
          </a:p>
          <a:p>
            <a:pPr lvl="1" eaLnBrk="1" hangingPunct="1"/>
            <a:endParaRPr lang="en-GB" altLang="en-US" smtClean="0"/>
          </a:p>
        </p:txBody>
      </p:sp>
      <p:sp>
        <p:nvSpPr>
          <p:cNvPr id="21508"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21509"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21510"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7E1DAA35-B17D-4785-AAE7-61E788FB7A89}" type="slidenum">
              <a:rPr lang="en-US" sz="1200" dirty="0" smtClean="0">
                <a:solidFill>
                  <a:srgbClr val="08515E"/>
                </a:solidFill>
              </a:rPr>
              <a:pPr>
                <a:defRPr/>
              </a:pPr>
              <a:t>16</a:t>
            </a:fld>
            <a:endParaRPr lang="en-US" sz="1200" dirty="0" smtClean="0">
              <a:solidFill>
                <a:srgbClr val="08515E"/>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260350"/>
            <a:ext cx="8229600" cy="661988"/>
          </a:xfrm>
        </p:spPr>
        <p:txBody>
          <a:bodyPr/>
          <a:lstStyle/>
          <a:p>
            <a:pPr eaLnBrk="1" hangingPunct="1"/>
            <a:r>
              <a:rPr lang="en-GB" altLang="en-US" smtClean="0"/>
              <a:t>Object points (function + code)</a:t>
            </a:r>
          </a:p>
        </p:txBody>
      </p:sp>
      <p:sp>
        <p:nvSpPr>
          <p:cNvPr id="7171" name="Content Placeholder 2"/>
          <p:cNvSpPr>
            <a:spLocks noGrp="1"/>
          </p:cNvSpPr>
          <p:nvPr>
            <p:ph idx="1"/>
          </p:nvPr>
        </p:nvSpPr>
        <p:spPr>
          <a:xfrm>
            <a:off x="457200" y="1125538"/>
            <a:ext cx="7848600" cy="4572000"/>
          </a:xfrm>
        </p:spPr>
        <p:txBody>
          <a:bodyPr/>
          <a:lstStyle/>
          <a:p>
            <a:pPr eaLnBrk="1" hangingPunct="1"/>
            <a:r>
              <a:rPr lang="en-GB" altLang="en-US" smtClean="0"/>
              <a:t>Count number of</a:t>
            </a:r>
          </a:p>
          <a:p>
            <a:pPr lvl="1" eaLnBrk="1" hangingPunct="1"/>
            <a:r>
              <a:rPr lang="en-GB" altLang="en-US" smtClean="0"/>
              <a:t>screens</a:t>
            </a:r>
          </a:p>
          <a:p>
            <a:pPr lvl="1" eaLnBrk="1" hangingPunct="1"/>
            <a:r>
              <a:rPr lang="en-GB" altLang="en-US" smtClean="0"/>
              <a:t>reports</a:t>
            </a:r>
          </a:p>
          <a:p>
            <a:pPr lvl="1" eaLnBrk="1" hangingPunct="1"/>
            <a:r>
              <a:rPr lang="en-GB" altLang="en-US" smtClean="0"/>
              <a:t>3GL components (Java, C++ classes)</a:t>
            </a:r>
          </a:p>
          <a:p>
            <a:pPr eaLnBrk="1" hangingPunct="1"/>
            <a:r>
              <a:rPr lang="en-GB" altLang="en-US" smtClean="0"/>
              <a:t>For each use following weighting based on complexity</a:t>
            </a:r>
          </a:p>
          <a:p>
            <a:pPr eaLnBrk="1" hangingPunct="1"/>
            <a:r>
              <a:rPr lang="en-GB" altLang="en-US" smtClean="0"/>
              <a:t>Object type	simple    Media   Difficult</a:t>
            </a:r>
          </a:p>
          <a:p>
            <a:pPr eaLnBrk="1" hangingPunct="1"/>
            <a:r>
              <a:rPr lang="en-GB" altLang="en-US" smtClean="0"/>
              <a:t>Screen		1		2	    3</a:t>
            </a:r>
          </a:p>
          <a:p>
            <a:pPr eaLnBrk="1" hangingPunct="1"/>
            <a:r>
              <a:rPr lang="en-GB" altLang="en-US" smtClean="0"/>
              <a:t>Report		2		5	    8</a:t>
            </a:r>
          </a:p>
          <a:p>
            <a:pPr eaLnBrk="1" hangingPunct="1"/>
            <a:r>
              <a:rPr lang="en-GB" altLang="en-US" smtClean="0"/>
              <a:t>3GL components			   10</a:t>
            </a:r>
          </a:p>
          <a:p>
            <a:pPr eaLnBrk="1" hangingPunct="1"/>
            <a:endParaRPr lang="en-GB" altLang="en-US" smtClean="0"/>
          </a:p>
        </p:txBody>
      </p:sp>
      <p:sp>
        <p:nvSpPr>
          <p:cNvPr id="7172"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7173"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7174"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D9A62781-2B15-4225-A839-E0DADC6A9B8E}" type="slidenum">
              <a:rPr lang="en-US" sz="1200" dirty="0" smtClean="0">
                <a:solidFill>
                  <a:srgbClr val="08515E"/>
                </a:solidFill>
              </a:rPr>
              <a:pPr>
                <a:defRPr/>
              </a:pPr>
              <a:t>2</a:t>
            </a:fld>
            <a:endParaRPr lang="en-US" sz="1200" dirty="0" smtClean="0">
              <a:solidFill>
                <a:srgbClr val="08515E"/>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461963"/>
            <a:ext cx="8229600" cy="663575"/>
          </a:xfrm>
        </p:spPr>
        <p:txBody>
          <a:bodyPr/>
          <a:lstStyle/>
          <a:p>
            <a:pPr eaLnBrk="1" hangingPunct="1"/>
            <a:r>
              <a:rPr lang="en-GB" altLang="en-US" smtClean="0"/>
              <a:t>Function points verses Object points</a:t>
            </a:r>
          </a:p>
        </p:txBody>
      </p:sp>
      <p:sp>
        <p:nvSpPr>
          <p:cNvPr id="8195" name="Content Placeholder 2"/>
          <p:cNvSpPr>
            <a:spLocks noGrp="1"/>
          </p:cNvSpPr>
          <p:nvPr>
            <p:ph idx="1"/>
          </p:nvPr>
        </p:nvSpPr>
        <p:spPr>
          <a:xfrm>
            <a:off x="250825" y="1449388"/>
            <a:ext cx="8497888" cy="4572000"/>
          </a:xfrm>
        </p:spPr>
        <p:txBody>
          <a:bodyPr/>
          <a:lstStyle/>
          <a:p>
            <a:pPr eaLnBrk="1" hangingPunct="1"/>
            <a:r>
              <a:rPr lang="en-GB" altLang="en-US" sz="2800" smtClean="0"/>
              <a:t>Function points</a:t>
            </a:r>
          </a:p>
          <a:p>
            <a:pPr lvl="1" eaLnBrk="1" hangingPunct="1"/>
            <a:r>
              <a:rPr lang="en-GB" altLang="en-US" sz="2800" smtClean="0"/>
              <a:t>Established standard</a:t>
            </a:r>
          </a:p>
          <a:p>
            <a:pPr lvl="1" eaLnBrk="1" hangingPunct="1"/>
            <a:r>
              <a:rPr lang="en-GB" altLang="en-US" sz="2800" smtClean="0"/>
              <a:t>Much legacy estimation data available</a:t>
            </a:r>
          </a:p>
          <a:p>
            <a:pPr lvl="1" eaLnBrk="1" hangingPunct="1"/>
            <a:r>
              <a:rPr lang="en-GB" altLang="en-US" sz="2800" smtClean="0"/>
              <a:t>Supported by many tools</a:t>
            </a:r>
          </a:p>
          <a:p>
            <a:pPr lvl="1" eaLnBrk="1" hangingPunct="1"/>
            <a:r>
              <a:rPr lang="en-GB" altLang="en-US" sz="2800" smtClean="0"/>
              <a:t>Can be calculated very early on, requirements stage</a:t>
            </a:r>
          </a:p>
          <a:p>
            <a:pPr eaLnBrk="1" hangingPunct="1"/>
            <a:r>
              <a:rPr lang="en-GB" altLang="en-US" sz="2800" smtClean="0"/>
              <a:t>Object points</a:t>
            </a:r>
          </a:p>
          <a:p>
            <a:pPr lvl="1" eaLnBrk="1" hangingPunct="1"/>
            <a:r>
              <a:rPr lang="en-GB" altLang="en-US" sz="2800" smtClean="0"/>
              <a:t>Newer</a:t>
            </a:r>
          </a:p>
          <a:p>
            <a:pPr lvl="1" eaLnBrk="1" hangingPunct="1"/>
            <a:r>
              <a:rPr lang="en-GB" altLang="en-US" sz="2800" smtClean="0"/>
              <a:t>Easier to calculate</a:t>
            </a:r>
          </a:p>
          <a:p>
            <a:pPr lvl="1" eaLnBrk="1" hangingPunct="1"/>
            <a:r>
              <a:rPr lang="en-GB" altLang="en-US" sz="2800" smtClean="0"/>
              <a:t>Provides allowance for re-use</a:t>
            </a:r>
          </a:p>
          <a:p>
            <a:pPr eaLnBrk="1" hangingPunct="1"/>
            <a:endParaRPr lang="en-GB" altLang="en-US" sz="2800" smtClean="0"/>
          </a:p>
        </p:txBody>
      </p:sp>
      <p:sp>
        <p:nvSpPr>
          <p:cNvPr id="8196"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8197"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8198"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85C6E273-AD81-4059-92C1-11E6FF6D5852}" type="slidenum">
              <a:rPr lang="en-US" sz="1200" dirty="0" smtClean="0">
                <a:solidFill>
                  <a:srgbClr val="08515E"/>
                </a:solidFill>
              </a:rPr>
              <a:pPr>
                <a:defRPr/>
              </a:pPr>
              <a:t>3</a:t>
            </a:fld>
            <a:endParaRPr lang="en-US" sz="1200" dirty="0" smtClean="0">
              <a:solidFill>
                <a:srgbClr val="08515E"/>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520700"/>
            <a:ext cx="8229600" cy="661988"/>
          </a:xfrm>
        </p:spPr>
        <p:txBody>
          <a:bodyPr/>
          <a:lstStyle/>
          <a:p>
            <a:pPr eaLnBrk="1" hangingPunct="1"/>
            <a:r>
              <a:rPr lang="en-GB" altLang="en-US" smtClean="0"/>
              <a:t>Cost Estimation</a:t>
            </a:r>
          </a:p>
        </p:txBody>
      </p:sp>
      <p:sp>
        <p:nvSpPr>
          <p:cNvPr id="9219" name="Content Placeholder 2"/>
          <p:cNvSpPr>
            <a:spLocks noGrp="1"/>
          </p:cNvSpPr>
          <p:nvPr>
            <p:ph idx="1"/>
          </p:nvPr>
        </p:nvSpPr>
        <p:spPr>
          <a:xfrm>
            <a:off x="457200" y="1404938"/>
            <a:ext cx="7848600" cy="4572000"/>
          </a:xfrm>
        </p:spPr>
        <p:txBody>
          <a:bodyPr/>
          <a:lstStyle/>
          <a:p>
            <a:pPr eaLnBrk="1" hangingPunct="1"/>
            <a:r>
              <a:rPr lang="en-GB" altLang="en-US" smtClean="0"/>
              <a:t>From size estimation (FP, OP or KLOC)</a:t>
            </a:r>
          </a:p>
          <a:p>
            <a:pPr eaLnBrk="1" hangingPunct="1"/>
            <a:r>
              <a:rPr lang="en-GB" altLang="en-US" smtClean="0"/>
              <a:t>Map to cost using cost estimation model</a:t>
            </a:r>
          </a:p>
          <a:p>
            <a:pPr eaLnBrk="1" hangingPunct="1"/>
            <a:r>
              <a:rPr lang="en-GB" altLang="en-US" smtClean="0"/>
              <a:t>Two error factors</a:t>
            </a:r>
          </a:p>
          <a:p>
            <a:pPr lvl="1" eaLnBrk="1" hangingPunct="1"/>
            <a:r>
              <a:rPr lang="en-GB" altLang="en-US" smtClean="0"/>
              <a:t>Original estimation error</a:t>
            </a:r>
          </a:p>
          <a:p>
            <a:pPr lvl="1" eaLnBrk="1" hangingPunct="1"/>
            <a:r>
              <a:rPr lang="en-GB" altLang="en-US" smtClean="0"/>
              <a:t>Cost derivation error</a:t>
            </a:r>
          </a:p>
          <a:p>
            <a:pPr eaLnBrk="1" hangingPunct="1"/>
            <a:r>
              <a:rPr lang="en-GB" altLang="en-US" smtClean="0"/>
              <a:t>Or</a:t>
            </a:r>
          </a:p>
          <a:p>
            <a:pPr eaLnBrk="1" hangingPunct="1"/>
            <a:r>
              <a:rPr lang="en-GB" altLang="en-US" smtClean="0"/>
              <a:t>Use direct estimation</a:t>
            </a:r>
          </a:p>
          <a:p>
            <a:pPr lvl="1" eaLnBrk="1" hangingPunct="1"/>
            <a:r>
              <a:rPr lang="en-GB" altLang="en-US" smtClean="0"/>
              <a:t>E.g. poker planning</a:t>
            </a:r>
          </a:p>
          <a:p>
            <a:pPr eaLnBrk="1" hangingPunct="1"/>
            <a:endParaRPr lang="en-GB" altLang="en-US" smtClean="0"/>
          </a:p>
        </p:txBody>
      </p:sp>
      <p:sp>
        <p:nvSpPr>
          <p:cNvPr id="9220" name="Date Placeholder 3"/>
          <p:cNvSpPr>
            <a:spLocks noGrp="1"/>
          </p:cNvSpPr>
          <p:nvPr>
            <p:ph type="dt" sz="quarter" idx="10"/>
          </p:nvPr>
        </p:nvSpPr>
        <p:spPr>
          <a:xfrm>
            <a:off x="3660775" y="6216650"/>
            <a:ext cx="2135188" cy="381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9221" name="Footer Placeholder 4"/>
          <p:cNvSpPr>
            <a:spLocks noGrp="1"/>
          </p:cNvSpPr>
          <p:nvPr>
            <p:ph type="ftr" sz="quarter" idx="11"/>
          </p:nvPr>
        </p:nvSpPr>
        <p:spPr>
          <a:xfrm>
            <a:off x="457200" y="6216650"/>
            <a:ext cx="3043238" cy="381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9222" name="Slide Number Placeholder 5"/>
          <p:cNvSpPr>
            <a:spLocks noGrp="1"/>
          </p:cNvSpPr>
          <p:nvPr>
            <p:ph type="sldNum" sz="quarter" idx="12"/>
          </p:nvPr>
        </p:nvSpPr>
        <p:spPr>
          <a:xfrm>
            <a:off x="7391400" y="6216650"/>
            <a:ext cx="1371600" cy="3048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91B2AF6E-60F0-4E8F-BDBC-DFCBCC020113}" type="slidenum">
              <a:rPr lang="en-US" sz="1200" dirty="0" smtClean="0">
                <a:solidFill>
                  <a:srgbClr val="08515E"/>
                </a:solidFill>
              </a:rPr>
              <a:pPr>
                <a:defRPr/>
              </a:pPr>
              <a:t>4</a:t>
            </a:fld>
            <a:endParaRPr lang="en-US" sz="1200" dirty="0" smtClean="0">
              <a:solidFill>
                <a:srgbClr val="08515E"/>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GB" altLang="en-US" smtClean="0"/>
              <a:t>Factors affecting productivity</a:t>
            </a:r>
          </a:p>
        </p:txBody>
      </p:sp>
      <p:sp>
        <p:nvSpPr>
          <p:cNvPr id="10243" name="Content Placeholder 2"/>
          <p:cNvSpPr>
            <a:spLocks noGrp="1"/>
          </p:cNvSpPr>
          <p:nvPr>
            <p:ph idx="1"/>
          </p:nvPr>
        </p:nvSpPr>
        <p:spPr/>
        <p:txBody>
          <a:bodyPr/>
          <a:lstStyle/>
          <a:p>
            <a:pPr eaLnBrk="1" hangingPunct="1"/>
            <a:r>
              <a:rPr lang="en-GB" altLang="en-US" smtClean="0"/>
              <a:t>Application domain experience</a:t>
            </a:r>
          </a:p>
          <a:p>
            <a:pPr eaLnBrk="1" hangingPunct="1"/>
            <a:r>
              <a:rPr lang="en-GB" altLang="en-US" smtClean="0"/>
              <a:t>Process quality</a:t>
            </a:r>
          </a:p>
          <a:p>
            <a:pPr eaLnBrk="1" hangingPunct="1"/>
            <a:r>
              <a:rPr lang="en-GB" altLang="en-US" smtClean="0"/>
              <a:t>Project size</a:t>
            </a:r>
          </a:p>
          <a:p>
            <a:pPr eaLnBrk="1" hangingPunct="1"/>
            <a:r>
              <a:rPr lang="en-GB" altLang="en-US" smtClean="0"/>
              <a:t>Technology support</a:t>
            </a:r>
          </a:p>
          <a:p>
            <a:pPr eaLnBrk="1" hangingPunct="1"/>
            <a:r>
              <a:rPr lang="en-GB" altLang="en-US" smtClean="0"/>
              <a:t>Working environment</a:t>
            </a:r>
          </a:p>
          <a:p>
            <a:pPr eaLnBrk="1" hangingPunct="1"/>
            <a:endParaRPr lang="en-GB" altLang="en-US" smtClean="0"/>
          </a:p>
        </p:txBody>
      </p:sp>
      <p:sp>
        <p:nvSpPr>
          <p:cNvPr id="10244"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10245"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10246"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7C073C54-8631-41F8-9985-55C0FC0FD794}" type="slidenum">
              <a:rPr lang="en-US" sz="1200" dirty="0" smtClean="0">
                <a:solidFill>
                  <a:srgbClr val="08515E"/>
                </a:solidFill>
              </a:rPr>
              <a:pPr>
                <a:defRPr/>
              </a:pPr>
              <a:t>5</a:t>
            </a:fld>
            <a:endParaRPr lang="en-US" sz="1200" dirty="0" smtClean="0">
              <a:solidFill>
                <a:srgbClr val="08515E"/>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GB" altLang="en-US" smtClean="0"/>
              <a:t>Estimation techniques</a:t>
            </a:r>
          </a:p>
        </p:txBody>
      </p:sp>
      <p:sp>
        <p:nvSpPr>
          <p:cNvPr id="11267" name="Content Placeholder 2"/>
          <p:cNvSpPr>
            <a:spLocks noGrp="1"/>
          </p:cNvSpPr>
          <p:nvPr>
            <p:ph idx="1"/>
          </p:nvPr>
        </p:nvSpPr>
        <p:spPr/>
        <p:txBody>
          <a:bodyPr/>
          <a:lstStyle/>
          <a:p>
            <a:pPr eaLnBrk="1" hangingPunct="1"/>
            <a:r>
              <a:rPr lang="en-GB" altLang="en-US" smtClean="0"/>
              <a:t>Algorithmic cost modelling e.g. Constructive Cost Modelling (CoCoMo)</a:t>
            </a:r>
          </a:p>
          <a:p>
            <a:pPr eaLnBrk="1" hangingPunct="1"/>
            <a:r>
              <a:rPr lang="en-GB" altLang="en-US" smtClean="0"/>
              <a:t>Expert judgement</a:t>
            </a:r>
          </a:p>
          <a:p>
            <a:pPr eaLnBrk="1" hangingPunct="1"/>
            <a:r>
              <a:rPr lang="en-GB" altLang="en-US" smtClean="0"/>
              <a:t>Estimation by analogy</a:t>
            </a:r>
          </a:p>
          <a:p>
            <a:pPr eaLnBrk="1" hangingPunct="1"/>
            <a:r>
              <a:rPr lang="en-GB" altLang="en-US" smtClean="0"/>
              <a:t>Parkinson’s Law</a:t>
            </a:r>
          </a:p>
          <a:p>
            <a:pPr eaLnBrk="1" hangingPunct="1"/>
            <a:r>
              <a:rPr lang="en-GB" altLang="en-US" smtClean="0"/>
              <a:t>Pricing to win</a:t>
            </a:r>
          </a:p>
          <a:p>
            <a:pPr eaLnBrk="1" hangingPunct="1"/>
            <a:endParaRPr lang="en-GB" altLang="en-US" smtClean="0"/>
          </a:p>
        </p:txBody>
      </p:sp>
      <p:sp>
        <p:nvSpPr>
          <p:cNvPr id="11268"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11269"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11270"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DA7DE0F9-6D89-49A5-9651-5449D6DE4A3F}" type="slidenum">
              <a:rPr lang="en-US" sz="1200" dirty="0" smtClean="0">
                <a:solidFill>
                  <a:srgbClr val="08515E"/>
                </a:solidFill>
              </a:rPr>
              <a:pPr>
                <a:defRPr/>
              </a:pPr>
              <a:t>6</a:t>
            </a:fld>
            <a:endParaRPr lang="en-US" sz="1200" dirty="0" smtClean="0">
              <a:solidFill>
                <a:srgbClr val="08515E"/>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68313" y="3213100"/>
            <a:ext cx="8229600" cy="661988"/>
          </a:xfrm>
        </p:spPr>
        <p:txBody>
          <a:bodyPr/>
          <a:lstStyle/>
          <a:p>
            <a:pPr algn="ctr" eaLnBrk="1" hangingPunct="1"/>
            <a:r>
              <a:rPr lang="en-GB" altLang="en-US" smtClean="0"/>
              <a:t>Constructive Cost Modelling </a:t>
            </a:r>
            <a:br>
              <a:rPr lang="en-GB" altLang="en-US" smtClean="0"/>
            </a:br>
            <a:r>
              <a:rPr lang="en-GB" altLang="en-US" smtClean="0"/>
              <a:t>(CoCoMo)</a:t>
            </a:r>
          </a:p>
        </p:txBody>
      </p:sp>
      <p:sp>
        <p:nvSpPr>
          <p:cNvPr id="12291"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12292"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12293"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AB9A7C01-5C6C-4D3F-BA06-0173A8145442}" type="slidenum">
              <a:rPr lang="en-US" sz="1200" dirty="0" smtClean="0">
                <a:solidFill>
                  <a:srgbClr val="08515E"/>
                </a:solidFill>
              </a:rPr>
              <a:pPr>
                <a:defRPr/>
              </a:pPr>
              <a:t>7</a:t>
            </a:fld>
            <a:endParaRPr lang="en-US" sz="1200" dirty="0" smtClean="0">
              <a:solidFill>
                <a:srgbClr val="08515E"/>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GB" altLang="en-US" smtClean="0"/>
              <a:t>COCOMO</a:t>
            </a:r>
          </a:p>
        </p:txBody>
      </p:sp>
      <p:sp>
        <p:nvSpPr>
          <p:cNvPr id="13315" name="Content Placeholder 2"/>
          <p:cNvSpPr>
            <a:spLocks noGrp="1"/>
          </p:cNvSpPr>
          <p:nvPr>
            <p:ph idx="1"/>
          </p:nvPr>
        </p:nvSpPr>
        <p:spPr/>
        <p:txBody>
          <a:bodyPr/>
          <a:lstStyle/>
          <a:p>
            <a:pPr eaLnBrk="1" hangingPunct="1"/>
            <a:r>
              <a:rPr lang="en-GB" altLang="en-US" smtClean="0"/>
              <a:t>Barry W. Boehm 1981</a:t>
            </a:r>
          </a:p>
          <a:p>
            <a:pPr eaLnBrk="1" hangingPunct="1"/>
            <a:r>
              <a:rPr lang="en-GB" altLang="en-US" smtClean="0"/>
              <a:t>63 projects at TRW Aerospace</a:t>
            </a:r>
          </a:p>
          <a:p>
            <a:pPr eaLnBrk="1" hangingPunct="1"/>
            <a:r>
              <a:rPr lang="en-GB" altLang="en-US" smtClean="0"/>
              <a:t>From 2,000 to 100,000 lines</a:t>
            </a:r>
          </a:p>
          <a:p>
            <a:pPr eaLnBrk="1" hangingPunct="1"/>
            <a:r>
              <a:rPr lang="en-GB" altLang="en-US" smtClean="0"/>
              <a:t>COCOMO II  2000</a:t>
            </a:r>
          </a:p>
          <a:p>
            <a:pPr lvl="1" eaLnBrk="1" hangingPunct="1"/>
            <a:r>
              <a:rPr lang="en-GB" altLang="en-US" smtClean="0"/>
              <a:t>University of Southern California</a:t>
            </a:r>
          </a:p>
          <a:p>
            <a:pPr lvl="1" eaLnBrk="1" hangingPunct="1"/>
            <a:r>
              <a:rPr lang="en-GB" altLang="en-US" smtClean="0"/>
              <a:t>University of California Irvine</a:t>
            </a:r>
          </a:p>
          <a:p>
            <a:pPr lvl="1" eaLnBrk="1" hangingPunct="1"/>
            <a:r>
              <a:rPr lang="en-GB" altLang="en-US" smtClean="0"/>
              <a:t>COCOMO™ II Affiliates' Program</a:t>
            </a:r>
          </a:p>
          <a:p>
            <a:pPr eaLnBrk="1" hangingPunct="1"/>
            <a:endParaRPr lang="en-GB" altLang="en-US" smtClean="0"/>
          </a:p>
          <a:p>
            <a:pPr lvl="1" eaLnBrk="1" hangingPunct="1"/>
            <a:endParaRPr lang="en-GB" altLang="en-US" smtClean="0"/>
          </a:p>
          <a:p>
            <a:pPr eaLnBrk="1" hangingPunct="1"/>
            <a:endParaRPr lang="en-GB" altLang="en-US" smtClean="0"/>
          </a:p>
        </p:txBody>
      </p:sp>
      <p:sp>
        <p:nvSpPr>
          <p:cNvPr id="13316"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13317"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13318"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A07F5B39-E198-43FF-9166-6AFF7F557226}" type="slidenum">
              <a:rPr lang="en-US" sz="1200" dirty="0" smtClean="0">
                <a:solidFill>
                  <a:srgbClr val="08515E"/>
                </a:solidFill>
              </a:rPr>
              <a:pPr>
                <a:defRPr/>
              </a:pPr>
              <a:t>8</a:t>
            </a:fld>
            <a:endParaRPr lang="en-US" sz="1200" dirty="0" smtClean="0">
              <a:solidFill>
                <a:srgbClr val="08515E"/>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GB" altLang="en-US" smtClean="0"/>
              <a:t>The COCOMO method</a:t>
            </a:r>
          </a:p>
        </p:txBody>
      </p:sp>
      <p:sp>
        <p:nvSpPr>
          <p:cNvPr id="14339" name="Content Placeholder 2"/>
          <p:cNvSpPr>
            <a:spLocks noGrp="1"/>
          </p:cNvSpPr>
          <p:nvPr>
            <p:ph idx="1"/>
          </p:nvPr>
        </p:nvSpPr>
        <p:spPr/>
        <p:txBody>
          <a:bodyPr/>
          <a:lstStyle/>
          <a:p>
            <a:pPr eaLnBrk="1" hangingPunct="1"/>
            <a:r>
              <a:rPr lang="en-GB" altLang="en-US" sz="2800" smtClean="0"/>
              <a:t>Input</a:t>
            </a:r>
          </a:p>
          <a:p>
            <a:pPr lvl="1" eaLnBrk="1" hangingPunct="1"/>
            <a:r>
              <a:rPr lang="en-GB" altLang="en-US" sz="2800" smtClean="0"/>
              <a:t>Conduct of the project (e.g. design model)</a:t>
            </a:r>
          </a:p>
          <a:p>
            <a:pPr lvl="1" eaLnBrk="1" hangingPunct="1"/>
            <a:r>
              <a:rPr lang="en-GB" altLang="en-US" sz="2800" smtClean="0"/>
              <a:t>Staff available</a:t>
            </a:r>
          </a:p>
          <a:p>
            <a:pPr lvl="1" eaLnBrk="1" hangingPunct="1"/>
            <a:r>
              <a:rPr lang="en-GB" altLang="en-US" sz="2800" smtClean="0"/>
              <a:t>Hardware and CASE tools involved</a:t>
            </a:r>
          </a:p>
          <a:p>
            <a:pPr lvl="1" eaLnBrk="1" hangingPunct="1"/>
            <a:r>
              <a:rPr lang="en-GB" altLang="en-US" sz="2800" smtClean="0"/>
              <a:t>Nature of the product</a:t>
            </a:r>
          </a:p>
          <a:p>
            <a:pPr eaLnBrk="1" hangingPunct="1"/>
            <a:r>
              <a:rPr lang="en-GB" altLang="en-US" sz="2800" smtClean="0"/>
              <a:t>Output estimates</a:t>
            </a:r>
          </a:p>
          <a:p>
            <a:pPr lvl="1" eaLnBrk="1" hangingPunct="1"/>
            <a:r>
              <a:rPr lang="en-GB" altLang="en-US" sz="2800" smtClean="0"/>
              <a:t>Size of the system (LOC and function points)</a:t>
            </a:r>
          </a:p>
          <a:p>
            <a:pPr lvl="1" eaLnBrk="1" hangingPunct="1"/>
            <a:r>
              <a:rPr lang="en-GB" altLang="en-US" sz="2800" smtClean="0"/>
              <a:t>Project schedules and team factors</a:t>
            </a:r>
          </a:p>
          <a:p>
            <a:pPr lvl="1" eaLnBrk="1" hangingPunct="1"/>
            <a:r>
              <a:rPr lang="en-GB" altLang="en-US" sz="2800" smtClean="0"/>
              <a:t>Cost and staffing profiles.</a:t>
            </a:r>
          </a:p>
          <a:p>
            <a:pPr eaLnBrk="1" hangingPunct="1"/>
            <a:endParaRPr lang="en-GB" altLang="en-US" sz="2800" smtClean="0"/>
          </a:p>
        </p:txBody>
      </p:sp>
      <p:sp>
        <p:nvSpPr>
          <p:cNvPr id="14340"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14341"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14342"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71012844-2033-42B8-9C21-9C1E0B07CB86}" type="slidenum">
              <a:rPr lang="en-US" sz="1200" dirty="0" smtClean="0">
                <a:solidFill>
                  <a:srgbClr val="08515E"/>
                </a:solidFill>
              </a:rPr>
              <a:pPr>
                <a:defRPr/>
              </a:pPr>
              <a:t>9</a:t>
            </a:fld>
            <a:endParaRPr lang="en-US" sz="1200" dirty="0" smtClean="0">
              <a:solidFill>
                <a:srgbClr val="08515E"/>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rbitage Presentation 2011">
  <a:themeElements>
    <a:clrScheme name="">
      <a:dk1>
        <a:srgbClr val="00494F"/>
      </a:dk1>
      <a:lt1>
        <a:srgbClr val="FFFFFF"/>
      </a:lt1>
      <a:dk2>
        <a:srgbClr val="709302"/>
      </a:dk2>
      <a:lt2>
        <a:srgbClr val="CEEA82"/>
      </a:lt2>
      <a:accent1>
        <a:srgbClr val="EFEA07"/>
      </a:accent1>
      <a:accent2>
        <a:srgbClr val="8C706B"/>
      </a:accent2>
      <a:accent3>
        <a:srgbClr val="FFFFFF"/>
      </a:accent3>
      <a:accent4>
        <a:srgbClr val="003D42"/>
      </a:accent4>
      <a:accent5>
        <a:srgbClr val="F6F3AA"/>
      </a:accent5>
      <a:accent6>
        <a:srgbClr val="7E6560"/>
      </a:accent6>
      <a:hlink>
        <a:srgbClr val="00494F"/>
      </a:hlink>
      <a:folHlink>
        <a:srgbClr val="CEEA82"/>
      </a:folHlink>
    </a:clrScheme>
    <a:fontScheme name="Orbitage Presentation 2011">
      <a:majorFont>
        <a:latin typeface="TheSans B7 Bold"/>
        <a:ea typeface=""/>
        <a:cs typeface=""/>
      </a:majorFont>
      <a:minorFont>
        <a:latin typeface="TheSans B7 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rbitage Presentation 201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rbitage Presentation 201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rbitage Presentation 201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rbitage Presentation 201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rbitage Presentation 201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rbitage Presentation 201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age Presentation 2011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rbitage Presentation 201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rbitage Presentation 201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rbitage Presentation 201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rbitage Presentation 201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rbitage Presentation 201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Orbitage Presentation 2011</Template>
  <TotalTime>6430</TotalTime>
  <Words>2147</Words>
  <Application>Microsoft Office PowerPoint</Application>
  <PresentationFormat>On-screen Show (4:3)</PresentationFormat>
  <Paragraphs>242</Paragraphs>
  <Slides>16</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TheSans B5 Plain</vt:lpstr>
      <vt:lpstr>Arial</vt:lpstr>
      <vt:lpstr>TheSans B7 Bold</vt:lpstr>
      <vt:lpstr>Times</vt:lpstr>
      <vt:lpstr>Times CE</vt:lpstr>
      <vt:lpstr>Math B</vt:lpstr>
      <vt:lpstr>Orbitage Presentation 2011</vt:lpstr>
      <vt:lpstr>SOFTWARE PROJECT MANAGEMENT AND COST ESTIMATION</vt:lpstr>
      <vt:lpstr>Object points (function + code)</vt:lpstr>
      <vt:lpstr>Function points verses Object points</vt:lpstr>
      <vt:lpstr>Cost Estimation</vt:lpstr>
      <vt:lpstr>Factors affecting productivity</vt:lpstr>
      <vt:lpstr>Estimation techniques</vt:lpstr>
      <vt:lpstr>Constructive Cost Modelling  (CoCoMo)</vt:lpstr>
      <vt:lpstr>COCOMO</vt:lpstr>
      <vt:lpstr>The COCOMO method</vt:lpstr>
      <vt:lpstr>(1) Application Composition</vt:lpstr>
      <vt:lpstr>(2) Early Design </vt:lpstr>
      <vt:lpstr>Re-use model (auto gen code) </vt:lpstr>
      <vt:lpstr>Re-use model (new code)</vt:lpstr>
      <vt:lpstr>Post-architecture</vt:lpstr>
      <vt:lpstr>Project duration and staffing</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IPTV Systems</dc:title>
  <dc:creator>Jeffrey</dc:creator>
  <cp:lastModifiedBy>CSC</cp:lastModifiedBy>
  <cp:revision>155</cp:revision>
  <dcterms:created xsi:type="dcterms:W3CDTF">2011-03-17T01:48:00Z</dcterms:created>
  <dcterms:modified xsi:type="dcterms:W3CDTF">2014-10-10T12:35:51Z</dcterms:modified>
</cp:coreProperties>
</file>